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78"/>
  </p:notesMasterIdLst>
  <p:sldIdLst>
    <p:sldId id="332"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Lst>
  <p:sldSz cx="9144000" cy="6858000" type="screen4x3"/>
  <p:notesSz cx="6858000" cy="9144000"/>
  <p:embeddedFontLst>
    <p:embeddedFont>
      <p:font typeface="MS PGothic" panose="020B0600070205080204" pitchFamily="34" charset="-128"/>
      <p:regular r:id="rId79"/>
    </p:embeddedFont>
    <p:embeddedFont>
      <p:font typeface="Calibri" panose="020F0502020204030204" pitchFamily="34" charset="0"/>
      <p:regular r:id="rId80"/>
      <p:bold r:id="rId81"/>
      <p:italic r:id="rId82"/>
      <p:boldItalic r:id="rId83"/>
    </p:embeddedFont>
    <p:embeddedFont>
      <p:font typeface="Helvetica Neue" panose="020B0604020202020204" charset="0"/>
      <p:regular r:id="rId84"/>
      <p:bold r:id="rId85"/>
      <p:italic r:id="rId86"/>
      <p:boldItalic r:id="rId87"/>
    </p:embeddedFont>
    <p:embeddedFont>
      <p:font typeface="Libre Franklin" pitchFamily="2" charset="0"/>
      <p:regular r:id="rId88"/>
      <p:bold r:id="rId89"/>
      <p:italic r:id="rId90"/>
      <p:boldItalic r:id="rId91"/>
    </p:embeddedFont>
    <p:embeddedFont>
      <p:font typeface="Tahoma" panose="020B0604030504040204" pitchFamily="34" charset="0"/>
      <p:regular r:id="rId92"/>
      <p:bold r:id="rId93"/>
    </p:embeddedFont>
    <p:embeddedFont>
      <p:font typeface="Verdana" panose="020B0604030504040204" pitchFamily="34" charset="0"/>
      <p:regular r:id="rId94"/>
      <p:bold r:id="rId95"/>
      <p:italic r:id="rId96"/>
      <p:boldItalic r:id="rId9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98" roundtripDataSignature="AMtx7mhrY+sndJKatvnVD46bynjk5Kqed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62DE237-8305-4395-A5C4-E06866483A35}">
  <a:tblStyle styleId="{162DE237-8305-4395-A5C4-E06866483A35}"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7" d="100"/>
          <a:sy n="87" d="100"/>
        </p:scale>
        <p:origin x="750"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6.fntdata"/><Relationship Id="rId89" Type="http://schemas.openxmlformats.org/officeDocument/2006/relationships/font" Target="fonts/font11.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1.fntdata"/><Relationship Id="rId102"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font" Target="fonts/font12.fntdata"/><Relationship Id="rId95" Type="http://schemas.openxmlformats.org/officeDocument/2006/relationships/font" Target="fonts/font17.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font" Target="fonts/font2.fntdata"/><Relationship Id="rId85" Type="http://schemas.openxmlformats.org/officeDocument/2006/relationships/font" Target="fonts/font7.fntdata"/><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5.fntdata"/><Relationship Id="rId88" Type="http://schemas.openxmlformats.org/officeDocument/2006/relationships/font" Target="fonts/font10.fntdata"/><Relationship Id="rId91" Type="http://schemas.openxmlformats.org/officeDocument/2006/relationships/font" Target="fonts/font13.fntdata"/><Relationship Id="rId96"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font" Target="fonts/font3.fntdata"/><Relationship Id="rId86" Type="http://schemas.openxmlformats.org/officeDocument/2006/relationships/font" Target="fonts/font8.fntdata"/><Relationship Id="rId94" Type="http://schemas.openxmlformats.org/officeDocument/2006/relationships/font" Target="fonts/font16.fntdata"/><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9.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4.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9.fntdata"/><Relationship Id="rId61" Type="http://schemas.openxmlformats.org/officeDocument/2006/relationships/slide" Target="slides/slide60.xml"/><Relationship Id="rId82" Type="http://schemas.openxmlformats.org/officeDocument/2006/relationships/font" Target="fonts/font4.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15.fntdata"/><Relationship Id="rId98" Type="http://customschemas.google.com/relationships/presentationmetadata" Target="meta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1906_San_Francisco_earthquake"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www.propublica.org/nola/story/nopd-order-to-shoot-looters-hurricane-katrina/" TargetMode="External"/><Relationship Id="rId4" Type="http://schemas.openxmlformats.org/officeDocument/2006/relationships/hyperlink" Target="http://putnam.lib.udel.edu:8080/dspace/bitstream/handle/19716/1295/WP71.pdf?sequence=1"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oregongeology.org/pubs/tim/p-TIM-overview.htm"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multco.us/em/natural-hazard-mitigation-plan-document-library"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multco.us/em/emergency-preparedness" TargetMode="Externa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2</a:t>
            </a:fld>
            <a:endParaRPr sz="1200" b="0" i="0" u="none" strike="noStrike" cap="none">
              <a:solidFill>
                <a:schemeClr val="dk1"/>
              </a:solidFill>
              <a:latin typeface="Arial"/>
              <a:ea typeface="Arial"/>
              <a:cs typeface="Arial"/>
              <a:sym typeface="Arial"/>
            </a:endParaRPr>
          </a:p>
        </p:txBody>
      </p:sp>
      <p:sp>
        <p:nvSpPr>
          <p:cNvPr id="90" name="Google Shape;90;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1" name="Google Shape;91;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52" name="Google Shape;152;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9" name="Google Shape;159;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Prior to building any kit - determine its objectives:</a:t>
            </a:r>
            <a:endParaRPr/>
          </a:p>
          <a:p>
            <a:pPr marL="0" lvl="0" indent="0" algn="l" rtl="0">
              <a:spcBef>
                <a:spcPts val="360"/>
              </a:spcBef>
              <a:spcAft>
                <a:spcPts val="0"/>
              </a:spcAft>
              <a:buNone/>
            </a:pPr>
            <a:endParaRPr/>
          </a:p>
          <a:p>
            <a:pPr marL="0" lvl="0" indent="0" algn="l" rtl="0">
              <a:spcBef>
                <a:spcPts val="360"/>
              </a:spcBef>
              <a:spcAft>
                <a:spcPts val="0"/>
              </a:spcAft>
              <a:buNone/>
            </a:pPr>
            <a:r>
              <a:rPr lang="en-US"/>
              <a:t>Car Kits:</a:t>
            </a:r>
            <a:endParaRPr/>
          </a:p>
          <a:p>
            <a:pPr marL="0" lvl="0" indent="0" algn="l" rtl="0">
              <a:spcBef>
                <a:spcPts val="360"/>
              </a:spcBef>
              <a:spcAft>
                <a:spcPts val="0"/>
              </a:spcAft>
              <a:buNone/>
            </a:pPr>
            <a:r>
              <a:rPr lang="en-US"/>
              <a:t>Where are you going?</a:t>
            </a:r>
            <a:endParaRPr/>
          </a:p>
          <a:p>
            <a:pPr marL="0" lvl="0" indent="0" algn="l" rtl="0">
              <a:spcBef>
                <a:spcPts val="360"/>
              </a:spcBef>
              <a:spcAft>
                <a:spcPts val="0"/>
              </a:spcAft>
              <a:buNone/>
            </a:pPr>
            <a:r>
              <a:rPr lang="en-US"/>
              <a:t>How are you going to get there? </a:t>
            </a:r>
            <a:endParaRPr/>
          </a:p>
          <a:p>
            <a:pPr marL="0" lvl="0" indent="0" algn="l" rtl="0">
              <a:spcBef>
                <a:spcPts val="360"/>
              </a:spcBef>
              <a:spcAft>
                <a:spcPts val="0"/>
              </a:spcAft>
              <a:buNone/>
            </a:pPr>
            <a:r>
              <a:rPr lang="en-US"/>
              <a:t>What are you going to want to do there?</a:t>
            </a:r>
            <a:endParaRPr/>
          </a:p>
          <a:p>
            <a:pPr marL="0" lvl="0" indent="0" algn="l" rtl="0">
              <a:spcBef>
                <a:spcPts val="360"/>
              </a:spcBef>
              <a:spcAft>
                <a:spcPts val="0"/>
              </a:spcAft>
              <a:buNone/>
            </a:pPr>
            <a:r>
              <a:rPr lang="en-US"/>
              <a:t>For how long?</a:t>
            </a:r>
            <a:endParaRPr/>
          </a:p>
          <a:p>
            <a:pPr marL="0" lvl="0" indent="0" algn="l" rtl="0">
              <a:spcBef>
                <a:spcPts val="360"/>
              </a:spcBef>
              <a:spcAft>
                <a:spcPts val="0"/>
              </a:spcAft>
              <a:buNone/>
            </a:pPr>
            <a:endParaRPr/>
          </a:p>
          <a:p>
            <a:pPr marL="0" lvl="0" indent="0" algn="l" rtl="0">
              <a:spcBef>
                <a:spcPts val="360"/>
              </a:spcBef>
              <a:spcAft>
                <a:spcPts val="0"/>
              </a:spcAft>
              <a:buNone/>
            </a:pPr>
            <a:r>
              <a:rPr lang="en-US"/>
              <a:t>Home 'kits' - why make a 'bug out bag' or 'go kit':</a:t>
            </a:r>
            <a:endParaRPr/>
          </a:p>
          <a:p>
            <a:pPr marL="0" lvl="0" indent="0" algn="l" rtl="0">
              <a:spcBef>
                <a:spcPts val="360"/>
              </a:spcBef>
              <a:spcAft>
                <a:spcPts val="0"/>
              </a:spcAft>
              <a:buNone/>
            </a:pPr>
            <a:r>
              <a:rPr lang="en-US"/>
              <a:t>Where are you going?</a:t>
            </a:r>
            <a:endParaRPr/>
          </a:p>
          <a:p>
            <a:pPr marL="0" lvl="0" indent="0" algn="l" rtl="0">
              <a:spcBef>
                <a:spcPts val="360"/>
              </a:spcBef>
              <a:spcAft>
                <a:spcPts val="0"/>
              </a:spcAft>
              <a:buNone/>
            </a:pPr>
            <a:r>
              <a:rPr lang="en-US"/>
              <a:t>Why are you going?</a:t>
            </a:r>
            <a:endParaRPr/>
          </a:p>
          <a:p>
            <a:pPr marL="0" lvl="0" indent="0" algn="l" rtl="0">
              <a:spcBef>
                <a:spcPts val="360"/>
              </a:spcBef>
              <a:spcAft>
                <a:spcPts val="0"/>
              </a:spcAft>
              <a:buNone/>
            </a:pPr>
            <a:r>
              <a:rPr lang="en-US"/>
              <a:t>How long will you be there?</a:t>
            </a:r>
            <a:endParaRPr/>
          </a:p>
          <a:p>
            <a:pPr marL="0" lvl="0" indent="0" algn="l" rtl="0">
              <a:spcBef>
                <a:spcPts val="360"/>
              </a:spcBef>
              <a:spcAft>
                <a:spcPts val="0"/>
              </a:spcAft>
              <a:buNone/>
            </a:pPr>
            <a:r>
              <a:rPr lang="en-US"/>
              <a:t>How are you going to get there?</a:t>
            </a:r>
            <a:endParaRPr/>
          </a:p>
          <a:p>
            <a:pPr marL="0" lvl="0" indent="0" algn="l" rtl="0">
              <a:spcBef>
                <a:spcPts val="360"/>
              </a:spcBef>
              <a:spcAft>
                <a:spcPts val="0"/>
              </a:spcAft>
              <a:buNone/>
            </a:pPr>
            <a:endParaRPr/>
          </a:p>
          <a:p>
            <a:pPr marL="0" lvl="0" indent="0" algn="l" rtl="0">
              <a:spcBef>
                <a:spcPts val="360"/>
              </a:spcBef>
              <a:spcAft>
                <a:spcPts val="0"/>
              </a:spcAft>
              <a:buNone/>
            </a:pPr>
            <a:r>
              <a:rPr lang="en-US"/>
              <a:t>Office kit</a:t>
            </a:r>
            <a:endParaRPr/>
          </a:p>
          <a:p>
            <a:pPr marL="0" lvl="0" indent="0" algn="l" rtl="0">
              <a:spcBef>
                <a:spcPts val="360"/>
              </a:spcBef>
              <a:spcAft>
                <a:spcPts val="0"/>
              </a:spcAft>
              <a:buNone/>
            </a:pPr>
            <a:r>
              <a:rPr lang="en-US"/>
              <a:t>What role do you want to play after a disaster?</a:t>
            </a:r>
            <a:endParaRPr/>
          </a:p>
          <a:p>
            <a:pPr marL="0" lvl="0" indent="0" algn="l" rtl="0">
              <a:spcBef>
                <a:spcPts val="360"/>
              </a:spcBef>
              <a:spcAft>
                <a:spcPts val="0"/>
              </a:spcAft>
              <a:buNone/>
            </a:pPr>
            <a:r>
              <a:rPr lang="en-US"/>
              <a:t>What items might you need in order to play that role?</a:t>
            </a:r>
            <a:endParaRPr/>
          </a:p>
          <a:p>
            <a:pPr marL="0" lvl="0" indent="0" algn="l" rtl="0">
              <a:spcBef>
                <a:spcPts val="360"/>
              </a:spcBef>
              <a:spcAft>
                <a:spcPts val="0"/>
              </a:spcAft>
              <a:buNone/>
            </a:pPr>
            <a:r>
              <a:rPr lang="en-US"/>
              <a:t>What items do you need to protect your head, feet, hands, eyes and nose?</a:t>
            </a:r>
            <a:endParaRPr/>
          </a:p>
          <a:p>
            <a:pPr marL="0" lvl="0" indent="0" algn="l" rtl="0">
              <a:spcBef>
                <a:spcPts val="360"/>
              </a:spcBef>
              <a:spcAft>
                <a:spcPts val="0"/>
              </a:spcAft>
              <a:buNone/>
            </a:pPr>
            <a:r>
              <a:rPr lang="en-US"/>
              <a:t>How long do you think you will need supplies to last?</a:t>
            </a:r>
            <a:endParaRPr/>
          </a:p>
          <a:p>
            <a:pPr marL="0" lvl="0" indent="0" algn="l" rtl="0">
              <a:spcBef>
                <a:spcPts val="360"/>
              </a:spcBef>
              <a:spcAft>
                <a:spcPts val="0"/>
              </a:spcAft>
              <a:buNone/>
            </a:pPr>
            <a:endParaRPr/>
          </a:p>
          <a:p>
            <a:pPr marL="0" lvl="0" indent="0" algn="l" rtl="0">
              <a:spcBef>
                <a:spcPts val="360"/>
              </a:spcBef>
              <a:spcAft>
                <a:spcPts val="0"/>
              </a:spcAft>
              <a:buNone/>
            </a:pPr>
            <a:r>
              <a:rPr lang="en-US"/>
              <a:t>----- Meeting Notes (2/4/17 13:13) -----</a:t>
            </a:r>
            <a:endParaRPr/>
          </a:p>
          <a:p>
            <a:pPr marL="0" lvl="0" indent="0" algn="l" rtl="0">
              <a:spcBef>
                <a:spcPts val="360"/>
              </a:spcBef>
              <a:spcAft>
                <a:spcPts val="0"/>
              </a:spcAft>
              <a:buNone/>
            </a:pPr>
            <a:r>
              <a:rPr lang="en-US"/>
              <a:t>Panic</a:t>
            </a:r>
            <a:endParaRPr/>
          </a:p>
          <a:p>
            <a:pPr marL="0" lvl="0" indent="0" algn="l" rtl="0">
              <a:spcBef>
                <a:spcPts val="360"/>
              </a:spcBef>
              <a:spcAft>
                <a:spcPts val="0"/>
              </a:spcAft>
              <a:buNone/>
            </a:pPr>
            <a:r>
              <a:rPr lang="en-US"/>
              <a:t>ts</a:t>
            </a:r>
            <a:endParaRPr/>
          </a:p>
        </p:txBody>
      </p:sp>
      <p:sp>
        <p:nvSpPr>
          <p:cNvPr id="160" name="Google Shape;160;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12</a:t>
            </a:fld>
            <a:endParaRPr sz="1200">
              <a:solidFill>
                <a:schemeClr val="dk1"/>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7" name="Google Shape;167;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400">
                <a:latin typeface="Calibri"/>
                <a:ea typeface="Calibri"/>
                <a:cs typeface="Calibri"/>
                <a:sym typeface="Calibri"/>
              </a:rPr>
              <a:t>Falls include bicycle falls</a:t>
            </a:r>
            <a:endParaRPr/>
          </a:p>
          <a:p>
            <a:pPr marL="0" lvl="0" indent="0" algn="l" rtl="0">
              <a:spcBef>
                <a:spcPts val="0"/>
              </a:spcBef>
              <a:spcAft>
                <a:spcPts val="0"/>
              </a:spcAft>
              <a:buNone/>
            </a:pPr>
            <a:endParaRPr sz="1400">
              <a:latin typeface="Calibri"/>
              <a:ea typeface="Calibri"/>
              <a:cs typeface="Calibri"/>
              <a:sym typeface="Calibri"/>
            </a:endParaRPr>
          </a:p>
          <a:p>
            <a:pPr marL="0" lvl="0" indent="0" algn="l" rtl="0">
              <a:spcBef>
                <a:spcPts val="0"/>
              </a:spcBef>
              <a:spcAft>
                <a:spcPts val="0"/>
              </a:spcAft>
              <a:buNone/>
            </a:pPr>
            <a:r>
              <a:rPr lang="en-US" sz="1400">
                <a:latin typeface="Calibri"/>
                <a:ea typeface="Calibri"/>
                <a:cs typeface="Calibri"/>
                <a:sym typeface="Calibri"/>
              </a:rPr>
              <a:t>On average – very few people die from natural disasters in the United States each year.  </a:t>
            </a:r>
            <a:endParaRPr/>
          </a:p>
          <a:p>
            <a:pPr marL="0" lvl="0" indent="0" algn="l" rtl="0">
              <a:spcBef>
                <a:spcPts val="0"/>
              </a:spcBef>
              <a:spcAft>
                <a:spcPts val="0"/>
              </a:spcAft>
              <a:buNone/>
            </a:pPr>
            <a:r>
              <a:rPr lang="en-US" sz="1400">
                <a:latin typeface="Calibri"/>
                <a:ea typeface="Calibri"/>
                <a:cs typeface="Calibri"/>
                <a:sym typeface="Calibri"/>
              </a:rPr>
              <a:t>Which means – regardless of the severity of the disaster, odds are – you will likely survive.  This means preparing is essential – as you will most likely be around to either be thankful for your efforts, or will be suffering the consequences</a:t>
            </a:r>
            <a:endParaRPr/>
          </a:p>
          <a:p>
            <a:pPr marL="0" lvl="0" indent="0" algn="l" rtl="0">
              <a:spcBef>
                <a:spcPts val="0"/>
              </a:spcBef>
              <a:spcAft>
                <a:spcPts val="0"/>
              </a:spcAft>
              <a:buNone/>
            </a:pPr>
            <a:endParaRPr sz="1400">
              <a:latin typeface="Calibri"/>
              <a:ea typeface="Calibri"/>
              <a:cs typeface="Calibri"/>
              <a:sym typeface="Calibri"/>
            </a:endParaRPr>
          </a:p>
          <a:p>
            <a:pPr marL="0" lvl="0" indent="0" algn="l" rtl="0">
              <a:spcBef>
                <a:spcPts val="360"/>
              </a:spcBef>
              <a:spcAft>
                <a:spcPts val="0"/>
              </a:spcAft>
              <a:buNone/>
            </a:pPr>
            <a:r>
              <a:rPr lang="en-US" sz="1200" b="1">
                <a:solidFill>
                  <a:schemeClr val="dk1"/>
                </a:solidFill>
                <a:latin typeface="Calibri"/>
                <a:ea typeface="Calibri"/>
                <a:cs typeface="Calibri"/>
                <a:sym typeface="Calibri"/>
              </a:rPr>
              <a:t>Informed Choice vs. Panic</a:t>
            </a:r>
            <a:br>
              <a:rPr lang="en-US" sz="1200" b="1">
                <a:solidFill>
                  <a:schemeClr val="dk1"/>
                </a:solidFill>
                <a:latin typeface="Calibri"/>
                <a:ea typeface="Calibri"/>
                <a:cs typeface="Calibri"/>
                <a:sym typeface="Calibri"/>
              </a:rPr>
            </a:br>
            <a:r>
              <a:rPr lang="en-US" sz="1200" b="1">
                <a:solidFill>
                  <a:schemeClr val="dk1"/>
                </a:solidFill>
                <a:latin typeface="Calibri"/>
                <a:ea typeface="Calibri"/>
                <a:cs typeface="Calibri"/>
                <a:sym typeface="Calibri"/>
              </a:rPr>
              <a:t>Myth: </a:t>
            </a:r>
            <a:r>
              <a:rPr lang="en-US" sz="1200">
                <a:solidFill>
                  <a:schemeClr val="dk1"/>
                </a:solidFill>
                <a:latin typeface="Calibri"/>
                <a:ea typeface="Calibri"/>
                <a:cs typeface="Calibri"/>
                <a:sym typeface="Calibri"/>
              </a:rPr>
              <a:t>The most common reaction of people caught up in disasters is to panic. Information about </a:t>
            </a:r>
            <a:endParaRPr sz="1400"/>
          </a:p>
          <a:p>
            <a:pPr marL="0" lvl="0" indent="0" algn="l" rtl="0">
              <a:spcBef>
                <a:spcPts val="360"/>
              </a:spcBef>
              <a:spcAft>
                <a:spcPts val="0"/>
              </a:spcAft>
              <a:buNone/>
            </a:pPr>
            <a:r>
              <a:rPr lang="en-US" sz="1200">
                <a:solidFill>
                  <a:schemeClr val="dk1"/>
                </a:solidFill>
                <a:latin typeface="Calibri"/>
                <a:ea typeface="Calibri"/>
                <a:cs typeface="Calibri"/>
                <a:sym typeface="Calibri"/>
              </a:rPr>
              <a:t>hazards and disasters should not be widely disseminated because people will panic. </a:t>
            </a:r>
            <a:endParaRPr sz="1400"/>
          </a:p>
          <a:p>
            <a:pPr marL="0" lvl="0" indent="0" algn="l" rtl="0">
              <a:spcBef>
                <a:spcPts val="360"/>
              </a:spcBef>
              <a:spcAft>
                <a:spcPts val="0"/>
              </a:spcAft>
              <a:buNone/>
            </a:pPr>
            <a:r>
              <a:rPr lang="en-US" sz="1200" b="1">
                <a:solidFill>
                  <a:schemeClr val="dk1"/>
                </a:solidFill>
                <a:latin typeface="Calibri"/>
                <a:ea typeface="Calibri"/>
                <a:cs typeface="Calibri"/>
                <a:sym typeface="Calibri"/>
              </a:rPr>
              <a:t>Reality</a:t>
            </a:r>
            <a:r>
              <a:rPr lang="en-US" sz="1200">
                <a:solidFill>
                  <a:schemeClr val="dk1"/>
                </a:solidFill>
                <a:latin typeface="Calibri"/>
                <a:ea typeface="Calibri"/>
                <a:cs typeface="Calibri"/>
                <a:sym typeface="Calibri"/>
              </a:rPr>
              <a:t>: Research generally shows that victims rarely panic; rather people’s actions are more likely to be guided by choice and efforts to help those around them who require it, particularly where informed choices are available before or during the event. Auf der Heide (1989) elaborates: </a:t>
            </a:r>
            <a:endParaRPr sz="1400"/>
          </a:p>
          <a:p>
            <a:pPr marL="0" lvl="0" indent="0" algn="l" rtl="0">
              <a:spcBef>
                <a:spcPts val="360"/>
              </a:spcBef>
              <a:spcAft>
                <a:spcPts val="0"/>
              </a:spcAft>
              <a:buNone/>
            </a:pPr>
            <a:r>
              <a:rPr lang="en-US" sz="1200">
                <a:solidFill>
                  <a:schemeClr val="dk1"/>
                </a:solidFill>
                <a:latin typeface="Calibri"/>
                <a:ea typeface="Calibri"/>
                <a:cs typeface="Calibri"/>
                <a:sym typeface="Calibri"/>
              </a:rPr>
              <a:t>‘Contrary to popular belief, research has shown that panic is not a common reaction to disasters (Dynes, 1974:71; Dynes, 1981:16,18; Quarantelli, 1960:68; Quarantelli, 1965:107; Quarantelli, 1972:67; Mileti, 1975:57; Drabek, 1986:136; Wenger, 1975:33; Wenger, 1985a:30). This is not to say that panic never occurs, but that it is rare. Furthermore, if it does occur, three conditions appear to be required (Mileti 1975:58): </a:t>
            </a:r>
            <a:endParaRPr sz="1400"/>
          </a:p>
          <a:p>
            <a:pPr marL="0" lvl="0" indent="0" algn="l" rtl="0">
              <a:spcBef>
                <a:spcPts val="360"/>
              </a:spcBef>
              <a:spcAft>
                <a:spcPts val="0"/>
              </a:spcAft>
              <a:buNone/>
            </a:pPr>
            <a:r>
              <a:rPr lang="en-US" sz="1200">
                <a:solidFill>
                  <a:schemeClr val="dk1"/>
                </a:solidFill>
                <a:latin typeface="Calibri"/>
                <a:ea typeface="Calibri"/>
                <a:cs typeface="Calibri"/>
                <a:sym typeface="Calibri"/>
              </a:rPr>
              <a:t>a perception of immediate danger, </a:t>
            </a:r>
            <a:endParaRPr/>
          </a:p>
          <a:p>
            <a:pPr marL="0" lvl="0" indent="0" algn="l" rtl="0">
              <a:spcBef>
                <a:spcPts val="360"/>
              </a:spcBef>
              <a:spcAft>
                <a:spcPts val="0"/>
              </a:spcAft>
              <a:buNone/>
            </a:pPr>
            <a:r>
              <a:rPr lang="en-US" sz="1200">
                <a:solidFill>
                  <a:schemeClr val="dk1"/>
                </a:solidFill>
                <a:latin typeface="Calibri"/>
                <a:ea typeface="Calibri"/>
                <a:cs typeface="Calibri"/>
                <a:sym typeface="Calibri"/>
              </a:rPr>
              <a:t>apparently blocked escape routes, and </a:t>
            </a:r>
            <a:endParaRPr/>
          </a:p>
          <a:p>
            <a:pPr marL="0" lvl="0" indent="0" algn="l" rtl="0">
              <a:spcBef>
                <a:spcPts val="360"/>
              </a:spcBef>
              <a:spcAft>
                <a:spcPts val="0"/>
              </a:spcAft>
              <a:buNone/>
            </a:pPr>
            <a:r>
              <a:rPr lang="en-US" sz="1200">
                <a:solidFill>
                  <a:schemeClr val="dk1"/>
                </a:solidFill>
                <a:latin typeface="Calibri"/>
                <a:ea typeface="Calibri"/>
                <a:cs typeface="Calibri"/>
                <a:sym typeface="Calibri"/>
              </a:rPr>
              <a:t>a feeling by the victim that he is isolated. </a:t>
            </a:r>
            <a:endParaRPr/>
          </a:p>
          <a:p>
            <a:pPr marL="0" lvl="0" indent="0" algn="l" rtl="0">
              <a:spcBef>
                <a:spcPts val="360"/>
              </a:spcBef>
              <a:spcAft>
                <a:spcPts val="0"/>
              </a:spcAft>
              <a:buNone/>
            </a:pPr>
            <a:r>
              <a:rPr lang="en-US" sz="1200">
                <a:solidFill>
                  <a:schemeClr val="dk1"/>
                </a:solidFill>
                <a:latin typeface="Calibri"/>
                <a:ea typeface="Calibri"/>
                <a:cs typeface="Calibri"/>
                <a:sym typeface="Calibri"/>
              </a:rPr>
              <a:t>Finally, if panic occurs, it is not widespread or contagious. It is most always highly localized, with few participants, and of short duration (Quarantelli1960:72).’ Auf der Heide gives various historical </a:t>
            </a:r>
            <a:endParaRPr/>
          </a:p>
          <a:p>
            <a:pPr marL="0" lvl="0" indent="0" algn="l" rtl="0">
              <a:spcBef>
                <a:spcPts val="360"/>
              </a:spcBef>
              <a:spcAft>
                <a:spcPts val="0"/>
              </a:spcAft>
              <a:buNone/>
            </a:pPr>
            <a:r>
              <a:rPr lang="en-US" sz="1200">
                <a:solidFill>
                  <a:schemeClr val="dk1"/>
                </a:solidFill>
                <a:latin typeface="Calibri"/>
                <a:ea typeface="Calibri"/>
                <a:cs typeface="Calibri"/>
                <a:sym typeface="Calibri"/>
              </a:rPr>
              <a:t>Literature and best practice review and assessment: identifying people’s needs in humanitarian response </a:t>
            </a:r>
            <a:endParaRPr sz="1400"/>
          </a:p>
          <a:p>
            <a:pPr marL="0" lvl="0" indent="0" algn="l" rtl="0">
              <a:spcBef>
                <a:spcPts val="360"/>
              </a:spcBef>
              <a:spcAft>
                <a:spcPts val="0"/>
              </a:spcAft>
              <a:buNone/>
            </a:pPr>
            <a:r>
              <a:rPr lang="en-US" sz="1200">
                <a:solidFill>
                  <a:schemeClr val="dk1"/>
                </a:solidFill>
                <a:latin typeface="Calibri"/>
                <a:ea typeface="Calibri"/>
                <a:cs typeface="Calibri"/>
                <a:sym typeface="Calibri"/>
              </a:rPr>
              <a:t>20 </a:t>
            </a:r>
            <a:endParaRPr sz="1400"/>
          </a:p>
          <a:p>
            <a:pPr marL="0" lvl="0" indent="0" algn="l" rtl="0">
              <a:spcBef>
                <a:spcPts val="360"/>
              </a:spcBef>
              <a:spcAft>
                <a:spcPts val="0"/>
              </a:spcAft>
              <a:buNone/>
            </a:pPr>
            <a:r>
              <a:rPr lang="en-US" sz="1200">
                <a:solidFill>
                  <a:schemeClr val="dk1"/>
                </a:solidFill>
                <a:latin typeface="Calibri"/>
                <a:ea typeface="Calibri"/>
                <a:cs typeface="Calibri"/>
                <a:sym typeface="Calibri"/>
              </a:rPr>
              <a:t>examples to evidence this lack of panic which is also borne out by testimony of those involved in more recent disasters. </a:t>
            </a:r>
            <a:endParaRPr sz="1400"/>
          </a:p>
          <a:p>
            <a:pPr marL="0" lvl="0" indent="0" algn="l" rtl="0">
              <a:spcBef>
                <a:spcPts val="360"/>
              </a:spcBef>
              <a:spcAft>
                <a:spcPts val="0"/>
              </a:spcAft>
              <a:buNone/>
            </a:pPr>
            <a:r>
              <a:rPr lang="en-US" sz="1200">
                <a:solidFill>
                  <a:schemeClr val="dk1"/>
                </a:solidFill>
                <a:latin typeface="Calibri"/>
                <a:ea typeface="Calibri"/>
                <a:cs typeface="Calibri"/>
                <a:sym typeface="Calibri"/>
              </a:rPr>
              <a:t>Auf der Heide concludes his analysis with a reminder of key principles for planners, asking whether those responsible for issuing warnings to the public understand that widespread panic is not a common problem in disasters, but that convincing people to evacuate is. The more information about what to do in an emergency is available, the more likely it is that people will feel empowered to act in an informed, responsive and responsible manner</a:t>
            </a:r>
            <a:r>
              <a:rPr lang="en-US" sz="1200" b="1">
                <a:solidFill>
                  <a:schemeClr val="dk1"/>
                </a:solidFill>
                <a:latin typeface="Calibri"/>
                <a:ea typeface="Calibri"/>
                <a:cs typeface="Calibri"/>
                <a:sym typeface="Calibri"/>
              </a:rPr>
              <a:t>. </a:t>
            </a:r>
            <a:r>
              <a:rPr lang="en-US" sz="1200">
                <a:solidFill>
                  <a:schemeClr val="dk1"/>
                </a:solidFill>
                <a:latin typeface="Calibri"/>
                <a:ea typeface="Calibri"/>
                <a:cs typeface="Calibri"/>
                <a:sym typeface="Calibri"/>
              </a:rPr>
              <a:t>This has been such a consistent theme in the research literature that the recommendations below of Dynes, Quarantelli and Kreps (1972:31), foremost researchers in this field, remains as relevant today as ever:- </a:t>
            </a:r>
            <a:endParaRPr sz="1400"/>
          </a:p>
          <a:p>
            <a:pPr marL="0" lvl="0" indent="0" algn="l" rtl="0">
              <a:spcBef>
                <a:spcPts val="360"/>
              </a:spcBef>
              <a:spcAft>
                <a:spcPts val="0"/>
              </a:spcAft>
              <a:buNone/>
            </a:pPr>
            <a:r>
              <a:rPr lang="en-US" sz="1200" b="1">
                <a:solidFill>
                  <a:schemeClr val="dk1"/>
                </a:solidFill>
                <a:latin typeface="Calibri"/>
                <a:ea typeface="Calibri"/>
                <a:cs typeface="Calibri"/>
                <a:sym typeface="Calibri"/>
              </a:rPr>
              <a:t>‘</a:t>
            </a:r>
            <a:r>
              <a:rPr lang="en-US" sz="1200">
                <a:solidFill>
                  <a:schemeClr val="dk1"/>
                </a:solidFill>
                <a:latin typeface="Calibri"/>
                <a:ea typeface="Calibri"/>
                <a:cs typeface="Calibri"/>
                <a:sym typeface="Calibri"/>
              </a:rPr>
              <a:t>Information about dangers should be disseminated and not withheld because of a fear that people will panic’ (Dynes, Quarantelli and Kreps 1972:31). </a:t>
            </a:r>
            <a:endParaRPr/>
          </a:p>
          <a:p>
            <a:pPr marL="0" lvl="0" indent="0" algn="l" rtl="0">
              <a:spcBef>
                <a:spcPts val="360"/>
              </a:spcBef>
              <a:spcAft>
                <a:spcPts val="0"/>
              </a:spcAft>
              <a:buNone/>
            </a:pPr>
            <a:endParaRPr sz="1200">
              <a:solidFill>
                <a:schemeClr val="dk1"/>
              </a:solidFill>
              <a:latin typeface="Calibri"/>
              <a:ea typeface="Calibri"/>
              <a:cs typeface="Calibri"/>
              <a:sym typeface="Calibri"/>
            </a:endParaRPr>
          </a:p>
          <a:p>
            <a:pPr marL="0" lvl="0" indent="0" algn="l" rtl="0">
              <a:spcBef>
                <a:spcPts val="420"/>
              </a:spcBef>
              <a:spcAft>
                <a:spcPts val="0"/>
              </a:spcAft>
              <a:buNone/>
            </a:pPr>
            <a:r>
              <a:rPr lang="en-US" sz="1400">
                <a:latin typeface="Arial"/>
                <a:ea typeface="Arial"/>
                <a:cs typeface="Arial"/>
                <a:sym typeface="Arial"/>
              </a:rPr>
              <a:t>Human Behavior </a:t>
            </a:r>
            <a:endParaRPr/>
          </a:p>
          <a:p>
            <a:pPr marL="0" lvl="0" indent="0" algn="l" rtl="0">
              <a:spcBef>
                <a:spcPts val="420"/>
              </a:spcBef>
              <a:spcAft>
                <a:spcPts val="0"/>
              </a:spcAft>
              <a:buNone/>
            </a:pPr>
            <a:r>
              <a:rPr lang="en-US" sz="1400">
                <a:latin typeface="Arial"/>
                <a:ea typeface="Arial"/>
                <a:cs typeface="Arial"/>
                <a:sym typeface="Arial"/>
              </a:rPr>
              <a:t>Myth of panic and infrequency of ‘looting’</a:t>
            </a:r>
            <a:endParaRPr/>
          </a:p>
          <a:p>
            <a:pPr marL="0" lvl="0" indent="0" algn="l" rtl="0">
              <a:spcBef>
                <a:spcPts val="420"/>
              </a:spcBef>
              <a:spcAft>
                <a:spcPts val="0"/>
              </a:spcAft>
              <a:buNone/>
            </a:pPr>
            <a:r>
              <a:rPr lang="en-US" sz="1400">
                <a:latin typeface="Arial"/>
                <a:ea typeface="Arial"/>
                <a:cs typeface="Arial"/>
                <a:sym typeface="Arial"/>
              </a:rPr>
              <a:t>Increase in behavior</a:t>
            </a:r>
            <a:endParaRPr/>
          </a:p>
          <a:p>
            <a:pPr marL="0" lvl="0" indent="0" algn="l" rtl="0">
              <a:spcBef>
                <a:spcPts val="420"/>
              </a:spcBef>
              <a:spcAft>
                <a:spcPts val="0"/>
              </a:spcAft>
              <a:buNone/>
            </a:pPr>
            <a:r>
              <a:rPr lang="en-US" sz="1400">
                <a:latin typeface="Arial"/>
                <a:ea typeface="Arial"/>
                <a:cs typeface="Arial"/>
                <a:sym typeface="Arial"/>
              </a:rPr>
              <a:t>Benevolence / Malevolence</a:t>
            </a:r>
            <a:endParaRPr/>
          </a:p>
          <a:p>
            <a:pPr marL="0" lvl="0" indent="0" algn="l" rtl="0">
              <a:spcBef>
                <a:spcPts val="420"/>
              </a:spcBef>
              <a:spcAft>
                <a:spcPts val="0"/>
              </a:spcAft>
              <a:buNone/>
            </a:pPr>
            <a:r>
              <a:rPr lang="en-US" sz="1400">
                <a:latin typeface="Arial"/>
                <a:ea typeface="Arial"/>
                <a:cs typeface="Arial"/>
                <a:sym typeface="Arial"/>
              </a:rPr>
              <a:t>Fight or flight syndrome effects</a:t>
            </a:r>
            <a:endParaRPr/>
          </a:p>
          <a:p>
            <a:pPr marL="0" lvl="0" indent="0" algn="l" rtl="0">
              <a:spcBef>
                <a:spcPts val="420"/>
              </a:spcBef>
              <a:spcAft>
                <a:spcPts val="0"/>
              </a:spcAft>
              <a:buNone/>
            </a:pPr>
            <a:endParaRPr sz="1400">
              <a:latin typeface="Arial"/>
              <a:ea typeface="Arial"/>
              <a:cs typeface="Arial"/>
              <a:sym typeface="Arial"/>
            </a:endParaRPr>
          </a:p>
          <a:p>
            <a:pPr marL="0" lvl="0" indent="0" algn="l" rtl="0">
              <a:spcBef>
                <a:spcPts val="420"/>
              </a:spcBef>
              <a:spcAft>
                <a:spcPts val="0"/>
              </a:spcAft>
              <a:buNone/>
            </a:pPr>
            <a:endParaRPr sz="1400">
              <a:latin typeface="Arial"/>
              <a:ea typeface="Arial"/>
              <a:cs typeface="Arial"/>
              <a:sym typeface="Arial"/>
            </a:endParaRPr>
          </a:p>
          <a:p>
            <a:pPr marL="0" lvl="0" indent="0" algn="l" rtl="0">
              <a:spcBef>
                <a:spcPts val="420"/>
              </a:spcBef>
              <a:spcAft>
                <a:spcPts val="0"/>
              </a:spcAft>
              <a:buNone/>
            </a:pPr>
            <a:r>
              <a:rPr lang="en-US" sz="1400">
                <a:latin typeface="Arial"/>
                <a:ea typeface="Arial"/>
                <a:cs typeface="Arial"/>
                <a:sym typeface="Arial"/>
              </a:rPr>
              <a:t>Research has demonstrated that when looting does occur it is relatively isolated and infrequent.</a:t>
            </a:r>
            <a:endParaRPr/>
          </a:p>
          <a:p>
            <a:pPr marL="0" lvl="0" indent="0" algn="l" rtl="0">
              <a:spcBef>
                <a:spcPts val="420"/>
              </a:spcBef>
              <a:spcAft>
                <a:spcPts val="0"/>
              </a:spcAft>
              <a:buNone/>
            </a:pPr>
            <a:r>
              <a:rPr lang="en-US" sz="1400">
                <a:latin typeface="Arial"/>
                <a:ea typeface="Arial"/>
                <a:cs typeface="Arial"/>
                <a:sym typeface="Arial"/>
              </a:rPr>
              <a:t>http://www.slate.com/articles/health_and_science/science/2012/11/looting_after_hurricane_sandy_disaster_myths_and_disaster_utopias_explained.html</a:t>
            </a:r>
            <a:endParaRPr/>
          </a:p>
          <a:p>
            <a:pPr marL="0" lvl="0" indent="0" algn="l" rtl="0">
              <a:spcBef>
                <a:spcPts val="420"/>
              </a:spcBef>
              <a:spcAft>
                <a:spcPts val="0"/>
              </a:spcAft>
              <a:buNone/>
            </a:pPr>
            <a:r>
              <a:rPr lang="en-US" sz="1400">
                <a:latin typeface="Arial"/>
                <a:ea typeface="Arial"/>
                <a:cs typeface="Arial"/>
                <a:sym typeface="Arial"/>
              </a:rPr>
              <a:t>http://www.atsdr.cdc.gov/emergency_response/common_misconceptions.pdf</a:t>
            </a:r>
            <a:endParaRPr sz="1400">
              <a:latin typeface="Arial"/>
              <a:ea typeface="Arial"/>
              <a:cs typeface="Arial"/>
              <a:sym typeface="Arial"/>
            </a:endParaRPr>
          </a:p>
          <a:p>
            <a:pPr marL="0" lvl="0" indent="0" algn="l" rtl="0">
              <a:spcBef>
                <a:spcPts val="420"/>
              </a:spcBef>
              <a:spcAft>
                <a:spcPts val="0"/>
              </a:spcAft>
              <a:buNone/>
            </a:pPr>
            <a:r>
              <a:rPr lang="en-US" sz="1400">
                <a:latin typeface="Arial"/>
                <a:ea typeface="Arial"/>
                <a:cs typeface="Arial"/>
                <a:sym typeface="Arial"/>
              </a:rPr>
              <a:t>Refusal to evacuate – fear of looting http://onlinelibrary.wiley.com/doi/10.1111/j.1559-1816.1999.tb00132.x/abstract</a:t>
            </a:r>
            <a:endParaRPr/>
          </a:p>
          <a:p>
            <a:pPr marL="0" lvl="0" indent="0" algn="l" rtl="0">
              <a:spcBef>
                <a:spcPts val="420"/>
              </a:spcBef>
              <a:spcAft>
                <a:spcPts val="0"/>
              </a:spcAft>
              <a:buNone/>
            </a:pPr>
            <a:endParaRPr sz="1400">
              <a:latin typeface="Arial"/>
              <a:ea typeface="Arial"/>
              <a:cs typeface="Arial"/>
              <a:sym typeface="Arial"/>
            </a:endParaRPr>
          </a:p>
          <a:p>
            <a:pPr marL="0" lvl="0" indent="0" algn="l" rtl="0">
              <a:spcBef>
                <a:spcPts val="420"/>
              </a:spcBef>
              <a:spcAft>
                <a:spcPts val="0"/>
              </a:spcAft>
              <a:buNone/>
            </a:pPr>
            <a:endParaRPr sz="1400">
              <a:latin typeface="Arial"/>
              <a:ea typeface="Arial"/>
              <a:cs typeface="Arial"/>
              <a:sym typeface="Arial"/>
            </a:endParaRPr>
          </a:p>
          <a:p>
            <a:pPr marL="0" lvl="0" indent="0" algn="l" rtl="0">
              <a:spcBef>
                <a:spcPts val="420"/>
              </a:spcBef>
              <a:spcAft>
                <a:spcPts val="0"/>
              </a:spcAft>
              <a:buNone/>
            </a:pPr>
            <a:r>
              <a:rPr lang="en-US" sz="1400">
                <a:latin typeface="Arial"/>
                <a:ea typeface="Arial"/>
                <a:cs typeface="Arial"/>
                <a:sym typeface="Arial"/>
              </a:rPr>
              <a:t>The </a:t>
            </a:r>
            <a:r>
              <a:rPr lang="en-US" sz="1400" u="sng">
                <a:solidFill>
                  <a:schemeClr val="hlink"/>
                </a:solidFill>
                <a:latin typeface="Arial"/>
                <a:ea typeface="Arial"/>
                <a:cs typeface="Arial"/>
                <a:sym typeface="Arial"/>
                <a:hlinkClick r:id="rId3"/>
              </a:rPr>
              <a:t>1906 San Francisco earthquake</a:t>
            </a:r>
            <a:r>
              <a:rPr lang="en-US" sz="1400">
                <a:latin typeface="Arial"/>
                <a:ea typeface="Arial"/>
                <a:cs typeface="Arial"/>
                <a:sym typeface="Arial"/>
              </a:rPr>
              <a:t> killed 3,000 people and destroyed 80 percent of the city. Even as the </a:t>
            </a:r>
            <a:r>
              <a:rPr lang="en-US" sz="1400" i="1">
                <a:latin typeface="Arial"/>
                <a:ea typeface="Arial"/>
                <a:cs typeface="Arial"/>
                <a:sym typeface="Arial"/>
              </a:rPr>
              <a:t>Los Angeles Times</a:t>
            </a:r>
            <a:r>
              <a:rPr lang="en-US" sz="1400" u="sng">
                <a:solidFill>
                  <a:schemeClr val="hlink"/>
                </a:solidFill>
                <a:latin typeface="Arial"/>
                <a:ea typeface="Arial"/>
                <a:cs typeface="Arial"/>
                <a:sym typeface="Arial"/>
                <a:hlinkClick r:id="rId4"/>
              </a:rPr>
              <a:t>reported</a:t>
            </a:r>
            <a:r>
              <a:rPr lang="en-US" sz="1400">
                <a:latin typeface="Arial"/>
                <a:ea typeface="Arial"/>
                <a:cs typeface="Arial"/>
                <a:sym typeface="Arial"/>
              </a:rPr>
              <a:t> that “Rape and looting by friends incarnate made a hell broth of the center of the ruined district,” the U.S. War Department recounted, “the terrible days of earthquake and fire in San Francisco were almost absolutely free from disorder, drunkenness and crime.”</a:t>
            </a:r>
            <a:endParaRPr/>
          </a:p>
          <a:p>
            <a:pPr marL="0" lvl="0" indent="0" algn="l" rtl="0">
              <a:spcBef>
                <a:spcPts val="420"/>
              </a:spcBef>
              <a:spcAft>
                <a:spcPts val="0"/>
              </a:spcAft>
              <a:buNone/>
            </a:pPr>
            <a:endParaRPr sz="1400">
              <a:latin typeface="Arial"/>
              <a:ea typeface="Arial"/>
              <a:cs typeface="Arial"/>
              <a:sym typeface="Arial"/>
            </a:endParaRPr>
          </a:p>
          <a:p>
            <a:pPr marL="0" lvl="0" indent="0" algn="l" rtl="0">
              <a:spcBef>
                <a:spcPts val="420"/>
              </a:spcBef>
              <a:spcAft>
                <a:spcPts val="0"/>
              </a:spcAft>
              <a:buNone/>
            </a:pPr>
            <a:r>
              <a:rPr lang="en-US" sz="1400">
                <a:latin typeface="Arial"/>
                <a:ea typeface="Arial"/>
                <a:cs typeface="Arial"/>
                <a:sym typeface="Arial"/>
              </a:rPr>
              <a:t>Exaggerated media reports of looting can undermine outsiders’ empathy and willingness to assist. In an attempt to understand how outsiders respond to reported crime, researchers from Stanford and UCLA presented study participants with different examples of Hurricane Katrina coverage, and then asked them to award federal funds to the affected community. Study participants responded significantly less generously to disaster reports that emphasized crime and looting rather than focusing on just hurricane destruction.</a:t>
            </a:r>
            <a:endParaRPr/>
          </a:p>
          <a:p>
            <a:pPr marL="0" lvl="0" indent="0" algn="l" rtl="0">
              <a:spcBef>
                <a:spcPts val="420"/>
              </a:spcBef>
              <a:spcAft>
                <a:spcPts val="0"/>
              </a:spcAft>
              <a:buNone/>
            </a:pPr>
            <a:endParaRPr sz="1400">
              <a:latin typeface="Arial"/>
              <a:ea typeface="Arial"/>
              <a:cs typeface="Arial"/>
              <a:sym typeface="Arial"/>
            </a:endParaRPr>
          </a:p>
          <a:p>
            <a:pPr marL="0" lvl="0" indent="0" algn="l" rtl="0">
              <a:spcBef>
                <a:spcPts val="420"/>
              </a:spcBef>
              <a:spcAft>
                <a:spcPts val="0"/>
              </a:spcAft>
              <a:buNone/>
            </a:pPr>
            <a:r>
              <a:rPr lang="en-US" sz="1400">
                <a:latin typeface="Arial"/>
                <a:ea typeface="Arial"/>
                <a:cs typeface="Arial"/>
                <a:sym typeface="Arial"/>
              </a:rPr>
              <a:t>False reports of looting may even have triggered an overly militant response in post-Katrina New Orleans amid one of the worst — and least representative — examples of post-disaster antisocial behavior. According to </a:t>
            </a:r>
            <a:r>
              <a:rPr lang="en-US" sz="1400" u="sng">
                <a:solidFill>
                  <a:schemeClr val="hlink"/>
                </a:solidFill>
                <a:latin typeface="Arial"/>
                <a:ea typeface="Arial"/>
                <a:cs typeface="Arial"/>
                <a:sym typeface="Arial"/>
                <a:hlinkClick r:id="rId5"/>
              </a:rPr>
              <a:t>ProPublica’s 2010 report</a:t>
            </a:r>
            <a:r>
              <a:rPr lang="en-US" sz="1400">
                <a:latin typeface="Arial"/>
                <a:ea typeface="Arial"/>
                <a:cs typeface="Arial"/>
                <a:sym typeface="Arial"/>
              </a:rPr>
              <a:t> on post-Katrina NOLA police, in the days after the storm Mayor Ray Nagin said on television that “there had been rapes and murders among the people taking shelter in the Superdome, a claim that turned out to be untrue. Police Superintendent Eddie Compass made similar statements.”</a:t>
            </a:r>
            <a:endParaRPr/>
          </a:p>
          <a:p>
            <a:pPr marL="0" lvl="0" indent="0" algn="l" rtl="0">
              <a:spcBef>
                <a:spcPts val="420"/>
              </a:spcBef>
              <a:spcAft>
                <a:spcPts val="0"/>
              </a:spcAft>
              <a:buNone/>
            </a:pPr>
            <a:endParaRPr sz="1400">
              <a:latin typeface="Arial"/>
              <a:ea typeface="Arial"/>
              <a:cs typeface="Arial"/>
              <a:sym typeface="Arial"/>
            </a:endParaRPr>
          </a:p>
          <a:p>
            <a:pPr marL="0" lvl="0" indent="0" algn="l" rtl="0">
              <a:spcBef>
                <a:spcPts val="420"/>
              </a:spcBef>
              <a:spcAft>
                <a:spcPts val="0"/>
              </a:spcAft>
              <a:buNone/>
            </a:pPr>
            <a:r>
              <a:rPr lang="en-US" sz="1400">
                <a:latin typeface="Arial"/>
                <a:ea typeface="Arial"/>
                <a:cs typeface="Arial"/>
                <a:sym typeface="Arial"/>
              </a:rPr>
              <a:t>With broken communication systems, officers could not confirm or deny the television reports. In the face of chaos, if not legitimate danger, an order — origins still unknown — authorized officers to shoot looters and “take back the city.” Ultimately, in the dark days following Katrina, police shot 11 civilians, some of whom were in the course of removing food, water and other basic necessities from stores.</a:t>
            </a:r>
            <a:endParaRPr/>
          </a:p>
          <a:p>
            <a:pPr marL="0" lvl="0" indent="0" algn="l" rtl="0">
              <a:spcBef>
                <a:spcPts val="420"/>
              </a:spcBef>
              <a:spcAft>
                <a:spcPts val="0"/>
              </a:spcAft>
              <a:buNone/>
            </a:pPr>
            <a:endParaRPr sz="1400">
              <a:latin typeface="Arial"/>
              <a:ea typeface="Arial"/>
              <a:cs typeface="Arial"/>
              <a:sym typeface="Arial"/>
            </a:endParaRPr>
          </a:p>
          <a:p>
            <a:pPr marL="0" lvl="0" indent="0" algn="l" rtl="0">
              <a:spcBef>
                <a:spcPts val="420"/>
              </a:spcBef>
              <a:spcAft>
                <a:spcPts val="0"/>
              </a:spcAft>
              <a:buNone/>
            </a:pPr>
            <a:r>
              <a:rPr lang="en-US" sz="1400">
                <a:latin typeface="Arial"/>
                <a:ea typeface="Arial"/>
                <a:cs typeface="Arial"/>
                <a:sym typeface="Arial"/>
              </a:rPr>
              <a:t>Under the strain of floods and fires, American cities act cooperatively, not criminally. Accurate warnings, fair reporting and an emphasis on the shared experience of a disaster and the many positive efforts to cope with it allows powerful community norms to prevail over fear, prejudice and crime.</a:t>
            </a:r>
            <a:endParaRPr/>
          </a:p>
          <a:p>
            <a:pPr marL="0" lvl="0" indent="0" algn="l" rtl="0">
              <a:spcBef>
                <a:spcPts val="420"/>
              </a:spcBef>
              <a:spcAft>
                <a:spcPts val="0"/>
              </a:spcAft>
              <a:buNone/>
            </a:pPr>
            <a:r>
              <a:rPr lang="en-US" sz="1400">
                <a:latin typeface="Arial"/>
                <a:ea typeface="Arial"/>
                <a:cs typeface="Arial"/>
                <a:sym typeface="Arial"/>
              </a:rPr>
              <a:t> </a:t>
            </a:r>
            <a:endParaRPr/>
          </a:p>
          <a:p>
            <a:pPr marL="0" lvl="0" indent="0" algn="l" rtl="0">
              <a:spcBef>
                <a:spcPts val="420"/>
              </a:spcBef>
              <a:spcAft>
                <a:spcPts val="0"/>
              </a:spcAft>
              <a:buNone/>
            </a:pPr>
            <a:r>
              <a:rPr lang="en-US" sz="1400">
                <a:latin typeface="Arial"/>
                <a:ea typeface="Arial"/>
                <a:cs typeface="Arial"/>
                <a:sym typeface="Arial"/>
              </a:rPr>
              <a:t> </a:t>
            </a:r>
            <a:endParaRPr/>
          </a:p>
          <a:p>
            <a:pPr marL="0" lvl="0" indent="0" algn="l" rtl="0">
              <a:spcBef>
                <a:spcPts val="420"/>
              </a:spcBef>
              <a:spcAft>
                <a:spcPts val="0"/>
              </a:spcAft>
              <a:buNone/>
            </a:pPr>
            <a:endParaRPr sz="1400">
              <a:latin typeface="Arial"/>
              <a:ea typeface="Arial"/>
              <a:cs typeface="Arial"/>
              <a:sym typeface="Arial"/>
            </a:endParaRPr>
          </a:p>
          <a:p>
            <a:pPr marL="0" lvl="0" indent="0" algn="l" rtl="0">
              <a:spcBef>
                <a:spcPts val="420"/>
              </a:spcBef>
              <a:spcAft>
                <a:spcPts val="0"/>
              </a:spcAft>
              <a:buNone/>
            </a:pPr>
            <a:endParaRPr sz="1400">
              <a:latin typeface="Arial"/>
              <a:ea typeface="Arial"/>
              <a:cs typeface="Arial"/>
              <a:sym typeface="Arial"/>
            </a:endParaRPr>
          </a:p>
          <a:p>
            <a:pPr marL="0" lvl="0" indent="0" algn="l" rtl="0">
              <a:spcBef>
                <a:spcPts val="420"/>
              </a:spcBef>
              <a:spcAft>
                <a:spcPts val="0"/>
              </a:spcAft>
              <a:buNone/>
            </a:pPr>
            <a:endParaRPr sz="1400"/>
          </a:p>
          <a:p>
            <a:pPr marL="0" lvl="0" indent="0" algn="l" rtl="0">
              <a:spcBef>
                <a:spcPts val="0"/>
              </a:spcBef>
              <a:spcAft>
                <a:spcPts val="0"/>
              </a:spcAft>
              <a:buNone/>
            </a:pPr>
            <a:endParaRPr sz="1400">
              <a:latin typeface="Calibri"/>
              <a:ea typeface="Calibri"/>
              <a:cs typeface="Calibri"/>
              <a:sym typeface="Calibri"/>
            </a:endParaRPr>
          </a:p>
        </p:txBody>
      </p:sp>
      <p:sp>
        <p:nvSpPr>
          <p:cNvPr id="168" name="Google Shape;168;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13</a:t>
            </a:fld>
            <a:endParaRPr sz="1200">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14</a:t>
            </a:fld>
            <a:endParaRPr sz="1200">
              <a:solidFill>
                <a:schemeClr val="dk1"/>
              </a:solidFill>
              <a:latin typeface="Arial"/>
              <a:ea typeface="Arial"/>
              <a:cs typeface="Arial"/>
              <a:sym typeface="Arial"/>
            </a:endParaRPr>
          </a:p>
        </p:txBody>
      </p:sp>
      <p:sp>
        <p:nvSpPr>
          <p:cNvPr id="174" name="Google Shape;174;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5" name="Google Shape;175;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Other types of earthquakes and their durations (crustal, intra-plate - 15-45 seconds)</a:t>
            </a:r>
            <a:endParaRPr/>
          </a:p>
          <a:p>
            <a:pPr marL="0" lvl="0" indent="0" algn="l" rtl="0">
              <a:spcBef>
                <a:spcPts val="360"/>
              </a:spcBef>
              <a:spcAft>
                <a:spcPts val="0"/>
              </a:spcAft>
              <a:buNone/>
            </a:pPr>
            <a:r>
              <a:rPr lang="en-US"/>
              <a:t>Anyone been in an EQ?  </a:t>
            </a:r>
            <a:endParaRPr/>
          </a:p>
          <a:p>
            <a:pPr marL="0" lvl="0" indent="0" algn="l" rtl="0">
              <a:spcBef>
                <a:spcPts val="360"/>
              </a:spcBef>
              <a:spcAft>
                <a:spcPts val="0"/>
              </a:spcAft>
              <a:buNone/>
            </a:pPr>
            <a:endParaRPr/>
          </a:p>
          <a:p>
            <a:pPr marL="0" lvl="0" indent="0" algn="l" rtl="0">
              <a:spcBef>
                <a:spcPts val="360"/>
              </a:spcBef>
              <a:spcAft>
                <a:spcPts val="0"/>
              </a:spcAft>
              <a:buNone/>
            </a:pPr>
            <a:r>
              <a:rPr lang="en-US"/>
              <a:t>Length of fault line - 600-800 miles</a:t>
            </a:r>
            <a:endParaRPr/>
          </a:p>
          <a:p>
            <a:pPr marL="0" lvl="0" indent="0" algn="l" rtl="0">
              <a:spcBef>
                <a:spcPts val="360"/>
              </a:spcBef>
              <a:spcAft>
                <a:spcPts val="0"/>
              </a:spcAft>
              <a:buNone/>
            </a:pPr>
            <a:r>
              <a:rPr lang="en-US"/>
              <a:t>How they determine where fault lines are.</a:t>
            </a:r>
            <a:endParaRPr/>
          </a:p>
          <a:p>
            <a:pPr marL="0" lvl="0" indent="0" algn="l" rtl="0">
              <a:spcBef>
                <a:spcPts val="360"/>
              </a:spcBef>
              <a:spcAft>
                <a:spcPts val="0"/>
              </a:spcAft>
              <a:buNone/>
            </a:pPr>
            <a:endParaRPr/>
          </a:p>
          <a:p>
            <a:pPr marL="0" lvl="0" indent="0" algn="l" rtl="0">
              <a:spcBef>
                <a:spcPts val="360"/>
              </a:spcBef>
              <a:spcAft>
                <a:spcPts val="0"/>
              </a:spcAft>
              <a:buNone/>
            </a:pPr>
            <a:r>
              <a:rPr lang="en-US" b="1" u="sng"/>
              <a:t>http://www.hawaii247.com/2011/09/08/volcano-watch-can-earthquakes-trigger-volcanic-eruptions/</a:t>
            </a:r>
            <a:endParaRPr/>
          </a:p>
          <a:p>
            <a:pPr marL="0" lvl="0" indent="0" algn="l" rtl="0">
              <a:spcBef>
                <a:spcPts val="360"/>
              </a:spcBef>
              <a:spcAft>
                <a:spcPts val="0"/>
              </a:spcAft>
              <a:buNone/>
            </a:pPr>
            <a:r>
              <a:rPr lang="en-US"/>
              <a:t>Volcano Watch: Can earthquakes trigger volcanic eruptions?</a:t>
            </a:r>
            <a:endParaRPr/>
          </a:p>
          <a:p>
            <a:pPr marL="0" lvl="0" indent="0" algn="l" rtl="0">
              <a:spcBef>
                <a:spcPts val="360"/>
              </a:spcBef>
              <a:spcAft>
                <a:spcPts val="0"/>
              </a:spcAft>
              <a:buNone/>
            </a:pPr>
            <a:r>
              <a:rPr lang="en-US"/>
              <a:t>Posted on September 8, 2011. Tags: earthquakes, hvo, usgs, volcano watch, volcanoes</a:t>
            </a:r>
            <a:endParaRPr/>
          </a:p>
          <a:p>
            <a:pPr marL="0" lvl="0" indent="0" algn="l" rtl="0">
              <a:spcBef>
                <a:spcPts val="360"/>
              </a:spcBef>
              <a:spcAft>
                <a:spcPts val="0"/>
              </a:spcAft>
              <a:buNone/>
            </a:pPr>
            <a:r>
              <a:rPr lang="en-US"/>
              <a:t>(Volcano Watch is a weekly article written by scientists at the U.S. Geological Survey’s Hawaiian Volcano Observatory.)</a:t>
            </a:r>
            <a:endParaRPr/>
          </a:p>
          <a:p>
            <a:pPr marL="0" lvl="0" indent="0" algn="l" rtl="0">
              <a:spcBef>
                <a:spcPts val="360"/>
              </a:spcBef>
              <a:spcAft>
                <a:spcPts val="0"/>
              </a:spcAft>
              <a:buNone/>
            </a:pPr>
            <a:endParaRPr/>
          </a:p>
          <a:p>
            <a:pPr marL="0" lvl="0" indent="0" algn="l" rtl="0">
              <a:spcBef>
                <a:spcPts val="360"/>
              </a:spcBef>
              <a:spcAft>
                <a:spcPts val="0"/>
              </a:spcAft>
              <a:buNone/>
            </a:pPr>
            <a:r>
              <a:rPr lang="en-US"/>
              <a:t>Seismologists are often asked the question, “Can large earthquakes trigger volcanic eruptions?” The short answer is yes, earthquakes and volcanic processes are closely linked, as suggested by the existence of the “ring of fire” of active volcanoes and earthquakes circling the Pacific Ocean.</a:t>
            </a:r>
            <a:endParaRPr/>
          </a:p>
          <a:p>
            <a:pPr marL="0" lvl="0" indent="0" algn="l" rtl="0">
              <a:spcBef>
                <a:spcPts val="360"/>
              </a:spcBef>
              <a:spcAft>
                <a:spcPts val="0"/>
              </a:spcAft>
              <a:buNone/>
            </a:pPr>
            <a:r>
              <a:rPr lang="en-US"/>
              <a:t>A volcanic eruption occurs when the force of the magma plumbing system exceeds the force holding the rock together between the magma chamber and the surface. For earthquakes that are relatively close to an active volcano, the displacement of the earthquake itself can change the stresses around the magma chamber, possibly bringing the volcano closer to an eruption. Depending on the type of earthquake and the geometry of the fault, different areas around the earthquake source area may be subject to increased compression or relaxation. A nearby magma chamber that experiences relaxation of the crust above the chamber as a result of a large nearby earthquake would be more likely to erupt because less force would be required from within to push the crust apart.</a:t>
            </a:r>
            <a:endParaRPr/>
          </a:p>
          <a:p>
            <a:pPr marL="0" lvl="0" indent="0" algn="l" rtl="0">
              <a:spcBef>
                <a:spcPts val="360"/>
              </a:spcBef>
              <a:spcAft>
                <a:spcPts val="0"/>
              </a:spcAft>
              <a:buNone/>
            </a:pPr>
            <a:r>
              <a:rPr lang="en-US"/>
              <a:t>In principle, large, distant earthquakes, like the magnitude-9 (M9) quake in Japan in March 2011, send seismic waves across the globe. Much like shaking up a soda pop can, passing seismic waves can induce bubble formation, density and/or viscosity changes, increasing the pressure within the magma chamber and possibly increasing the likelihood of an eruption of a distant volcano. Since the actual forces imparted on the magma chamber from distant earthquake waves are generally low with respect to the force imparted by the magma chamber itself, the magma chamber must already be poised for an eruption.</a:t>
            </a:r>
            <a:endParaRPr/>
          </a:p>
          <a:p>
            <a:pPr marL="0" lvl="0" indent="0" algn="l" rtl="0">
              <a:spcBef>
                <a:spcPts val="360"/>
              </a:spcBef>
              <a:spcAft>
                <a:spcPts val="0"/>
              </a:spcAft>
              <a:buNone/>
            </a:pPr>
            <a:r>
              <a:rPr lang="en-US"/>
              <a:t>Globally, we see ample evidence for both types of triggering. In regions that have experienced a M9 earthquake or larger in the last 75 years (Kamchatka, Chile, Alaska, Indonesia), several nearby volcanoes in areas of relaxation from the earthquake erupted in the weeks to months after the earthquake. Mount Merapi, Indonesia, showed significant changes in activity following two local earthquakes (M6.3 in 2001, M6.3 in 2006). After the M7.9 Denali earthquake in Alaska, no volcanic eruptions were triggered, but earthquake swarms occurred at several distant volcanoes (Mount Rainier, Washington; Long Valley Caldera, California; and Yellowstone Caldera, Wyoming), suggesting a change in the respective magma systems in response to the passing seismic waves.</a:t>
            </a:r>
            <a:endParaRPr/>
          </a:p>
          <a:p>
            <a:pPr marL="0" lvl="0" indent="0" algn="l" rtl="0">
              <a:spcBef>
                <a:spcPts val="360"/>
              </a:spcBef>
              <a:spcAft>
                <a:spcPts val="0"/>
              </a:spcAft>
              <a:buNone/>
            </a:pPr>
            <a:r>
              <a:rPr lang="en-US"/>
              <a:t>In Hawai`i, interplay between earthquakes and volcanic activity has been observed, but the details of the cause-and-effect are complex. M4-5 earthquakes are common under the south flank of Kilauea after intrusions within the Upper East Rift Zone. The 1868 M6.1, M7.0, and M7.9 earthquakes were likely triggered by the eruption of Mauna Loa that was occurring at the time. In contrast, the 1975 and 1984 eruptions of Mauna Loa were both preceded by moderate earthquakes (&gt;M5) months in advance; however, it is unclear whether these events induced a magmatic intrusion or were triggered by an existing magmatic intrusion. The 1975 M7.2 Kalapana earthquake, which occurred on a fault patch under the entire Kilauea Summit and East Rift Zone area, was followed within hours by a short eruption at the summit of Kilauea. In addition, many of the patterns in activity within the magmatic system of Kilauea irreversibly changed after the earthquake, suggesting significant changes within the magmatic system.</a:t>
            </a:r>
            <a:endParaRPr/>
          </a:p>
          <a:p>
            <a:pPr marL="0" lvl="0" indent="0" algn="l" rtl="0">
              <a:spcBef>
                <a:spcPts val="360"/>
              </a:spcBef>
              <a:spcAft>
                <a:spcPts val="0"/>
              </a:spcAft>
              <a:buNone/>
            </a:pPr>
            <a:r>
              <a:rPr lang="en-US"/>
              <a:t>Seismic waves from large, distant earthquakes (such as the Japanese earthquake) have produced few obvious changes in the magmatic systems of Kilauea or Mauna Loa. One exception was the cessation of a deep intrusion under Mauna Loa in 2004 after the passage of seismic waves from the 2004 M9.3 Sumatra earthquake.</a:t>
            </a:r>
            <a:endParaRPr/>
          </a:p>
          <a:p>
            <a:pPr marL="0" lvl="0" indent="0" algn="l" rtl="0">
              <a:spcBef>
                <a:spcPts val="360"/>
              </a:spcBef>
              <a:spcAft>
                <a:spcPts val="0"/>
              </a:spcAft>
              <a:buNone/>
            </a:pPr>
            <a:r>
              <a:rPr lang="en-US"/>
              <a:t>When looking at whether eruptions are triggered by earthquakes, it seems clear that both large local earthquakes and large distant earthquakes can bring a volcano closer to eruption. If a volcano is already poised to erupt, the changing stress patterns may result in an eruption. More commonly, large earthquakes simply goose the magma plumbing system, producing earthquake swarms or changing the behavior of the magma plumbing system, but not triggering an eruption. Our understanding of the complex interaction between volcanism and seismicity will improve through the continued study of both seismology and deformation over a long period of time.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1" name="Google Shape;181;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7" name="Google Shape;187;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300"/>
              <a:t>Definition of the average – as little as 40 and as long as 1,000, that being said, we have past 75% of the intervals above.  </a:t>
            </a:r>
            <a:endParaRPr/>
          </a:p>
          <a:p>
            <a:pPr marL="0" lvl="0" indent="0" algn="l" rtl="0">
              <a:spcBef>
                <a:spcPts val="0"/>
              </a:spcBef>
              <a:spcAft>
                <a:spcPts val="0"/>
              </a:spcAft>
              <a:buNone/>
            </a:pPr>
            <a:r>
              <a:rPr lang="en-US" sz="1300"/>
              <a:t>38% chance – </a:t>
            </a:r>
            <a:endParaRPr/>
          </a:p>
          <a:p>
            <a:pPr marL="0" lvl="0" indent="0" algn="l" rtl="0">
              <a:spcBef>
                <a:spcPts val="0"/>
              </a:spcBef>
              <a:spcAft>
                <a:spcPts val="0"/>
              </a:spcAft>
              <a:buNone/>
            </a:pPr>
            <a:endParaRPr sz="1300"/>
          </a:p>
          <a:p>
            <a:pPr marL="0" lvl="0" indent="0" algn="l" rtl="0">
              <a:spcBef>
                <a:spcPts val="0"/>
              </a:spcBef>
              <a:spcAft>
                <a:spcPts val="0"/>
              </a:spcAft>
              <a:buNone/>
            </a:pPr>
            <a:endParaRPr sz="1300"/>
          </a:p>
          <a:p>
            <a:pPr marL="0" lvl="0" indent="0" algn="l" rtl="0">
              <a:spcBef>
                <a:spcPts val="0"/>
              </a:spcBef>
              <a:spcAft>
                <a:spcPts val="0"/>
              </a:spcAft>
              <a:buNone/>
            </a:pPr>
            <a:r>
              <a:rPr lang="en-US" sz="1300"/>
              <a:t>Goldfinger, C, Nelson, C H, , Morey, A, Johnson, JE, Gutierrez-Pastor, J, Eriksson, AT, Karabanov, E, Patton, J, Gracia, E, Enkin, R, Dallimore, A, Dunhill, G, Vallier, T, the Shipboard Scientific Parties (2009) Turbidite event history: methods and implications for Holocene paleoseismicity of the Cascadia Subduction Zone. US Geological Survey Professional Paper 1661-F, in press</a:t>
            </a:r>
            <a:endParaRPr/>
          </a:p>
          <a:p>
            <a:pPr marL="0" lvl="0" indent="0" algn="l" rtl="0">
              <a:spcBef>
                <a:spcPts val="0"/>
              </a:spcBef>
              <a:spcAft>
                <a:spcPts val="0"/>
              </a:spcAft>
              <a:buNone/>
            </a:pPr>
            <a:endParaRPr sz="1300"/>
          </a:p>
          <a:p>
            <a:pPr marL="0" lvl="0" indent="0" algn="l" rtl="0">
              <a:spcBef>
                <a:spcPts val="0"/>
              </a:spcBef>
              <a:spcAft>
                <a:spcPts val="0"/>
              </a:spcAft>
              <a:buNone/>
            </a:pPr>
            <a:r>
              <a:rPr lang="en-US" sz="1300"/>
              <a:t>Mw = MMS – Moment Magnitude Scale</a:t>
            </a:r>
            <a:endParaRPr sz="1300"/>
          </a:p>
        </p:txBody>
      </p:sp>
      <p:sp>
        <p:nvSpPr>
          <p:cNvPr id="188" name="Google Shape;188;p18: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ahoma"/>
                <a:ea typeface="Tahoma"/>
                <a:cs typeface="Tahoma"/>
                <a:sym typeface="Tahoma"/>
              </a:rPr>
              <a:t>16</a:t>
            </a:fld>
            <a:endParaRPr sz="1200">
              <a:solidFill>
                <a:schemeClr val="dk1"/>
              </a:solidFill>
              <a:latin typeface="Tahoma"/>
              <a:ea typeface="Tahoma"/>
              <a:cs typeface="Tahoma"/>
              <a:sym typeface="Tahoma"/>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6" name="Google Shape;196;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2" name="Google Shape;202;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Note that the most important thing to protect is the head </a:t>
            </a:r>
            <a:endParaRPr/>
          </a:p>
          <a:p>
            <a:pPr marL="0" lvl="0" indent="0" algn="l" rtl="0">
              <a:spcBef>
                <a:spcPts val="360"/>
              </a:spcBef>
              <a:spcAft>
                <a:spcPts val="0"/>
              </a:spcAft>
              <a:buNone/>
            </a:pPr>
            <a:r>
              <a:rPr lang="en-US"/>
              <a:t>The child in foreground NOT correctly practicing Drop-Cover- and Hold on</a:t>
            </a:r>
            <a:endParaRPr/>
          </a:p>
          <a:p>
            <a:pPr marL="0" lvl="0" indent="0" algn="l" rtl="0">
              <a:spcBef>
                <a:spcPts val="360"/>
              </a:spcBef>
              <a:spcAft>
                <a:spcPts val="0"/>
              </a:spcAft>
              <a:buNone/>
            </a:pPr>
            <a:endParaRPr/>
          </a:p>
          <a:p>
            <a:pPr marL="0" lvl="0" indent="0" algn="l" rtl="0">
              <a:spcBef>
                <a:spcPts val="360"/>
              </a:spcBef>
              <a:spcAft>
                <a:spcPts val="0"/>
              </a:spcAft>
              <a:buNone/>
            </a:pPr>
            <a:r>
              <a:rPr lang="en-US"/>
              <a:t>Also – the child in the background is also NOT practicing correctly.  He won</a:t>
            </a:r>
            <a:r>
              <a:rPr lang="en-US">
                <a:latin typeface="MS PGothic"/>
                <a:ea typeface="MS PGothic"/>
                <a:cs typeface="MS PGothic"/>
                <a:sym typeface="MS PGothic"/>
              </a:rPr>
              <a:t>’</a:t>
            </a:r>
            <a:r>
              <a:rPr lang="en-US"/>
              <a:t>t have adequate leverage to get up/out if the desk comes down on him. More power in your legs so you can push up.  People in the bottom slides are practicing perfect.  They are in a better position to get up and out.  On Knees, protecting head (and child) and holding on.</a:t>
            </a:r>
            <a:endParaRPr/>
          </a:p>
        </p:txBody>
      </p:sp>
      <p:sp>
        <p:nvSpPr>
          <p:cNvPr id="203" name="Google Shape;203;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18</a:t>
            </a:fld>
            <a:endParaRPr sz="1200">
              <a:solidFill>
                <a:schemeClr val="dk1"/>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1" name="Google Shape;211;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Desks are not meant to hold up the floors of buildings.</a:t>
            </a:r>
            <a:endParaRPr/>
          </a:p>
          <a:p>
            <a:pPr marL="0" lvl="0" indent="0" algn="l" rtl="0">
              <a:spcBef>
                <a:spcPts val="360"/>
              </a:spcBef>
              <a:spcAft>
                <a:spcPts val="0"/>
              </a:spcAft>
              <a:buNone/>
            </a:pPr>
            <a:endParaRPr/>
          </a:p>
          <a:p>
            <a:pPr marL="0" lvl="0" indent="0" algn="l" rtl="0">
              <a:spcBef>
                <a:spcPts val="360"/>
              </a:spcBef>
              <a:spcAft>
                <a:spcPts val="0"/>
              </a:spcAft>
              <a:buNone/>
            </a:pPr>
            <a:r>
              <a:rPr lang="en-US"/>
              <a:t>The photo with the arrow is from the debunked ‘triangle of life’ guy – who states he was a firefighter and search and rescue responder.  The image from his own website reinforces our safety messages regarding Drop-Cover-Hold On, and Beneath, Beside, Between.  Find something sturdy to hide under or next to – let some of the energy of falling debris get absorbed by something OTHER than you – if at all possible.</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From Oregon Resilience Plan</a:t>
            </a:r>
            <a:endParaRPr/>
          </a:p>
          <a:p>
            <a:pPr marL="0" lvl="0" indent="0" algn="l" rtl="0">
              <a:spcBef>
                <a:spcPts val="360"/>
              </a:spcBef>
              <a:spcAft>
                <a:spcPts val="0"/>
              </a:spcAft>
              <a:buNone/>
            </a:pPr>
            <a:r>
              <a:rPr lang="en-US"/>
              <a:t>http://www.oregon.gov/oem/Documents/Oregon_Resilience_Plan_Final.pdf</a:t>
            </a:r>
            <a:endParaRPr/>
          </a:p>
          <a:p>
            <a:pPr marL="0" lvl="0" indent="0" algn="l" rtl="0">
              <a:spcBef>
                <a:spcPts val="360"/>
              </a:spcBef>
              <a:spcAft>
                <a:spcPts val="0"/>
              </a:spcAft>
              <a:buNone/>
            </a:pPr>
            <a:endParaRPr/>
          </a:p>
        </p:txBody>
      </p:sp>
      <p:sp>
        <p:nvSpPr>
          <p:cNvPr id="220" name="Google Shape;220;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3</a:t>
            </a:fld>
            <a:endParaRPr sz="1200" b="0" i="0" u="none" strike="noStrike" cap="none">
              <a:solidFill>
                <a:schemeClr val="dk1"/>
              </a:solidFill>
              <a:latin typeface="Arial"/>
              <a:ea typeface="Arial"/>
              <a:cs typeface="Arial"/>
              <a:sym typeface="Arial"/>
            </a:endParaRPr>
          </a:p>
        </p:txBody>
      </p:sp>
      <p:sp>
        <p:nvSpPr>
          <p:cNvPr id="98" name="Google Shape;98;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9" name="Google Shape;99;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5" name="Google Shape;225;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solidFill>
                  <a:srgbClr val="000000"/>
                </a:solidFill>
              </a:rPr>
              <a:t>http://www.oregongeology.org/hazvu/</a:t>
            </a:r>
            <a:endParaRPr/>
          </a:p>
          <a:p>
            <a:pPr marL="0" lvl="0" indent="0" algn="l" rtl="0">
              <a:spcBef>
                <a:spcPts val="360"/>
              </a:spcBef>
              <a:spcAft>
                <a:spcPts val="0"/>
              </a:spcAft>
              <a:buNone/>
            </a:pPr>
            <a:r>
              <a:rPr lang="en-US"/>
              <a:t>https://fortress.wa.gov/dnr/protectiongis/geology/</a:t>
            </a:r>
            <a:endParaRPr/>
          </a:p>
          <a:p>
            <a:pPr marL="0" lvl="0" indent="0" algn="l" rtl="0">
              <a:spcBef>
                <a:spcPts val="360"/>
              </a:spcBef>
              <a:spcAft>
                <a:spcPts val="0"/>
              </a:spcAft>
              <a:buNone/>
            </a:pPr>
            <a:r>
              <a:rPr lang="en-US"/>
              <a:t>http://bhs.idaho.gov/Pages/Plans/RiskMap.aspx</a:t>
            </a:r>
            <a:endParaRPr/>
          </a:p>
          <a:p>
            <a:pPr marL="0" lvl="0" indent="0" algn="l" rtl="0">
              <a:spcBef>
                <a:spcPts val="360"/>
              </a:spcBef>
              <a:spcAft>
                <a:spcPts val="0"/>
              </a:spcAft>
              <a:buNone/>
            </a:pPr>
            <a:r>
              <a:rPr lang="en-US"/>
              <a:t>http://serve.mt.gov/ready-montana/montana-hazards/</a:t>
            </a:r>
            <a:endParaRPr/>
          </a:p>
        </p:txBody>
      </p:sp>
      <p:sp>
        <p:nvSpPr>
          <p:cNvPr id="226" name="Google Shape;226;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21</a:t>
            </a:fld>
            <a:endParaRPr sz="1200">
              <a:solidFill>
                <a:schemeClr val="dk1"/>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4" name="Google Shape;234;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See: </a:t>
            </a:r>
            <a:endParaRPr/>
          </a:p>
          <a:p>
            <a:pPr marL="0" lvl="0" indent="0" algn="l" rtl="0">
              <a:spcBef>
                <a:spcPts val="360"/>
              </a:spcBef>
              <a:spcAft>
                <a:spcPts val="0"/>
              </a:spcAft>
              <a:buNone/>
            </a:pPr>
            <a:r>
              <a:rPr lang="en-US"/>
              <a:t>Earthquake risk study for Oregon's critical energy infrastructure hub - http://www.oregongeology.org/sub/earthquakes/cei-hub-report.pdf</a:t>
            </a:r>
            <a:endParaRPr/>
          </a:p>
          <a:p>
            <a:pPr marL="0" lvl="0" indent="0" algn="l" rtl="0">
              <a:spcBef>
                <a:spcPts val="360"/>
              </a:spcBef>
              <a:spcAft>
                <a:spcPts val="0"/>
              </a:spcAft>
              <a:buNone/>
            </a:pPr>
            <a:r>
              <a:rPr lang="en-US"/>
              <a:t>Portland Local Energy Assurance Plan - https://www.portlandoregon.gov/pbem/article/389162</a:t>
            </a:r>
            <a:endParaRPr/>
          </a:p>
          <a:p>
            <a:pPr marL="0" marR="0" lvl="0" indent="0" algn="l" rtl="0">
              <a:lnSpc>
                <a:spcPct val="100000"/>
              </a:lnSpc>
              <a:spcBef>
                <a:spcPts val="360"/>
              </a:spcBef>
              <a:spcAft>
                <a:spcPts val="0"/>
              </a:spcAft>
              <a:buClr>
                <a:schemeClr val="dk1"/>
              </a:buClr>
              <a:buSzPts val="1200"/>
              <a:buFont typeface="Calibri"/>
              <a:buNone/>
            </a:pPr>
            <a:r>
              <a:rPr lang="en-US"/>
              <a:t>Mike Harryman testimony - Oregon Legislative Information System - https://olis.leg.state.or.us/liz/2017R1/Downloads/CommitteeMeetingDocument/107662</a:t>
            </a:r>
            <a:endParaRPr/>
          </a:p>
          <a:p>
            <a:pPr marL="0" lvl="0" indent="0" algn="l" rtl="0">
              <a:spcBef>
                <a:spcPts val="360"/>
              </a:spcBef>
              <a:spcAft>
                <a:spcPts val="0"/>
              </a:spcAft>
              <a:buNone/>
            </a:pPr>
            <a:endParaRPr/>
          </a:p>
          <a:p>
            <a:pPr marL="0" lvl="0" indent="0" algn="l" rtl="0">
              <a:spcBef>
                <a:spcPts val="360"/>
              </a:spcBef>
              <a:spcAft>
                <a:spcPts val="0"/>
              </a:spcAft>
              <a:buNone/>
            </a:pPr>
            <a:r>
              <a:rPr lang="en-US"/>
              <a:t>Electricity, Natural Gas, and Liquid Fuel Widespread power outages are expected throughout the Pacific Northwest, with partial blackouts in every city located within 100 miles of the coast in  Washington and Oregon and in parts of northwestern California. Natural gas pipelines and compressor stations are also likely to sustain damage, leaving customers in western parts of Washington and Oregon without service. Restoration times for electricity and natural gas will depend on location—it may be a matter of days in some inland areas, but a matter of weeks or months nearer the  coast. Many of the region’s refined fuel terminals and numerous pump stations along the pipeline system in Washington and Oregon are expected to suffer damage; and ground displacement may cause numerous breaks and leaks in both crude- and refined-product pipelines that run north-south in the western Long lines at gas stations were a familiar sight in New York and New Jersey after damage caused by Hurricane Sandy led to power outages, fuel shortages, and rationing. </a:t>
            </a:r>
            <a:endParaRPr/>
          </a:p>
          <a:p>
            <a:pPr marL="0" lvl="0" indent="0" algn="l" rtl="0">
              <a:spcBef>
                <a:spcPts val="360"/>
              </a:spcBef>
              <a:spcAft>
                <a:spcPts val="0"/>
              </a:spcAft>
              <a:buNone/>
            </a:pPr>
            <a:endParaRPr/>
          </a:p>
          <a:p>
            <a:pPr marL="0" lvl="0" indent="0" algn="l" rtl="0">
              <a:spcBef>
                <a:spcPts val="360"/>
              </a:spcBef>
              <a:spcAft>
                <a:spcPts val="0"/>
              </a:spcAft>
              <a:buNone/>
            </a:pPr>
            <a:r>
              <a:rPr lang="en-US"/>
              <a:t>FIRE: Damaging earthquakes often start fires, as was famously illustrated by the great San Francisco earthquake and fire in 1906 (left). Typical causes of fire are downed electrical lines and broken natural gas pipelines. Mitigation, such as fitting natural gas pipelines with automatic or remote shut-off valves and installing flexible connections, can substantially reduce the risk. The City of Vancouver in British Columbia has also prepared for this hazard by installing a dedicated fire protection system. Completed in 2003, this quake resistant system allows firefighters to pump water from False Creek and Coal Harbour. zones of these states. Because of damage to shipping channels, it may not be possible to transport petroleum by boat from the refineries in Puget Sound to Portland and other points along the Columbia and Snake rivers. Without the ability to store and distribute liquid fuels locally, shortages are likely, affecting not only the use of vehicles and aircraft, but also critical facilities and key industries. As with other structures, the vulnerability of the region’s energy infrastructure is variable. For example, Oregon’s critical energy infrastructure hub is in the Willamette River valley in an area where the ground consists of layers of river sediments and man-made fill. Until the older structures are retrofitted or rebuilt and the ground beneath them is treated, this hub is judged to be very vulnerable and may incur extensive damage during a Cascadia earthquake. </a:t>
            </a:r>
            <a:endParaRPr/>
          </a:p>
          <a:p>
            <a:pPr marL="0" lvl="0" indent="0" algn="l" rtl="0">
              <a:spcBef>
                <a:spcPts val="36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40" name="Google Shape;240;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2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46" name="Google Shape;246;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2" name="Google Shape;252;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http://pdx.maps.arcgis.com/apps/Viewer/index.html?appid=a920f2a1fd2746f1a7efad1262aa1312</a:t>
            </a:r>
            <a:endParaRPr/>
          </a:p>
          <a:p>
            <a:pPr marL="0" lvl="0" indent="0" algn="l" rtl="0">
              <a:spcBef>
                <a:spcPts val="360"/>
              </a:spcBef>
              <a:spcAft>
                <a:spcPts val="0"/>
              </a:spcAft>
              <a:buNone/>
            </a:pPr>
            <a:endParaRPr/>
          </a:p>
          <a:p>
            <a:pPr marL="0" lvl="0" indent="0" algn="l" rtl="0">
              <a:spcBef>
                <a:spcPts val="360"/>
              </a:spcBef>
              <a:spcAft>
                <a:spcPts val="0"/>
              </a:spcAft>
              <a:buNone/>
            </a:pPr>
            <a:r>
              <a:rPr lang="en-US"/>
              <a:t>URM database link</a:t>
            </a:r>
            <a:endParaRPr/>
          </a:p>
          <a:p>
            <a:pPr marL="0" lvl="0" indent="0" algn="l" rtl="0">
              <a:spcBef>
                <a:spcPts val="360"/>
              </a:spcBef>
              <a:spcAft>
                <a:spcPts val="0"/>
              </a:spcAft>
              <a:buNone/>
            </a:pPr>
            <a:endParaRPr/>
          </a:p>
        </p:txBody>
      </p:sp>
      <p:sp>
        <p:nvSpPr>
          <p:cNvPr id="253" name="Google Shape;253;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25</a:t>
            </a:fld>
            <a:endParaRPr sz="1200">
              <a:solidFill>
                <a:schemeClr val="dk1"/>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26</a:t>
            </a:fld>
            <a:endParaRPr sz="1200">
              <a:solidFill>
                <a:schemeClr val="dk1"/>
              </a:solidFill>
              <a:latin typeface="Arial"/>
              <a:ea typeface="Arial"/>
              <a:cs typeface="Arial"/>
              <a:sym typeface="Arial"/>
            </a:endParaRPr>
          </a:p>
        </p:txBody>
      </p:sp>
      <p:sp>
        <p:nvSpPr>
          <p:cNvPr id="259" name="Google Shape;259;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0" name="Google Shape;260;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7" name="Google Shape;267;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Christchurch 2011, 6.3 estimated duration of 26 seconds</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74" name="Google Shape;274;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0" name="Google Shape;280;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This is Loma prieta 6.9 – 15 seconds</a:t>
            </a:r>
            <a:endParaRPr/>
          </a:p>
          <a:p>
            <a:pPr marL="0" lvl="0" indent="0" algn="l" rtl="0">
              <a:spcBef>
                <a:spcPts val="0"/>
              </a:spcBef>
              <a:spcAft>
                <a:spcPts val="0"/>
              </a:spcAft>
              <a:buNone/>
            </a:pPr>
            <a:endParaRPr/>
          </a:p>
          <a:p>
            <a:pPr marL="0" lvl="0" indent="0" algn="l" rtl="0">
              <a:spcBef>
                <a:spcPts val="0"/>
              </a:spcBef>
              <a:spcAft>
                <a:spcPts val="0"/>
              </a:spcAft>
              <a:buNone/>
            </a:pPr>
            <a:r>
              <a:rPr lang="en-US"/>
              <a:t>Our Cascadia Subduction Zone EQ is expected to last 3 – 5 MINUTES</a:t>
            </a:r>
            <a:endParaRPr/>
          </a:p>
        </p:txBody>
      </p:sp>
      <p:sp>
        <p:nvSpPr>
          <p:cNvPr id="281" name="Google Shape;281;p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29</a:t>
            </a:fld>
            <a:endParaRPr sz="1200">
              <a:solidFill>
                <a:schemeClr val="dk1"/>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7" name="Google Shape;287;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Airports</a:t>
            </a:r>
            <a:endParaRPr/>
          </a:p>
          <a:p>
            <a:pPr marL="0" lvl="0" indent="0" algn="l" rtl="0">
              <a:spcBef>
                <a:spcPts val="360"/>
              </a:spcBef>
              <a:spcAft>
                <a:spcPts val="0"/>
              </a:spcAft>
              <a:buNone/>
            </a:pPr>
            <a:r>
              <a:rPr lang="en-US"/>
              <a:t>The runways and facilities of airports along the coast may be damaged extensively or completely by</a:t>
            </a:r>
            <a:endParaRPr/>
          </a:p>
          <a:p>
            <a:pPr marL="0" lvl="0" indent="0" algn="l" rtl="0">
              <a:spcBef>
                <a:spcPts val="360"/>
              </a:spcBef>
              <a:spcAft>
                <a:spcPts val="0"/>
              </a:spcAft>
              <a:buNone/>
            </a:pPr>
            <a:r>
              <a:rPr lang="en-US"/>
              <a:t>liquefaction-induced deformation and heaving, ground settlement, and tsunami impacts. The runways</a:t>
            </a:r>
            <a:endParaRPr/>
          </a:p>
          <a:p>
            <a:pPr marL="0" lvl="0" indent="0" algn="l" rtl="0">
              <a:spcBef>
                <a:spcPts val="360"/>
              </a:spcBef>
              <a:spcAft>
                <a:spcPts val="0"/>
              </a:spcAft>
              <a:buNone/>
            </a:pPr>
            <a:r>
              <a:rPr lang="en-US"/>
              <a:t>of these airports are likely to be unusable by fixed-wing aircraft after the earthquake, although</a:t>
            </a:r>
            <a:endParaRPr/>
          </a:p>
          <a:p>
            <a:pPr marL="0" lvl="0" indent="0" algn="l" rtl="0">
              <a:spcBef>
                <a:spcPts val="360"/>
              </a:spcBef>
              <a:spcAft>
                <a:spcPts val="0"/>
              </a:spcAft>
              <a:buNone/>
            </a:pPr>
            <a:r>
              <a:rPr lang="en-US"/>
              <a:t>helicopters may still be able to use some of the airfields to support relief efforts. Farther inland,</a:t>
            </a:r>
            <a:endParaRPr/>
          </a:p>
          <a:p>
            <a:pPr marL="0" lvl="0" indent="0" algn="l" rtl="0">
              <a:spcBef>
                <a:spcPts val="360"/>
              </a:spcBef>
              <a:spcAft>
                <a:spcPts val="0"/>
              </a:spcAft>
              <a:buNone/>
            </a:pPr>
            <a:r>
              <a:rPr lang="en-US"/>
              <a:t>airports along the I-5 corridor (including Seattle/Tacoma International Airport and Portland</a:t>
            </a:r>
            <a:endParaRPr/>
          </a:p>
          <a:p>
            <a:pPr marL="0" lvl="0" indent="0" algn="l" rtl="0">
              <a:spcBef>
                <a:spcPts val="360"/>
              </a:spcBef>
              <a:spcAft>
                <a:spcPts val="0"/>
              </a:spcAft>
              <a:buNone/>
            </a:pPr>
            <a:r>
              <a:rPr lang="en-US"/>
              <a:t>International Airport) are expected to experience only slight to moderate damage. These airports may,</a:t>
            </a:r>
            <a:endParaRPr/>
          </a:p>
          <a:p>
            <a:pPr marL="0" lvl="0" indent="0" algn="l" rtl="0">
              <a:spcBef>
                <a:spcPts val="360"/>
              </a:spcBef>
              <a:spcAft>
                <a:spcPts val="0"/>
              </a:spcAft>
              <a:buNone/>
            </a:pPr>
            <a:r>
              <a:rPr lang="en-US"/>
              <a:t>however, experience fuel shortages due to disruption of the jet fuel that is delivered by pipeline. </a:t>
            </a:r>
            <a:endParaRPr/>
          </a:p>
          <a:p>
            <a:pPr marL="0" lvl="0" indent="0" algn="l" rtl="0">
              <a:spcBef>
                <a:spcPts val="360"/>
              </a:spcBef>
              <a:spcAft>
                <a:spcPts val="0"/>
              </a:spcAft>
              <a:buNone/>
            </a:pPr>
            <a:r>
              <a:rPr lang="en-US"/>
              <a:t>http://crew.org/sites/default/files/cascadia_subduction_scenario_2013.pdf </a:t>
            </a:r>
            <a:endParaRPr/>
          </a:p>
        </p:txBody>
      </p:sp>
      <p:sp>
        <p:nvSpPr>
          <p:cNvPr id="288" name="Google Shape;288;p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30</a:t>
            </a:fld>
            <a:endParaRPr sz="1200">
              <a:solidFill>
                <a:schemeClr val="dk1"/>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4</a:t>
            </a:fld>
            <a:endParaRPr sz="1200" b="0" i="0" u="none" strike="noStrike" cap="none">
              <a:solidFill>
                <a:schemeClr val="dk1"/>
              </a:solidFill>
              <a:latin typeface="Arial"/>
              <a:ea typeface="Arial"/>
              <a:cs typeface="Arial"/>
              <a:sym typeface="Arial"/>
            </a:endParaRPr>
          </a:p>
        </p:txBody>
      </p:sp>
      <p:sp>
        <p:nvSpPr>
          <p:cNvPr id="104" name="Google Shape;104;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5" name="Google Shape;105;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Link to website to find out specific information:</a:t>
            </a:r>
            <a:r>
              <a:rPr lang="en-US" sz="1200" i="1">
                <a:latin typeface="Arial"/>
                <a:ea typeface="Arial"/>
                <a:cs typeface="Arial"/>
                <a:sym typeface="Arial"/>
              </a:rPr>
              <a:t>http://www.asce.org/reportcard/ </a:t>
            </a:r>
            <a:endParaRPr/>
          </a:p>
          <a:p>
            <a:pPr marL="0" lvl="0" indent="0" algn="l" rtl="0">
              <a:spcBef>
                <a:spcPts val="36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600" b="1">
                <a:solidFill>
                  <a:schemeClr val="dk1"/>
                </a:solidFill>
                <a:latin typeface="Calibri"/>
                <a:ea typeface="Calibri"/>
                <a:cs typeface="Calibri"/>
                <a:sym typeface="Calibri"/>
              </a:rPr>
              <a:t>https://multco.us/earthquake-ready-burnside-bridge</a:t>
            </a:r>
            <a:endParaRPr/>
          </a:p>
          <a:p>
            <a:pPr marL="0" lvl="0" indent="0" algn="l" rtl="0">
              <a:spcBef>
                <a:spcPts val="480"/>
              </a:spcBef>
              <a:spcAft>
                <a:spcPts val="0"/>
              </a:spcAft>
              <a:buNone/>
            </a:pPr>
            <a:r>
              <a:rPr lang="en-US" sz="1600" b="0">
                <a:solidFill>
                  <a:schemeClr val="dk1"/>
                </a:solidFill>
                <a:latin typeface="Calibri"/>
                <a:ea typeface="Calibri"/>
                <a:cs typeface="Calibri"/>
                <a:sym typeface="Calibri"/>
              </a:rPr>
              <a:t>Willamette Bridges, Capital Improvement Plan – Multnomah County - https://multco.us/bridgeplan</a:t>
            </a:r>
            <a:endParaRPr sz="1600" b="0">
              <a:solidFill>
                <a:schemeClr val="dk1"/>
              </a:solidFill>
              <a:latin typeface="Calibri"/>
              <a:ea typeface="Calibri"/>
              <a:cs typeface="Calibri"/>
              <a:sym typeface="Calibri"/>
            </a:endParaRPr>
          </a:p>
          <a:p>
            <a:pPr marL="0" lvl="0" indent="0" algn="l" rtl="0">
              <a:spcBef>
                <a:spcPts val="480"/>
              </a:spcBef>
              <a:spcAft>
                <a:spcPts val="0"/>
              </a:spcAft>
              <a:buNone/>
            </a:pPr>
            <a:endParaRPr sz="1600" b="1">
              <a:solidFill>
                <a:schemeClr val="dk1"/>
              </a:solidFill>
              <a:latin typeface="Calibri"/>
              <a:ea typeface="Calibri"/>
              <a:cs typeface="Calibri"/>
              <a:sym typeface="Calibri"/>
            </a:endParaRPr>
          </a:p>
          <a:p>
            <a:pPr marL="0" lvl="0" indent="0" algn="l" rtl="0">
              <a:spcBef>
                <a:spcPts val="480"/>
              </a:spcBef>
              <a:spcAft>
                <a:spcPts val="0"/>
              </a:spcAft>
              <a:buNone/>
            </a:pPr>
            <a:r>
              <a:rPr lang="en-US" sz="1600">
                <a:solidFill>
                  <a:schemeClr val="dk1"/>
                </a:solidFill>
                <a:latin typeface="Calibri"/>
                <a:ea typeface="Calibri"/>
                <a:cs typeface="Calibri"/>
                <a:sym typeface="Calibri"/>
              </a:rPr>
              <a:t>Bridge Damage Models for Seismic Risk Assessment of Oregon Highway Network, October 2011 - https://pdxscholar.library.pdx.edu/cgi/viewcontent.cgi?article=1021&amp;context=trec_reports</a:t>
            </a:r>
            <a:endParaRPr sz="1600">
              <a:solidFill>
                <a:schemeClr val="dk1"/>
              </a:solidFill>
              <a:latin typeface="Calibri"/>
              <a:ea typeface="Calibri"/>
              <a:cs typeface="Calibri"/>
              <a:sym typeface="Calibri"/>
            </a:endParaRPr>
          </a:p>
          <a:p>
            <a:pPr marL="0" lvl="0" indent="0" algn="l" rtl="0">
              <a:spcBef>
                <a:spcPts val="480"/>
              </a:spcBef>
              <a:spcAft>
                <a:spcPts val="0"/>
              </a:spcAft>
              <a:buNone/>
            </a:pPr>
            <a:r>
              <a:rPr lang="en-US" sz="1600">
                <a:solidFill>
                  <a:schemeClr val="dk1"/>
                </a:solidFill>
                <a:latin typeface="Calibri"/>
                <a:ea typeface="Calibri"/>
                <a:cs typeface="Calibri"/>
                <a:sym typeface="Calibri"/>
              </a:rPr>
              <a:t>Seismic Vulnerability of Oregon State Highway Bridges, Mitigation Strategies to reduce major mobility risks(ODOT Bridge Engineering Section Nov 2009) - http://www.oregon.gov/ODOT/Programs/ResearchDocuments/2009_Seismic_Vulnerability.pdf</a:t>
            </a:r>
            <a:endParaRPr/>
          </a:p>
          <a:p>
            <a:pPr marL="0" lvl="0" indent="0" algn="l" rtl="0">
              <a:spcBef>
                <a:spcPts val="480"/>
              </a:spcBef>
              <a:spcAft>
                <a:spcPts val="0"/>
              </a:spcAft>
              <a:buNone/>
            </a:pPr>
            <a:r>
              <a:rPr lang="en-US" sz="1600">
                <a:solidFill>
                  <a:schemeClr val="dk1"/>
                </a:solidFill>
                <a:latin typeface="Calibri"/>
                <a:ea typeface="Calibri"/>
                <a:cs typeface="Calibri"/>
                <a:sym typeface="Calibri"/>
              </a:rPr>
              <a:t>Seismic Damage State Models for Oregon Bridges, Portland State University, Feb 2009 - http://trec.pdx.edu/research/project/148</a:t>
            </a:r>
            <a:endParaRPr/>
          </a:p>
          <a:p>
            <a:pPr marL="0" lvl="0" indent="0" algn="l" rtl="0">
              <a:spcBef>
                <a:spcPts val="480"/>
              </a:spcBef>
              <a:spcAft>
                <a:spcPts val="0"/>
              </a:spcAft>
              <a:buNone/>
            </a:pPr>
            <a:endParaRPr sz="1600" b="1">
              <a:solidFill>
                <a:schemeClr val="dk1"/>
              </a:solidFill>
              <a:latin typeface="Calibri"/>
              <a:ea typeface="Calibri"/>
              <a:cs typeface="Calibri"/>
              <a:sym typeface="Calibri"/>
            </a:endParaRPr>
          </a:p>
          <a:p>
            <a:pPr marL="0" lvl="0" indent="0" algn="l" rtl="0">
              <a:spcBef>
                <a:spcPts val="480"/>
              </a:spcBef>
              <a:spcAft>
                <a:spcPts val="0"/>
              </a:spcAft>
              <a:buNone/>
            </a:pPr>
            <a:r>
              <a:rPr lang="en-US" sz="1600" b="1">
                <a:solidFill>
                  <a:schemeClr val="dk1"/>
                </a:solidFill>
                <a:latin typeface="Calibri"/>
                <a:ea typeface="Calibri"/>
                <a:cs typeface="Calibri"/>
                <a:sym typeface="Calibri"/>
              </a:rPr>
              <a:t>Bridge Name, Vulnerability</a:t>
            </a:r>
            <a:r>
              <a:rPr lang="en-US" sz="1600">
                <a:solidFill>
                  <a:schemeClr val="dk1"/>
                </a:solidFill>
                <a:latin typeface="Calibri"/>
                <a:ea typeface="Calibri"/>
                <a:cs typeface="Calibri"/>
                <a:sym typeface="Calibri"/>
              </a:rPr>
              <a:t>, </a:t>
            </a:r>
            <a:r>
              <a:rPr lang="en-US" sz="1600" b="1">
                <a:solidFill>
                  <a:schemeClr val="dk1"/>
                </a:solidFill>
                <a:latin typeface="Calibri"/>
                <a:ea typeface="Calibri"/>
                <a:cs typeface="Calibri"/>
                <a:sym typeface="Calibri"/>
              </a:rPr>
              <a:t>Expected operability after the CSZ EQ</a:t>
            </a:r>
            <a:endParaRPr/>
          </a:p>
          <a:p>
            <a:pPr marL="0" lvl="0" indent="0" algn="l" rtl="0">
              <a:spcBef>
                <a:spcPts val="480"/>
              </a:spcBef>
              <a:spcAft>
                <a:spcPts val="0"/>
              </a:spcAft>
              <a:buNone/>
            </a:pPr>
            <a:endParaRPr sz="1600">
              <a:solidFill>
                <a:schemeClr val="dk1"/>
              </a:solidFill>
              <a:latin typeface="Calibri"/>
              <a:ea typeface="Calibri"/>
              <a:cs typeface="Calibri"/>
              <a:sym typeface="Calibri"/>
            </a:endParaRPr>
          </a:p>
          <a:p>
            <a:pPr marL="0" lvl="0" indent="0" algn="l" rtl="0">
              <a:spcBef>
                <a:spcPts val="480"/>
              </a:spcBef>
              <a:spcAft>
                <a:spcPts val="0"/>
              </a:spcAft>
              <a:buNone/>
            </a:pPr>
            <a:r>
              <a:rPr lang="en-US" sz="1600" u="sng">
                <a:solidFill>
                  <a:schemeClr val="dk1"/>
                </a:solidFill>
                <a:latin typeface="Calibri"/>
                <a:ea typeface="Calibri"/>
                <a:cs typeface="Calibri"/>
                <a:sym typeface="Calibri"/>
              </a:rPr>
              <a:t>I-5 Interstate</a:t>
            </a:r>
            <a:r>
              <a:rPr lang="en-US" sz="1600" u="none">
                <a:solidFill>
                  <a:schemeClr val="dk1"/>
                </a:solidFill>
                <a:latin typeface="Calibri"/>
                <a:ea typeface="Calibri"/>
                <a:cs typeface="Calibri"/>
                <a:sym typeface="Calibri"/>
              </a:rPr>
              <a:t> Bridge</a:t>
            </a:r>
            <a:r>
              <a:rPr lang="en-US" sz="1600">
                <a:solidFill>
                  <a:schemeClr val="dk1"/>
                </a:solidFill>
                <a:latin typeface="Calibri"/>
                <a:ea typeface="Calibri"/>
                <a:cs typeface="Calibri"/>
                <a:sym typeface="Calibri"/>
              </a:rPr>
              <a:t>, Collapse, Closed</a:t>
            </a:r>
            <a:endParaRPr/>
          </a:p>
          <a:p>
            <a:pPr marL="0" lvl="0" indent="0" algn="l" rtl="0">
              <a:spcBef>
                <a:spcPts val="480"/>
              </a:spcBef>
              <a:spcAft>
                <a:spcPts val="0"/>
              </a:spcAft>
              <a:buNone/>
            </a:pPr>
            <a:r>
              <a:rPr lang="en-US" sz="1600" u="sng">
                <a:solidFill>
                  <a:schemeClr val="dk1"/>
                </a:solidFill>
                <a:latin typeface="Calibri"/>
                <a:ea typeface="Calibri"/>
                <a:cs typeface="Calibri"/>
                <a:sym typeface="Calibri"/>
              </a:rPr>
              <a:t>St. John’s </a:t>
            </a:r>
            <a:r>
              <a:rPr lang="en-US" sz="1600" u="none">
                <a:solidFill>
                  <a:schemeClr val="dk1"/>
                </a:solidFill>
                <a:latin typeface="Calibri"/>
                <a:ea typeface="Calibri"/>
                <a:cs typeface="Calibri"/>
                <a:sym typeface="Calibri"/>
              </a:rPr>
              <a:t>Bridge</a:t>
            </a:r>
            <a:r>
              <a:rPr lang="en-US" sz="1600">
                <a:solidFill>
                  <a:schemeClr val="dk1"/>
                </a:solidFill>
                <a:latin typeface="Calibri"/>
                <a:ea typeface="Calibri"/>
                <a:cs typeface="Calibri"/>
                <a:sym typeface="Calibri"/>
              </a:rPr>
              <a:t>, Extensive, Closed</a:t>
            </a:r>
            <a:endParaRPr/>
          </a:p>
          <a:p>
            <a:pPr marL="0" lvl="0" indent="0" algn="l" rtl="0">
              <a:spcBef>
                <a:spcPts val="480"/>
              </a:spcBef>
              <a:spcAft>
                <a:spcPts val="0"/>
              </a:spcAft>
              <a:buNone/>
            </a:pPr>
            <a:r>
              <a:rPr lang="en-US" sz="1600" u="sng">
                <a:solidFill>
                  <a:schemeClr val="dk1"/>
                </a:solidFill>
                <a:latin typeface="Calibri"/>
                <a:ea typeface="Calibri"/>
                <a:cs typeface="Calibri"/>
                <a:sym typeface="Calibri"/>
              </a:rPr>
              <a:t>I-405 Fremont</a:t>
            </a:r>
            <a:r>
              <a:rPr lang="en-US" sz="1600">
                <a:solidFill>
                  <a:schemeClr val="dk1"/>
                </a:solidFill>
                <a:latin typeface="Calibri"/>
                <a:ea typeface="Calibri"/>
                <a:cs typeface="Calibri"/>
                <a:sym typeface="Calibri"/>
              </a:rPr>
              <a:t> Bridge, Moderate, Closed </a:t>
            </a:r>
            <a:endParaRPr/>
          </a:p>
          <a:p>
            <a:pPr marL="0" lvl="0" indent="0" algn="l" rtl="0">
              <a:spcBef>
                <a:spcPts val="480"/>
              </a:spcBef>
              <a:spcAft>
                <a:spcPts val="0"/>
              </a:spcAft>
              <a:buNone/>
            </a:pPr>
            <a:r>
              <a:rPr lang="en-US" sz="1600" u="sng">
                <a:solidFill>
                  <a:schemeClr val="dk1"/>
                </a:solidFill>
                <a:latin typeface="Calibri"/>
                <a:ea typeface="Calibri"/>
                <a:cs typeface="Calibri"/>
                <a:sym typeface="Calibri"/>
              </a:rPr>
              <a:t>I-5 Marquam</a:t>
            </a:r>
            <a:r>
              <a:rPr lang="en-US" sz="1600">
                <a:solidFill>
                  <a:schemeClr val="dk1"/>
                </a:solidFill>
                <a:latin typeface="Calibri"/>
                <a:ea typeface="Calibri"/>
                <a:cs typeface="Calibri"/>
                <a:sym typeface="Calibri"/>
              </a:rPr>
              <a:t> Bridge, Moderate, Closed – Potential for Emergency Vehicles after 4 weeks (Allowing for inspection and some repair work)</a:t>
            </a:r>
            <a:endParaRPr/>
          </a:p>
          <a:p>
            <a:pPr marL="0" lvl="0" indent="0" algn="l" rtl="0">
              <a:spcBef>
                <a:spcPts val="480"/>
              </a:spcBef>
              <a:spcAft>
                <a:spcPts val="0"/>
              </a:spcAft>
              <a:buNone/>
            </a:pPr>
            <a:r>
              <a:rPr lang="en-US" sz="1600" u="sng">
                <a:solidFill>
                  <a:schemeClr val="dk1"/>
                </a:solidFill>
                <a:latin typeface="Calibri"/>
                <a:ea typeface="Calibri"/>
                <a:cs typeface="Calibri"/>
                <a:sym typeface="Calibri"/>
              </a:rPr>
              <a:t>US26 Ross Island </a:t>
            </a:r>
            <a:r>
              <a:rPr lang="en-US" sz="1600">
                <a:solidFill>
                  <a:schemeClr val="dk1"/>
                </a:solidFill>
                <a:latin typeface="Calibri"/>
                <a:ea typeface="Calibri"/>
                <a:cs typeface="Calibri"/>
                <a:sym typeface="Calibri"/>
              </a:rPr>
              <a:t>Bridge, Collapse, Closed</a:t>
            </a:r>
            <a:endParaRPr/>
          </a:p>
          <a:p>
            <a:pPr marL="0" lvl="0" indent="0" algn="l" rtl="0">
              <a:spcBef>
                <a:spcPts val="480"/>
              </a:spcBef>
              <a:spcAft>
                <a:spcPts val="0"/>
              </a:spcAft>
              <a:buNone/>
            </a:pPr>
            <a:r>
              <a:rPr lang="en-US" sz="1600" u="sng">
                <a:solidFill>
                  <a:schemeClr val="dk1"/>
                </a:solidFill>
                <a:latin typeface="Calibri"/>
                <a:ea typeface="Calibri"/>
                <a:cs typeface="Calibri"/>
                <a:sym typeface="Calibri"/>
              </a:rPr>
              <a:t>I-5 Ramp</a:t>
            </a:r>
            <a:r>
              <a:rPr lang="en-US" sz="1600">
                <a:solidFill>
                  <a:schemeClr val="dk1"/>
                </a:solidFill>
                <a:latin typeface="Calibri"/>
                <a:ea typeface="Calibri"/>
                <a:cs typeface="Calibri"/>
                <a:sym typeface="Calibri"/>
              </a:rPr>
              <a:t> Bridges (east side of Willamette River)*, Extensive, Closed</a:t>
            </a:r>
            <a:endParaRPr/>
          </a:p>
          <a:p>
            <a:pPr marL="0" lvl="0" indent="0" algn="l" rtl="0">
              <a:spcBef>
                <a:spcPts val="480"/>
              </a:spcBef>
              <a:spcAft>
                <a:spcPts val="0"/>
              </a:spcAft>
              <a:buNone/>
            </a:pPr>
            <a:r>
              <a:rPr lang="en-US" sz="1600" u="sng">
                <a:solidFill>
                  <a:schemeClr val="dk1"/>
                </a:solidFill>
                <a:latin typeface="Calibri"/>
                <a:ea typeface="Calibri"/>
                <a:cs typeface="Calibri"/>
                <a:sym typeface="Calibri"/>
              </a:rPr>
              <a:t>I-5 Boone </a:t>
            </a:r>
            <a:r>
              <a:rPr lang="en-US" sz="1600">
                <a:solidFill>
                  <a:schemeClr val="dk1"/>
                </a:solidFill>
                <a:latin typeface="Calibri"/>
                <a:ea typeface="Calibri"/>
                <a:cs typeface="Calibri"/>
                <a:sym typeface="Calibri"/>
              </a:rPr>
              <a:t>Bridge, Slight to Moderate, Closed – Potential for Emergency Vehicles and limited and monitored public travel after 72 hours (Allowing for inspection. Any minor repair work will be performed under traffic) </a:t>
            </a:r>
            <a:endParaRPr/>
          </a:p>
          <a:p>
            <a:pPr marL="0" lvl="0" indent="0" algn="l" rtl="0">
              <a:spcBef>
                <a:spcPts val="480"/>
              </a:spcBef>
              <a:spcAft>
                <a:spcPts val="0"/>
              </a:spcAft>
              <a:buNone/>
            </a:pPr>
            <a:r>
              <a:rPr lang="en-US" sz="1600" u="sng">
                <a:solidFill>
                  <a:schemeClr val="dk1"/>
                </a:solidFill>
                <a:latin typeface="Calibri"/>
                <a:ea typeface="Calibri"/>
                <a:cs typeface="Calibri"/>
                <a:sym typeface="Calibri"/>
              </a:rPr>
              <a:t>I-84 Ramp</a:t>
            </a:r>
            <a:r>
              <a:rPr lang="en-US" sz="1600">
                <a:solidFill>
                  <a:schemeClr val="dk1"/>
                </a:solidFill>
                <a:latin typeface="Calibri"/>
                <a:ea typeface="Calibri"/>
                <a:cs typeface="Calibri"/>
                <a:sym typeface="Calibri"/>
              </a:rPr>
              <a:t> Bridges (east side of Willamette River)**, Extensive, Closed</a:t>
            </a:r>
            <a:endParaRPr/>
          </a:p>
          <a:p>
            <a:pPr marL="0" lvl="0" indent="0" algn="l" rtl="0">
              <a:spcBef>
                <a:spcPts val="480"/>
              </a:spcBef>
              <a:spcAft>
                <a:spcPts val="0"/>
              </a:spcAft>
              <a:buNone/>
            </a:pPr>
            <a:r>
              <a:rPr lang="en-US" sz="1600" u="sng">
                <a:solidFill>
                  <a:schemeClr val="dk1"/>
                </a:solidFill>
                <a:latin typeface="Calibri"/>
                <a:ea typeface="Calibri"/>
                <a:cs typeface="Calibri"/>
                <a:sym typeface="Calibri"/>
              </a:rPr>
              <a:t>I-205 Glen Jackson</a:t>
            </a:r>
            <a:r>
              <a:rPr lang="en-US" sz="1600">
                <a:solidFill>
                  <a:schemeClr val="dk1"/>
                </a:solidFill>
                <a:latin typeface="Calibri"/>
                <a:ea typeface="Calibri"/>
                <a:cs typeface="Calibri"/>
                <a:sym typeface="Calibri"/>
              </a:rPr>
              <a:t> Bridge, Slight to Moderate, Closed – Potential for Emergency Vehicles and limited and monitored public travel after 72 hours (Allowing for inspection. Any minor repair work will be performed under traffic)</a:t>
            </a:r>
            <a:endParaRPr/>
          </a:p>
          <a:p>
            <a:pPr marL="0" lvl="0" indent="0" algn="l" rtl="0">
              <a:spcBef>
                <a:spcPts val="480"/>
              </a:spcBef>
              <a:spcAft>
                <a:spcPts val="0"/>
              </a:spcAft>
              <a:buNone/>
            </a:pPr>
            <a:r>
              <a:rPr lang="en-US" sz="1600" u="sng">
                <a:solidFill>
                  <a:schemeClr val="dk1"/>
                </a:solidFill>
                <a:latin typeface="Calibri"/>
                <a:ea typeface="Calibri"/>
                <a:cs typeface="Calibri"/>
                <a:sym typeface="Calibri"/>
              </a:rPr>
              <a:t>I-205 Abernethy</a:t>
            </a:r>
            <a:r>
              <a:rPr lang="en-US" sz="1600">
                <a:solidFill>
                  <a:schemeClr val="dk1"/>
                </a:solidFill>
                <a:latin typeface="Calibri"/>
                <a:ea typeface="Calibri"/>
                <a:cs typeface="Calibri"/>
                <a:sym typeface="Calibri"/>
              </a:rPr>
              <a:t> Bridge, Moderate, Closed – Potential for Emergency Vehicles and limited and monitored public travel after 72 hours (Allowing for inspection. Any minor repair work will be performed under traffic)</a:t>
            </a:r>
            <a:endParaRPr/>
          </a:p>
          <a:p>
            <a:pPr marL="0" lvl="0" indent="0" algn="l" rtl="0">
              <a:spcBef>
                <a:spcPts val="480"/>
              </a:spcBef>
              <a:spcAft>
                <a:spcPts val="0"/>
              </a:spcAft>
              <a:buNone/>
            </a:pPr>
            <a:r>
              <a:rPr lang="en-US" sz="1600" u="sng">
                <a:solidFill>
                  <a:schemeClr val="dk1"/>
                </a:solidFill>
                <a:latin typeface="Calibri"/>
                <a:ea typeface="Calibri"/>
                <a:cs typeface="Calibri"/>
                <a:sym typeface="Calibri"/>
              </a:rPr>
              <a:t>US30 Longview-Rainier</a:t>
            </a:r>
            <a:r>
              <a:rPr lang="en-US" sz="1600">
                <a:solidFill>
                  <a:schemeClr val="dk1"/>
                </a:solidFill>
                <a:latin typeface="Calibri"/>
                <a:ea typeface="Calibri"/>
                <a:cs typeface="Calibri"/>
                <a:sym typeface="Calibri"/>
              </a:rPr>
              <a:t> Bridge (Lewis &amp; Clark), WSDOT Bridge, HDR needs to check with WSDOT</a:t>
            </a:r>
            <a:endParaRPr/>
          </a:p>
          <a:p>
            <a:pPr marL="0" lvl="0" indent="0" algn="l" rtl="0">
              <a:spcBef>
                <a:spcPts val="480"/>
              </a:spcBef>
              <a:spcAft>
                <a:spcPts val="0"/>
              </a:spcAft>
              <a:buNone/>
            </a:pPr>
            <a:r>
              <a:rPr lang="en-US" sz="1600" u="sng">
                <a:solidFill>
                  <a:schemeClr val="dk1"/>
                </a:solidFill>
                <a:latin typeface="Calibri"/>
                <a:ea typeface="Calibri"/>
                <a:cs typeface="Calibri"/>
                <a:sym typeface="Calibri"/>
              </a:rPr>
              <a:t>Astoria</a:t>
            </a:r>
            <a:r>
              <a:rPr lang="en-US" sz="1600">
                <a:solidFill>
                  <a:schemeClr val="dk1"/>
                </a:solidFill>
                <a:latin typeface="Calibri"/>
                <a:ea typeface="Calibri"/>
                <a:cs typeface="Calibri"/>
                <a:sym typeface="Calibri"/>
              </a:rPr>
              <a:t> - Megler Bridge, Collapse, Closed</a:t>
            </a:r>
            <a:endParaRPr/>
          </a:p>
          <a:p>
            <a:pPr marL="0" lvl="0" indent="0" algn="l" rtl="0">
              <a:spcBef>
                <a:spcPts val="480"/>
              </a:spcBef>
              <a:spcAft>
                <a:spcPts val="0"/>
              </a:spcAft>
              <a:buNone/>
            </a:pPr>
            <a:endParaRPr sz="1600">
              <a:solidFill>
                <a:schemeClr val="dk1"/>
              </a:solidFill>
              <a:latin typeface="Calibri"/>
              <a:ea typeface="Calibri"/>
              <a:cs typeface="Calibri"/>
              <a:sym typeface="Calibri"/>
            </a:endParaRPr>
          </a:p>
          <a:p>
            <a:pPr marL="0" lvl="0" indent="0" algn="l" rtl="0">
              <a:spcBef>
                <a:spcPts val="480"/>
              </a:spcBef>
              <a:spcAft>
                <a:spcPts val="0"/>
              </a:spcAft>
              <a:buNone/>
            </a:pPr>
            <a:r>
              <a:rPr lang="en-US" sz="1600">
                <a:solidFill>
                  <a:schemeClr val="dk1"/>
                </a:solidFill>
                <a:latin typeface="Calibri"/>
                <a:ea typeface="Calibri"/>
                <a:cs typeface="Calibri"/>
                <a:sym typeface="Calibri"/>
              </a:rPr>
              <a:t>Seismic vulnerability assessments for bridges are either based on the results of a computer model run (REDARS2) or an engineering algorithm. Conclusions have not been checked against any structural analysis to date.</a:t>
            </a:r>
            <a:endParaRPr sz="1600">
              <a:solidFill>
                <a:schemeClr val="dk1"/>
              </a:solidFill>
              <a:latin typeface="Calibri"/>
              <a:ea typeface="Calibri"/>
              <a:cs typeface="Calibri"/>
              <a:sym typeface="Calibri"/>
            </a:endParaRPr>
          </a:p>
          <a:p>
            <a:pPr marL="0" lvl="0" indent="0" algn="l" rtl="0">
              <a:spcBef>
                <a:spcPts val="480"/>
              </a:spcBef>
              <a:spcAft>
                <a:spcPts val="0"/>
              </a:spcAft>
              <a:buNone/>
            </a:pPr>
            <a:endParaRPr sz="1600"/>
          </a:p>
          <a:p>
            <a:pPr marL="0" lvl="0" indent="0" algn="l" rtl="0">
              <a:spcBef>
                <a:spcPts val="480"/>
              </a:spcBef>
              <a:spcAft>
                <a:spcPts val="0"/>
              </a:spcAft>
              <a:buNone/>
            </a:pPr>
            <a:r>
              <a:rPr lang="en-US" sz="1600"/>
              <a:t>Burnside bridge as LIFELINE</a:t>
            </a:r>
            <a:endParaRPr/>
          </a:p>
          <a:p>
            <a:pPr marL="0" lvl="0" indent="0" algn="l" rtl="0">
              <a:spcBef>
                <a:spcPts val="480"/>
              </a:spcBef>
              <a:spcAft>
                <a:spcPts val="0"/>
              </a:spcAft>
              <a:buNone/>
            </a:pPr>
            <a:r>
              <a:rPr lang="en-US" sz="1600"/>
              <a:t>Centrally located, no overhead hazards, style of ridge that is easier to upgrade, ODOT focus on 205.</a:t>
            </a:r>
            <a:endParaRPr/>
          </a:p>
          <a:p>
            <a:pPr marL="0" lvl="0" indent="0" algn="l" rtl="0">
              <a:spcBef>
                <a:spcPts val="480"/>
              </a:spcBef>
              <a:spcAft>
                <a:spcPts val="0"/>
              </a:spcAft>
              <a:buNone/>
            </a:pPr>
            <a:endParaRPr sz="1600"/>
          </a:p>
          <a:p>
            <a:pPr marL="0" lvl="0" indent="0" algn="l" rtl="0">
              <a:spcBef>
                <a:spcPts val="480"/>
              </a:spcBef>
              <a:spcAft>
                <a:spcPts val="0"/>
              </a:spcAft>
              <a:buNone/>
            </a:pPr>
            <a:r>
              <a:rPr lang="en-US" sz="1600"/>
              <a:t>STEPS: feasibility study, NEPA study, secure design/row funding, secure construction funding, construction (2024) with an estimate of 4 years to complete (2028)</a:t>
            </a:r>
            <a:endParaRPr/>
          </a:p>
          <a:p>
            <a:pPr marL="0" lvl="0" indent="0" algn="l" rtl="0">
              <a:spcBef>
                <a:spcPts val="480"/>
              </a:spcBef>
              <a:spcAft>
                <a:spcPts val="0"/>
              </a:spcAft>
              <a:buNone/>
            </a:pPr>
            <a:endParaRPr sz="1600"/>
          </a:p>
          <a:p>
            <a:pPr marL="0" lvl="0" indent="0" algn="l" rtl="0">
              <a:spcBef>
                <a:spcPts val="480"/>
              </a:spcBef>
              <a:spcAft>
                <a:spcPts val="0"/>
              </a:spcAft>
              <a:buNone/>
            </a:pPr>
            <a:r>
              <a:rPr lang="en-US" sz="1600"/>
              <a:t>ALTERNATIVES for bridge work include (all on the table): preserve, retrofit, replace (low moveable, high fixed, tunnel) hybrid, enhance</a:t>
            </a:r>
            <a:endParaRPr/>
          </a:p>
          <a:p>
            <a:pPr marL="0" lvl="0" indent="0" algn="l" rtl="0">
              <a:spcBef>
                <a:spcPts val="480"/>
              </a:spcBef>
              <a:spcAft>
                <a:spcPts val="0"/>
              </a:spcAft>
              <a:buNone/>
            </a:pPr>
            <a:endParaRPr sz="1600"/>
          </a:p>
          <a:p>
            <a:pPr marL="0" lvl="0" indent="0" algn="l" rtl="0">
              <a:spcBef>
                <a:spcPts val="480"/>
              </a:spcBef>
              <a:spcAft>
                <a:spcPts val="0"/>
              </a:spcAft>
              <a:buNone/>
            </a:pPr>
            <a:r>
              <a:rPr lang="en-US" sz="1600"/>
              <a:t>Considerations – lateral spread and liquifaction</a:t>
            </a:r>
            <a:endParaRPr sz="1600"/>
          </a:p>
        </p:txBody>
      </p:sp>
      <p:sp>
        <p:nvSpPr>
          <p:cNvPr id="295" name="Google Shape;295;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Burnside bridge video</a:t>
            </a:r>
            <a:endParaRPr/>
          </a:p>
          <a:p>
            <a:pPr marL="0" lvl="0" indent="0" algn="l" rtl="0">
              <a:spcBef>
                <a:spcPts val="360"/>
              </a:spcBef>
              <a:spcAft>
                <a:spcPts val="0"/>
              </a:spcAft>
              <a:buNone/>
            </a:pPr>
            <a:r>
              <a:rPr lang="en-US"/>
              <a:t>https://drive.google.com/file/d/0B7tgJBkLLflydDB6WVVCcE8xdVU/view?ts=58e2ba1f</a:t>
            </a:r>
            <a:endParaRPr/>
          </a:p>
          <a:p>
            <a:pPr marL="0" lvl="0" indent="0" algn="l" rtl="0">
              <a:spcBef>
                <a:spcPts val="360"/>
              </a:spcBef>
              <a:spcAft>
                <a:spcPts val="0"/>
              </a:spcAft>
              <a:buNone/>
            </a:pPr>
            <a:endParaRPr/>
          </a:p>
          <a:p>
            <a:pPr marL="0" lvl="0" indent="0" algn="l" rtl="0">
              <a:spcBef>
                <a:spcPts val="360"/>
              </a:spcBef>
              <a:spcAft>
                <a:spcPts val="0"/>
              </a:spcAft>
              <a:buNone/>
            </a:pPr>
            <a:r>
              <a:rPr lang="en-US"/>
              <a:t>When the Hawthorne bridge was built there were more horse drawn carriages than cars. 1910</a:t>
            </a:r>
            <a:endParaRPr/>
          </a:p>
          <a:p>
            <a:pPr marL="0" lvl="0" indent="0" algn="l" rtl="0">
              <a:spcBef>
                <a:spcPts val="360"/>
              </a:spcBef>
              <a:spcAft>
                <a:spcPts val="0"/>
              </a:spcAft>
              <a:buNone/>
            </a:pPr>
            <a:endParaRPr/>
          </a:p>
          <a:p>
            <a:pPr marL="0" lvl="0" indent="0" algn="l" rtl="0">
              <a:spcBef>
                <a:spcPts val="360"/>
              </a:spcBef>
              <a:spcAft>
                <a:spcPts val="0"/>
              </a:spcAft>
              <a:buNone/>
            </a:pPr>
            <a:endParaRPr/>
          </a:p>
        </p:txBody>
      </p:sp>
      <p:sp>
        <p:nvSpPr>
          <p:cNvPr id="308" name="Google Shape;308;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73" name="Google Shape;373;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u="sng">
                <a:solidFill>
                  <a:schemeClr val="dk1"/>
                </a:solidFill>
                <a:latin typeface="Calibri"/>
                <a:ea typeface="Calibri"/>
                <a:cs typeface="Calibri"/>
                <a:sym typeface="Calibri"/>
              </a:rPr>
              <a:t>I-205 Glen Jackson</a:t>
            </a:r>
            <a:r>
              <a:rPr lang="en-US" sz="1200">
                <a:solidFill>
                  <a:schemeClr val="dk1"/>
                </a:solidFill>
                <a:latin typeface="Calibri"/>
                <a:ea typeface="Calibri"/>
                <a:cs typeface="Calibri"/>
                <a:sym typeface="Calibri"/>
              </a:rPr>
              <a:t> Bridge, Slight to Moderate, Closed – Potential for Emergency Vehicles and limited and monitored public travel after 72 hours (Allowing for inspection. Any minor repair work will be performed under traffic)</a:t>
            </a:r>
            <a:endParaRPr/>
          </a:p>
          <a:p>
            <a:pPr marL="0" lvl="0" indent="0" algn="l" rtl="0">
              <a:spcBef>
                <a:spcPts val="36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79" name="Google Shape;379;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u="sng">
                <a:solidFill>
                  <a:schemeClr val="dk1"/>
                </a:solidFill>
                <a:latin typeface="Calibri"/>
                <a:ea typeface="Calibri"/>
                <a:cs typeface="Calibri"/>
                <a:sym typeface="Calibri"/>
              </a:rPr>
              <a:t>I-405 Fremont</a:t>
            </a:r>
            <a:r>
              <a:rPr lang="en-US" sz="1200">
                <a:solidFill>
                  <a:schemeClr val="dk1"/>
                </a:solidFill>
                <a:latin typeface="Calibri"/>
                <a:ea typeface="Calibri"/>
                <a:cs typeface="Calibri"/>
                <a:sym typeface="Calibri"/>
              </a:rPr>
              <a:t> Bridge, Moderate, Closed </a:t>
            </a:r>
            <a:endParaRPr/>
          </a:p>
          <a:p>
            <a:pPr marL="0" lvl="0" indent="0" algn="l" rtl="0">
              <a:spcBef>
                <a:spcPts val="36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85" name="Google Shape;385;p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u="sng">
                <a:solidFill>
                  <a:schemeClr val="dk1"/>
                </a:solidFill>
                <a:latin typeface="Calibri"/>
                <a:ea typeface="Calibri"/>
                <a:cs typeface="Calibri"/>
                <a:sym typeface="Calibri"/>
              </a:rPr>
              <a:t>St. John’s </a:t>
            </a:r>
            <a:r>
              <a:rPr lang="en-US" sz="1200" u="none">
                <a:solidFill>
                  <a:schemeClr val="dk1"/>
                </a:solidFill>
                <a:latin typeface="Calibri"/>
                <a:ea typeface="Calibri"/>
                <a:cs typeface="Calibri"/>
                <a:sym typeface="Calibri"/>
              </a:rPr>
              <a:t>Bridge</a:t>
            </a:r>
            <a:r>
              <a:rPr lang="en-US" sz="1200">
                <a:solidFill>
                  <a:schemeClr val="dk1"/>
                </a:solidFill>
                <a:latin typeface="Calibri"/>
                <a:ea typeface="Calibri"/>
                <a:cs typeface="Calibri"/>
                <a:sym typeface="Calibri"/>
              </a:rPr>
              <a:t>, Extensive, Closed</a:t>
            </a:r>
            <a:endParaRPr/>
          </a:p>
          <a:p>
            <a:pPr marL="0" lvl="0" indent="0" algn="l" rtl="0">
              <a:spcBef>
                <a:spcPts val="36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93" name="Google Shape;393;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I-5 Marquam Bridge, Moderate, Closed – Potential for Emergency Vehicles after 4 weeks (Allowing for inspection and some repair work)</a:t>
            </a:r>
            <a:endParaRPr/>
          </a:p>
          <a:p>
            <a:pPr marL="0" lvl="0" indent="0" algn="l" rtl="0">
              <a:spcBef>
                <a:spcPts val="36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99" name="Google Shape;399;p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I-5 Interstate Bridge, Collapse, Closed</a:t>
            </a:r>
            <a:endParaRPr/>
          </a:p>
          <a:p>
            <a:pPr marL="0" lvl="0" indent="0" algn="l" rtl="0">
              <a:spcBef>
                <a:spcPts val="36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05" name="Google Shape;405;p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US26 Ross Island Bridge, Collapse, Closed</a:t>
            </a:r>
            <a:endParaRPr/>
          </a:p>
          <a:p>
            <a:pPr marL="0" lvl="0" indent="0" algn="l" rtl="0">
              <a:spcBef>
                <a:spcPts val="36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1" name="Google Shape;411;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http://www.oregon.gov/oem/Documents/Oregon_Resilience_Plan_Final.pdf</a:t>
            </a:r>
            <a:endParaRPr/>
          </a:p>
        </p:txBody>
      </p:sp>
      <p:sp>
        <p:nvSpPr>
          <p:cNvPr id="412" name="Google Shape;412;p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40</a:t>
            </a:fld>
            <a:endParaRPr sz="1200">
              <a:solidFill>
                <a:schemeClr val="dk1"/>
              </a:solidFill>
              <a:latin typeface="Arial"/>
              <a:ea typeface="Arial"/>
              <a:cs typeface="Arial"/>
              <a:sym typeface="Arial"/>
            </a:endParaRPr>
          </a:p>
        </p:txBody>
      </p:sp>
      <p:sp>
        <p:nvSpPr>
          <p:cNvPr id="418" name="Google Shape;418;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9" name="Google Shape;419;p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Anecdotally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5</a:t>
            </a:fld>
            <a:endParaRPr sz="1200" b="0" i="0" u="none" strike="noStrike" cap="none">
              <a:solidFill>
                <a:schemeClr val="dk1"/>
              </a:solidFill>
              <a:latin typeface="Arial"/>
              <a:ea typeface="Arial"/>
              <a:cs typeface="Arial"/>
              <a:sym typeface="Arial"/>
            </a:endParaRPr>
          </a:p>
        </p:txBody>
      </p:sp>
      <p:sp>
        <p:nvSpPr>
          <p:cNvPr id="110" name="Google Shape;110;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1" name="Google Shape;111;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6" name="Google Shape;466;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Building Community Resilience to Disasters - </a:t>
            </a:r>
            <a:r>
              <a:rPr lang="en-US" b="1"/>
              <a:t>https://www.rand.org/content/dam/rand/pubs/technical_reports/2011/RAND_TR915.pdf</a:t>
            </a:r>
            <a:endParaRPr/>
          </a:p>
          <a:p>
            <a:pPr marL="0" lvl="0" indent="0" algn="l" rtl="0">
              <a:spcBef>
                <a:spcPts val="360"/>
              </a:spcBef>
              <a:spcAft>
                <a:spcPts val="0"/>
              </a:spcAft>
              <a:buNone/>
            </a:pPr>
            <a:r>
              <a:rPr lang="en-US" b="0"/>
              <a:t>GREAT toolkits from RAND research - </a:t>
            </a:r>
            <a:r>
              <a:rPr lang="en-US" b="1"/>
              <a:t>https://www.rand.org/multi/resilience-in-action/community-resilience-toolkits.html</a:t>
            </a:r>
            <a:endParaRPr b="1"/>
          </a:p>
          <a:p>
            <a:pPr marL="0" lvl="0" indent="0" algn="l" rtl="0">
              <a:spcBef>
                <a:spcPts val="360"/>
              </a:spcBef>
              <a:spcAft>
                <a:spcPts val="0"/>
              </a:spcAft>
              <a:buNone/>
            </a:pPr>
            <a:endParaRPr b="0"/>
          </a:p>
          <a:p>
            <a:pPr marL="0" lvl="0" indent="0" algn="l" rtl="0">
              <a:spcBef>
                <a:spcPts val="360"/>
              </a:spcBef>
              <a:spcAft>
                <a:spcPts val="0"/>
              </a:spcAft>
              <a:buNone/>
            </a:pPr>
            <a:endParaRPr b="0"/>
          </a:p>
          <a:p>
            <a:pPr marL="0" lvl="0" indent="0" algn="l" rtl="0">
              <a:spcBef>
                <a:spcPts val="360"/>
              </a:spcBef>
              <a:spcAft>
                <a:spcPts val="0"/>
              </a:spcAft>
              <a:buNone/>
            </a:pPr>
            <a:r>
              <a:rPr lang="en-US" b="0"/>
              <a:t>Community and Regional Resilience Institute - http://www.resilientus.org/</a:t>
            </a:r>
            <a:endParaRPr/>
          </a:p>
          <a:p>
            <a:pPr marL="0" lvl="0" indent="0" algn="l" rtl="0">
              <a:spcBef>
                <a:spcPts val="360"/>
              </a:spcBef>
              <a:spcAft>
                <a:spcPts val="0"/>
              </a:spcAft>
              <a:buNone/>
            </a:pPr>
            <a:r>
              <a:rPr lang="en-US" b="0"/>
              <a:t>National Academy of Sciences (National Academy of Engineering, Institute of Medicine, National Research Council). Disaster Resilience in America - https://nas-sites.org/resilience/nas-reports/</a:t>
            </a:r>
            <a:endParaRPr/>
          </a:p>
          <a:p>
            <a:pPr marL="0" lvl="0" indent="0" algn="l" rtl="0">
              <a:spcBef>
                <a:spcPts val="360"/>
              </a:spcBef>
              <a:spcAft>
                <a:spcPts val="0"/>
              </a:spcAft>
              <a:buNone/>
            </a:pPr>
            <a:r>
              <a:rPr lang="en-US"/>
              <a:t>Building Community Disaster Resilience through Private–Public Collaboration Summary - https://www.nap.edu/resource/13028/private_public_collab_FINAL_NRC.pdf</a:t>
            </a:r>
            <a:endParaRPr/>
          </a:p>
          <a:p>
            <a:pPr marL="0" lvl="0" indent="0" algn="l" rtl="0">
              <a:spcBef>
                <a:spcPts val="360"/>
              </a:spcBef>
              <a:spcAft>
                <a:spcPts val="0"/>
              </a:spcAft>
              <a:buNone/>
            </a:pPr>
            <a:r>
              <a:rPr lang="en-US"/>
              <a:t>Building Community Disaster Resilience through Private-Public Collaboration Applications of Social Network Analysis for Building Community Disaster Resilience: Workshop Summary - https://www.nap.edu/catalog/13028/building-community-disaster-resilience-through-private-public-collaboration</a:t>
            </a:r>
            <a:endParaRPr/>
          </a:p>
          <a:p>
            <a:pPr marL="0" lvl="0" indent="0" algn="l" rtl="0">
              <a:spcBef>
                <a:spcPts val="360"/>
              </a:spcBef>
              <a:spcAft>
                <a:spcPts val="0"/>
              </a:spcAft>
              <a:buNone/>
            </a:pPr>
            <a:r>
              <a:rPr lang="en-US"/>
              <a:t>Building community resilience through place-making - https://community-wealth.org/content/building-community-resilience-through-place-making</a:t>
            </a:r>
            <a:endParaRPr/>
          </a:p>
          <a:p>
            <a:pPr marL="0" lvl="0" indent="0" algn="l" rtl="0">
              <a:spcBef>
                <a:spcPts val="360"/>
              </a:spcBef>
              <a:spcAft>
                <a:spcPts val="0"/>
              </a:spcAft>
              <a:buNone/>
            </a:pPr>
            <a:r>
              <a:rPr lang="en-US"/>
              <a:t>Six Foundations for Building Community Resilience (Post Carbon Institute) - http://www.postcarbon.org/wp-content/uploads/2015/11/Six-Foundations-for-Building-Community-Resilience.pdf</a:t>
            </a:r>
            <a:endParaRPr/>
          </a:p>
          <a:p>
            <a:pPr marL="0" lvl="0" indent="0" algn="l" rtl="0">
              <a:spcBef>
                <a:spcPts val="360"/>
              </a:spcBef>
              <a:spcAft>
                <a:spcPts val="0"/>
              </a:spcAft>
              <a:buNone/>
            </a:pPr>
            <a:endParaRPr/>
          </a:p>
        </p:txBody>
      </p:sp>
      <p:sp>
        <p:nvSpPr>
          <p:cNvPr id="467" name="Google Shape;467;p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74" name="Google Shape;474;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https://multco.us/em</a:t>
            </a:r>
            <a:endParaRPr>
              <a:latin typeface="Calibri"/>
              <a:ea typeface="Calibri"/>
              <a:cs typeface="Calibri"/>
              <a:sym typeface="Calibri"/>
            </a:endParaRPr>
          </a:p>
        </p:txBody>
      </p:sp>
      <p:sp>
        <p:nvSpPr>
          <p:cNvPr id="475" name="Google Shape;475;p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42</a:t>
            </a:fld>
            <a:endParaRPr sz="1200">
              <a:solidFill>
                <a:schemeClr val="dk1"/>
              </a:solidFill>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2" name="Google Shape;482;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latin typeface="Arial"/>
                <a:ea typeface="Arial"/>
                <a:cs typeface="Arial"/>
                <a:sym typeface="Arial"/>
              </a:rPr>
              <a:t>Identify how you would like to be involved in the solution – response and recovery effort</a:t>
            </a:r>
            <a:endParaRPr/>
          </a:p>
          <a:p>
            <a:pPr marL="0" lvl="0" indent="0" algn="l" rtl="0">
              <a:spcBef>
                <a:spcPts val="360"/>
              </a:spcBef>
              <a:spcAft>
                <a:spcPts val="0"/>
              </a:spcAft>
              <a:buNone/>
            </a:pPr>
            <a:r>
              <a:rPr lang="en-US" sz="1200">
                <a:latin typeface="Arial"/>
                <a:ea typeface="Arial"/>
                <a:cs typeface="Arial"/>
                <a:sym typeface="Arial"/>
              </a:rPr>
              <a:t>Determine the gap between where you are and where you need to be – close the gap.</a:t>
            </a:r>
            <a:endParaRPr/>
          </a:p>
          <a:p>
            <a:pPr marL="0" lvl="0" indent="0" algn="l" rtl="0">
              <a:spcBef>
                <a:spcPts val="360"/>
              </a:spcBef>
              <a:spcAft>
                <a:spcPts val="0"/>
              </a:spcAft>
              <a:buNone/>
            </a:pPr>
            <a:r>
              <a:rPr lang="en-US" sz="1200">
                <a:latin typeface="Arial"/>
                <a:ea typeface="Arial"/>
                <a:cs typeface="Arial"/>
                <a:sym typeface="Arial"/>
              </a:rPr>
              <a:t>Personally prepare</a:t>
            </a:r>
            <a:endParaRPr/>
          </a:p>
          <a:p>
            <a:pPr marL="0" lvl="0" indent="0" algn="l" rtl="0">
              <a:spcBef>
                <a:spcPts val="360"/>
              </a:spcBef>
              <a:spcAft>
                <a:spcPts val="0"/>
              </a:spcAft>
              <a:buNone/>
            </a:pPr>
            <a:r>
              <a:rPr lang="en-US" sz="1200">
                <a:latin typeface="Arial"/>
                <a:ea typeface="Arial"/>
                <a:cs typeface="Arial"/>
                <a:sym typeface="Arial"/>
              </a:rPr>
              <a:t>Ensure family and loved ones are prepared</a:t>
            </a:r>
            <a:endParaRPr/>
          </a:p>
          <a:p>
            <a:pPr marL="0" lvl="0" indent="0" algn="l" rtl="0">
              <a:spcBef>
                <a:spcPts val="360"/>
              </a:spcBef>
              <a:spcAft>
                <a:spcPts val="0"/>
              </a:spcAft>
              <a:buNone/>
            </a:pPr>
            <a:r>
              <a:rPr lang="en-US" sz="1200">
                <a:latin typeface="Arial"/>
                <a:ea typeface="Arial"/>
                <a:cs typeface="Arial"/>
                <a:sym typeface="Arial"/>
              </a:rPr>
              <a:t>Balance between personal – community - and government responsibility</a:t>
            </a:r>
            <a:endParaRPr/>
          </a:p>
          <a:p>
            <a:pPr marL="0" lvl="0" indent="0" algn="l" rtl="0">
              <a:spcBef>
                <a:spcPts val="360"/>
              </a:spcBef>
              <a:spcAft>
                <a:spcPts val="0"/>
              </a:spcAft>
              <a:buNone/>
            </a:pPr>
            <a:r>
              <a:rPr lang="en-US" sz="1200">
                <a:latin typeface="Arial"/>
                <a:ea typeface="Arial"/>
                <a:cs typeface="Arial"/>
                <a:sym typeface="Arial"/>
              </a:rPr>
              <a:t>Civically active – involved – aware</a:t>
            </a:r>
            <a:endParaRPr/>
          </a:p>
          <a:p>
            <a:pPr marL="0" lvl="0" indent="0" algn="l" rtl="0">
              <a:spcBef>
                <a:spcPts val="360"/>
              </a:spcBef>
              <a:spcAft>
                <a:spcPts val="0"/>
              </a:spcAft>
              <a:buNone/>
            </a:pPr>
            <a:endParaRPr sz="1200">
              <a:latin typeface="Arial"/>
              <a:ea typeface="Arial"/>
              <a:cs typeface="Arial"/>
              <a:sym typeface="Arial"/>
            </a:endParaRPr>
          </a:p>
          <a:p>
            <a:pPr marL="0" lvl="0" indent="0" algn="l" rtl="0">
              <a:spcBef>
                <a:spcPts val="360"/>
              </a:spcBef>
              <a:spcAft>
                <a:spcPts val="0"/>
              </a:spcAft>
              <a:buNone/>
            </a:pPr>
            <a:endParaRPr sz="1200">
              <a:latin typeface="Arial"/>
              <a:ea typeface="Arial"/>
              <a:cs typeface="Arial"/>
              <a:sym typeface="Arial"/>
            </a:endParaRPr>
          </a:p>
          <a:p>
            <a:pPr marL="0" lvl="0" indent="0" algn="l" rtl="0">
              <a:spcBef>
                <a:spcPts val="360"/>
              </a:spcBef>
              <a:spcAft>
                <a:spcPts val="0"/>
              </a:spcAft>
              <a:buNone/>
            </a:pPr>
            <a:endParaRPr/>
          </a:p>
        </p:txBody>
      </p:sp>
      <p:sp>
        <p:nvSpPr>
          <p:cNvPr id="483" name="Google Shape;483;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9" name="Google Shape;489;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284163" lvl="0" indent="-284163" algn="l" rtl="0">
              <a:spcBef>
                <a:spcPts val="0"/>
              </a:spcBef>
              <a:spcAft>
                <a:spcPts val="0"/>
              </a:spcAft>
              <a:buClr>
                <a:schemeClr val="dk1"/>
              </a:buClr>
              <a:buSzPts val="1200"/>
              <a:buFont typeface="Calibri"/>
              <a:buChar char="•"/>
            </a:pPr>
            <a:r>
              <a:rPr lang="en-US" sz="1200"/>
              <a:t>Do you know your neighbors?  If so, how did you meet them and get to know them?  If not, why not?</a:t>
            </a:r>
            <a:endParaRPr/>
          </a:p>
          <a:p>
            <a:pPr marL="284163" lvl="0" indent="-284163" algn="l" rtl="0">
              <a:spcBef>
                <a:spcPts val="360"/>
              </a:spcBef>
              <a:spcAft>
                <a:spcPts val="0"/>
              </a:spcAft>
              <a:buClr>
                <a:schemeClr val="dk1"/>
              </a:buClr>
              <a:buSzPts val="1200"/>
              <a:buFont typeface="Calibri"/>
              <a:buChar char="•"/>
            </a:pPr>
            <a:r>
              <a:rPr lang="en-US" sz="1200"/>
              <a:t>What are some concerns? benefits?</a:t>
            </a:r>
            <a:endParaRPr/>
          </a:p>
          <a:p>
            <a:pPr marL="284163" lvl="0" indent="-284163" algn="l" rtl="0">
              <a:spcBef>
                <a:spcPts val="360"/>
              </a:spcBef>
              <a:spcAft>
                <a:spcPts val="0"/>
              </a:spcAft>
              <a:buClr>
                <a:schemeClr val="dk1"/>
              </a:buClr>
              <a:buSzPts val="1200"/>
              <a:buFont typeface="Calibri"/>
              <a:buChar char="•"/>
            </a:pPr>
            <a:r>
              <a:rPr lang="en-US" sz="1200"/>
              <a:t>What are some things you would like to know about your neighbors?</a:t>
            </a:r>
            <a:endParaRPr/>
          </a:p>
          <a:p>
            <a:pPr marL="284163" lvl="0" indent="-284163" algn="l" rtl="0">
              <a:spcBef>
                <a:spcPts val="360"/>
              </a:spcBef>
              <a:spcAft>
                <a:spcPts val="0"/>
              </a:spcAft>
              <a:buClr>
                <a:schemeClr val="dk1"/>
              </a:buClr>
              <a:buSzPts val="1200"/>
              <a:buFont typeface="Calibri"/>
              <a:buChar char="•"/>
            </a:pPr>
            <a:r>
              <a:rPr lang="en-US" sz="1200"/>
              <a:t>What are some ways to get to know your neighbors?</a:t>
            </a:r>
            <a:endParaRPr/>
          </a:p>
          <a:p>
            <a:pPr marL="284163" lvl="0" indent="-284163" algn="l" rtl="0">
              <a:spcBef>
                <a:spcPts val="360"/>
              </a:spcBef>
              <a:spcAft>
                <a:spcPts val="0"/>
              </a:spcAft>
              <a:buClr>
                <a:schemeClr val="dk1"/>
              </a:buClr>
              <a:buSzPts val="1200"/>
              <a:buFont typeface="Calibri"/>
              <a:buChar char="•"/>
            </a:pPr>
            <a:r>
              <a:rPr lang="en-US" sz="1200"/>
              <a:t>What could you use help with?  Is there anything that would make getting to know your neighbors easier?</a:t>
            </a:r>
            <a:endParaRPr/>
          </a:p>
          <a:p>
            <a:pPr marL="0" lvl="0" indent="0" algn="l" rtl="0">
              <a:spcBef>
                <a:spcPts val="360"/>
              </a:spcBef>
              <a:spcAft>
                <a:spcPts val="0"/>
              </a:spcAft>
              <a:buNone/>
            </a:pPr>
            <a:endParaRPr/>
          </a:p>
        </p:txBody>
      </p:sp>
      <p:sp>
        <p:nvSpPr>
          <p:cNvPr id="490" name="Google Shape;490;p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97" name="Google Shape;497;p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Prior to building any kit - determine its objectives:</a:t>
            </a:r>
            <a:endParaRPr/>
          </a:p>
          <a:p>
            <a:pPr marL="0" lvl="0" indent="0" algn="l" rtl="0">
              <a:spcBef>
                <a:spcPts val="360"/>
              </a:spcBef>
              <a:spcAft>
                <a:spcPts val="0"/>
              </a:spcAft>
              <a:buNone/>
            </a:pPr>
            <a:endParaRPr/>
          </a:p>
          <a:p>
            <a:pPr marL="0" lvl="0" indent="0" algn="l" rtl="0">
              <a:spcBef>
                <a:spcPts val="360"/>
              </a:spcBef>
              <a:spcAft>
                <a:spcPts val="0"/>
              </a:spcAft>
              <a:buNone/>
            </a:pPr>
            <a:r>
              <a:rPr lang="en-US"/>
              <a:t>Car Kits:</a:t>
            </a:r>
            <a:endParaRPr/>
          </a:p>
          <a:p>
            <a:pPr marL="0" lvl="0" indent="0" algn="l" rtl="0">
              <a:spcBef>
                <a:spcPts val="360"/>
              </a:spcBef>
              <a:spcAft>
                <a:spcPts val="0"/>
              </a:spcAft>
              <a:buNone/>
            </a:pPr>
            <a:r>
              <a:rPr lang="en-US"/>
              <a:t>Where are you going?</a:t>
            </a:r>
            <a:endParaRPr/>
          </a:p>
          <a:p>
            <a:pPr marL="0" lvl="0" indent="0" algn="l" rtl="0">
              <a:spcBef>
                <a:spcPts val="360"/>
              </a:spcBef>
              <a:spcAft>
                <a:spcPts val="0"/>
              </a:spcAft>
              <a:buNone/>
            </a:pPr>
            <a:r>
              <a:rPr lang="en-US"/>
              <a:t>How are you going to get there? </a:t>
            </a:r>
            <a:endParaRPr/>
          </a:p>
          <a:p>
            <a:pPr marL="0" lvl="0" indent="0" algn="l" rtl="0">
              <a:spcBef>
                <a:spcPts val="360"/>
              </a:spcBef>
              <a:spcAft>
                <a:spcPts val="0"/>
              </a:spcAft>
              <a:buNone/>
            </a:pPr>
            <a:r>
              <a:rPr lang="en-US"/>
              <a:t>What are you going to want to do there?</a:t>
            </a:r>
            <a:endParaRPr/>
          </a:p>
          <a:p>
            <a:pPr marL="0" lvl="0" indent="0" algn="l" rtl="0">
              <a:spcBef>
                <a:spcPts val="360"/>
              </a:spcBef>
              <a:spcAft>
                <a:spcPts val="0"/>
              </a:spcAft>
              <a:buNone/>
            </a:pPr>
            <a:r>
              <a:rPr lang="en-US"/>
              <a:t>For how long?</a:t>
            </a:r>
            <a:endParaRPr/>
          </a:p>
          <a:p>
            <a:pPr marL="0" lvl="0" indent="0" algn="l" rtl="0">
              <a:spcBef>
                <a:spcPts val="360"/>
              </a:spcBef>
              <a:spcAft>
                <a:spcPts val="0"/>
              </a:spcAft>
              <a:buNone/>
            </a:pPr>
            <a:endParaRPr/>
          </a:p>
          <a:p>
            <a:pPr marL="0" lvl="0" indent="0" algn="l" rtl="0">
              <a:spcBef>
                <a:spcPts val="360"/>
              </a:spcBef>
              <a:spcAft>
                <a:spcPts val="0"/>
              </a:spcAft>
              <a:buNone/>
            </a:pPr>
            <a:r>
              <a:rPr lang="en-US"/>
              <a:t>Home 'kits' - why make a 'bug out bag' or 'go kit':</a:t>
            </a:r>
            <a:endParaRPr/>
          </a:p>
          <a:p>
            <a:pPr marL="0" lvl="0" indent="0" algn="l" rtl="0">
              <a:spcBef>
                <a:spcPts val="360"/>
              </a:spcBef>
              <a:spcAft>
                <a:spcPts val="0"/>
              </a:spcAft>
              <a:buNone/>
            </a:pPr>
            <a:r>
              <a:rPr lang="en-US"/>
              <a:t>Where are you going?</a:t>
            </a:r>
            <a:endParaRPr/>
          </a:p>
          <a:p>
            <a:pPr marL="0" lvl="0" indent="0" algn="l" rtl="0">
              <a:spcBef>
                <a:spcPts val="360"/>
              </a:spcBef>
              <a:spcAft>
                <a:spcPts val="0"/>
              </a:spcAft>
              <a:buNone/>
            </a:pPr>
            <a:r>
              <a:rPr lang="en-US"/>
              <a:t>Why are you going?</a:t>
            </a:r>
            <a:endParaRPr/>
          </a:p>
          <a:p>
            <a:pPr marL="0" lvl="0" indent="0" algn="l" rtl="0">
              <a:spcBef>
                <a:spcPts val="360"/>
              </a:spcBef>
              <a:spcAft>
                <a:spcPts val="0"/>
              </a:spcAft>
              <a:buNone/>
            </a:pPr>
            <a:r>
              <a:rPr lang="en-US"/>
              <a:t>How long will you be there?</a:t>
            </a:r>
            <a:endParaRPr/>
          </a:p>
          <a:p>
            <a:pPr marL="0" lvl="0" indent="0" algn="l" rtl="0">
              <a:spcBef>
                <a:spcPts val="360"/>
              </a:spcBef>
              <a:spcAft>
                <a:spcPts val="0"/>
              </a:spcAft>
              <a:buNone/>
            </a:pPr>
            <a:r>
              <a:rPr lang="en-US"/>
              <a:t>How are you going to get there?</a:t>
            </a:r>
            <a:endParaRPr/>
          </a:p>
          <a:p>
            <a:pPr marL="0" lvl="0" indent="0" algn="l" rtl="0">
              <a:spcBef>
                <a:spcPts val="360"/>
              </a:spcBef>
              <a:spcAft>
                <a:spcPts val="0"/>
              </a:spcAft>
              <a:buNone/>
            </a:pPr>
            <a:endParaRPr/>
          </a:p>
          <a:p>
            <a:pPr marL="0" lvl="0" indent="0" algn="l" rtl="0">
              <a:spcBef>
                <a:spcPts val="360"/>
              </a:spcBef>
              <a:spcAft>
                <a:spcPts val="0"/>
              </a:spcAft>
              <a:buNone/>
            </a:pPr>
            <a:r>
              <a:rPr lang="en-US"/>
              <a:t>Office kit</a:t>
            </a:r>
            <a:endParaRPr/>
          </a:p>
          <a:p>
            <a:pPr marL="0" lvl="0" indent="0" algn="l" rtl="0">
              <a:spcBef>
                <a:spcPts val="360"/>
              </a:spcBef>
              <a:spcAft>
                <a:spcPts val="0"/>
              </a:spcAft>
              <a:buNone/>
            </a:pPr>
            <a:r>
              <a:rPr lang="en-US"/>
              <a:t>What role do you want to play after a disaster?</a:t>
            </a:r>
            <a:endParaRPr/>
          </a:p>
          <a:p>
            <a:pPr marL="0" lvl="0" indent="0" algn="l" rtl="0">
              <a:spcBef>
                <a:spcPts val="360"/>
              </a:spcBef>
              <a:spcAft>
                <a:spcPts val="0"/>
              </a:spcAft>
              <a:buNone/>
            </a:pPr>
            <a:r>
              <a:rPr lang="en-US"/>
              <a:t>What items might you need in order to play that role?</a:t>
            </a:r>
            <a:endParaRPr/>
          </a:p>
          <a:p>
            <a:pPr marL="0" lvl="0" indent="0" algn="l" rtl="0">
              <a:spcBef>
                <a:spcPts val="360"/>
              </a:spcBef>
              <a:spcAft>
                <a:spcPts val="0"/>
              </a:spcAft>
              <a:buNone/>
            </a:pPr>
            <a:r>
              <a:rPr lang="en-US"/>
              <a:t>What items do you need to protect your head, feet, hands, eyes and nose?</a:t>
            </a:r>
            <a:endParaRPr/>
          </a:p>
          <a:p>
            <a:pPr marL="0" lvl="0" indent="0" algn="l" rtl="0">
              <a:spcBef>
                <a:spcPts val="360"/>
              </a:spcBef>
              <a:spcAft>
                <a:spcPts val="0"/>
              </a:spcAft>
              <a:buNone/>
            </a:pPr>
            <a:r>
              <a:rPr lang="en-US"/>
              <a:t>How long do you think you will need supplies to last?</a:t>
            </a:r>
            <a:endParaRPr/>
          </a:p>
          <a:p>
            <a:pPr marL="0" lvl="0" indent="0" algn="l" rtl="0">
              <a:spcBef>
                <a:spcPts val="360"/>
              </a:spcBef>
              <a:spcAft>
                <a:spcPts val="0"/>
              </a:spcAft>
              <a:buNone/>
            </a:pPr>
            <a:endParaRPr/>
          </a:p>
          <a:p>
            <a:pPr marL="0" lvl="0" indent="0" algn="l" rtl="0">
              <a:spcBef>
                <a:spcPts val="360"/>
              </a:spcBef>
              <a:spcAft>
                <a:spcPts val="0"/>
              </a:spcAft>
              <a:buNone/>
            </a:pPr>
            <a:r>
              <a:rPr lang="en-US"/>
              <a:t>----- Meeting Notes (2/4/17 13:13) -----</a:t>
            </a:r>
            <a:endParaRPr/>
          </a:p>
          <a:p>
            <a:pPr marL="0" lvl="0" indent="0" algn="l" rtl="0">
              <a:spcBef>
                <a:spcPts val="360"/>
              </a:spcBef>
              <a:spcAft>
                <a:spcPts val="0"/>
              </a:spcAft>
              <a:buNone/>
            </a:pPr>
            <a:r>
              <a:rPr lang="en-US"/>
              <a:t>Panic</a:t>
            </a:r>
            <a:endParaRPr/>
          </a:p>
          <a:p>
            <a:pPr marL="0" lvl="0" indent="0" algn="l" rtl="0">
              <a:spcBef>
                <a:spcPts val="360"/>
              </a:spcBef>
              <a:spcAft>
                <a:spcPts val="0"/>
              </a:spcAft>
              <a:buNone/>
            </a:pPr>
            <a:r>
              <a:rPr lang="en-US"/>
              <a:t>ts</a:t>
            </a:r>
            <a:endParaRPr/>
          </a:p>
        </p:txBody>
      </p:sp>
      <p:sp>
        <p:nvSpPr>
          <p:cNvPr id="498" name="Google Shape;498;p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45</a:t>
            </a:fld>
            <a:endParaRPr sz="1200">
              <a:solidFill>
                <a:schemeClr val="dk1"/>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48:notes"/>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Arial"/>
                <a:ea typeface="Arial"/>
                <a:cs typeface="Arial"/>
                <a:sym typeface="Arial"/>
              </a:rPr>
              <a:t>10/19/19</a:t>
            </a:r>
            <a:endParaRPr sz="1200">
              <a:solidFill>
                <a:schemeClr val="dk1"/>
              </a:solidFill>
              <a:latin typeface="Arial"/>
              <a:ea typeface="Arial"/>
              <a:cs typeface="Arial"/>
              <a:sym typeface="Arial"/>
            </a:endParaRPr>
          </a:p>
        </p:txBody>
      </p:sp>
      <p:sp>
        <p:nvSpPr>
          <p:cNvPr id="505" name="Google Shape;505;p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46</a:t>
            </a:fld>
            <a:endParaRPr sz="1200">
              <a:solidFill>
                <a:schemeClr val="dk1"/>
              </a:solidFill>
              <a:latin typeface="Arial"/>
              <a:ea typeface="Arial"/>
              <a:cs typeface="Arial"/>
              <a:sym typeface="Arial"/>
            </a:endParaRPr>
          </a:p>
        </p:txBody>
      </p:sp>
      <p:sp>
        <p:nvSpPr>
          <p:cNvPr id="506" name="Google Shape;506;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507" name="Google Shape;507;p48: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en-US"/>
              <a:t>Multnomah County Health recommends that individuals meet with their doctor to discuss their medications. Ask - “ If I run short on medications, which (if any) would put my life at risk?  Could I take a half a pill a day – a fourth a pill?  Doctors can prescribe an additional 30 – 60 – 90 but insurance won’t pay.  Narrowing down the meds you MUST have, may make having emergency supply more affordable.  </a:t>
            </a:r>
            <a:endParaRPr/>
          </a:p>
          <a:p>
            <a:pPr marL="0" lvl="0" indent="0" algn="l" rtl="0">
              <a:spcBef>
                <a:spcPts val="360"/>
              </a:spcBef>
              <a:spcAft>
                <a:spcPts val="0"/>
              </a:spcAft>
              <a:buNone/>
            </a:pPr>
            <a:endParaRPr/>
          </a:p>
          <a:p>
            <a:pPr marL="0" lvl="0" indent="0" algn="l" rtl="0">
              <a:spcBef>
                <a:spcPts val="360"/>
              </a:spcBef>
              <a:spcAft>
                <a:spcPts val="0"/>
              </a:spcAft>
              <a:buNone/>
            </a:pPr>
            <a:r>
              <a:rPr lang="en-US"/>
              <a:t>Do NOT keep extra meds in a car – heat degrades medications</a:t>
            </a:r>
            <a:endParaRPr/>
          </a:p>
          <a:p>
            <a:pPr marL="0" lvl="0" indent="0" algn="l" rtl="0">
              <a:spcBef>
                <a:spcPts val="36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p4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13" name="Google Shape;513;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p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48</a:t>
            </a:fld>
            <a:endParaRPr sz="1200">
              <a:solidFill>
                <a:schemeClr val="dk1"/>
              </a:solidFill>
              <a:latin typeface="Arial"/>
              <a:ea typeface="Arial"/>
              <a:cs typeface="Arial"/>
              <a:sym typeface="Arial"/>
            </a:endParaRPr>
          </a:p>
        </p:txBody>
      </p:sp>
      <p:sp>
        <p:nvSpPr>
          <p:cNvPr id="519" name="Google Shape;519;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20" name="Google Shape;520;p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49</a:t>
            </a:fld>
            <a:endParaRPr sz="1200">
              <a:solidFill>
                <a:schemeClr val="dk1"/>
              </a:solidFill>
              <a:latin typeface="Arial"/>
              <a:ea typeface="Arial"/>
              <a:cs typeface="Arial"/>
              <a:sym typeface="Arial"/>
            </a:endParaRPr>
          </a:p>
        </p:txBody>
      </p:sp>
      <p:sp>
        <p:nvSpPr>
          <p:cNvPr id="527" name="Google Shape;527;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28" name="Google Shape;528;p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50</a:t>
            </a:fld>
            <a:endParaRPr sz="1200">
              <a:solidFill>
                <a:schemeClr val="dk1"/>
              </a:solidFill>
              <a:latin typeface="Arial"/>
              <a:ea typeface="Arial"/>
              <a:cs typeface="Arial"/>
              <a:sym typeface="Arial"/>
            </a:endParaRPr>
          </a:p>
        </p:txBody>
      </p:sp>
      <p:sp>
        <p:nvSpPr>
          <p:cNvPr id="534" name="Google Shape;534;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35" name="Google Shape;535;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6" name="Google Shape;116;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Ray will cover the first three</a:t>
            </a:r>
            <a:endParaRPr/>
          </a:p>
          <a:p>
            <a:pPr marL="0" lvl="0" indent="0" algn="l" rtl="0">
              <a:spcBef>
                <a:spcPts val="360"/>
              </a:spcBef>
              <a:spcAft>
                <a:spcPts val="0"/>
              </a:spcAft>
              <a:buNone/>
            </a:pPr>
            <a:endParaRPr/>
          </a:p>
          <a:p>
            <a:pPr marL="0" lvl="0" indent="0" algn="l" rtl="0">
              <a:spcBef>
                <a:spcPts val="360"/>
              </a:spcBef>
              <a:spcAft>
                <a:spcPts val="0"/>
              </a:spcAft>
              <a:buNone/>
            </a:pPr>
            <a:endParaRPr/>
          </a:p>
          <a:p>
            <a:pPr marL="0" lvl="0" indent="0" algn="l" rtl="0">
              <a:spcBef>
                <a:spcPts val="360"/>
              </a:spcBef>
              <a:spcAft>
                <a:spcPts val="0"/>
              </a:spcAft>
              <a:buNone/>
            </a:pPr>
            <a:endParaRPr/>
          </a:p>
          <a:p>
            <a:pPr marL="0" lvl="0" indent="0" algn="l" rtl="0">
              <a:spcBef>
                <a:spcPts val="360"/>
              </a:spcBef>
              <a:spcAft>
                <a:spcPts val="0"/>
              </a:spcAft>
              <a:buNone/>
            </a:pPr>
            <a:r>
              <a:rPr lang="en-US"/>
              <a:t>The Tsunami is NOT coming up the river </a:t>
            </a:r>
            <a:endParaRPr/>
          </a:p>
          <a:p>
            <a:pPr marL="0" lvl="0" indent="0" algn="l" rtl="0">
              <a:spcBef>
                <a:spcPts val="360"/>
              </a:spcBef>
              <a:spcAft>
                <a:spcPts val="0"/>
              </a:spcAft>
              <a:buNone/>
            </a:pPr>
            <a:r>
              <a:rPr lang="en-US"/>
              <a:t>If you are on the coast - 100 vertical feet up </a:t>
            </a:r>
            <a:endParaRPr/>
          </a:p>
          <a:p>
            <a:pPr marL="0" lvl="0" indent="0" algn="l" rtl="0">
              <a:spcBef>
                <a:spcPts val="360"/>
              </a:spcBef>
              <a:spcAft>
                <a:spcPts val="0"/>
              </a:spcAft>
              <a:buNone/>
            </a:pPr>
            <a:r>
              <a:rPr lang="en-US" u="sng">
                <a:solidFill>
                  <a:schemeClr val="hlink"/>
                </a:solidFill>
                <a:hlinkClick r:id="rId3"/>
              </a:rPr>
              <a:t>https://www.oregongeology.org/pubs/tim/p-TIM-overview.htm</a:t>
            </a:r>
            <a:endParaRPr/>
          </a:p>
          <a:p>
            <a:pPr marL="0" lvl="0" indent="0" algn="l" rtl="0">
              <a:spcBef>
                <a:spcPts val="360"/>
              </a:spcBef>
              <a:spcAft>
                <a:spcPts val="0"/>
              </a:spcAft>
              <a:buNone/>
            </a:pPr>
            <a:endParaRPr/>
          </a:p>
          <a:p>
            <a:pPr marL="0" lvl="0" indent="0" algn="l" rtl="0">
              <a:spcBef>
                <a:spcPts val="360"/>
              </a:spcBef>
              <a:spcAft>
                <a:spcPts val="0"/>
              </a:spcAft>
              <a:buNone/>
            </a:pPr>
            <a:r>
              <a:rPr lang="en-US"/>
              <a:t>Do your own Hazard Vulnerability Assessment – what hazards are around your home?  Your work?  Your social activities? Your children’s school? Faith communities?</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51</a:t>
            </a:fld>
            <a:endParaRPr sz="1200">
              <a:solidFill>
                <a:schemeClr val="dk1"/>
              </a:solidFill>
              <a:latin typeface="Arial"/>
              <a:ea typeface="Arial"/>
              <a:cs typeface="Arial"/>
              <a:sym typeface="Arial"/>
            </a:endParaRPr>
          </a:p>
        </p:txBody>
      </p:sp>
      <p:sp>
        <p:nvSpPr>
          <p:cNvPr id="542" name="Google Shape;542;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43" name="Google Shape;543;p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54:notes"/>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Arial"/>
                <a:ea typeface="Arial"/>
                <a:cs typeface="Arial"/>
                <a:sym typeface="Arial"/>
              </a:rPr>
              <a:t>10/19/19</a:t>
            </a:r>
            <a:endParaRPr sz="1200">
              <a:solidFill>
                <a:schemeClr val="dk1"/>
              </a:solidFill>
              <a:latin typeface="Arial"/>
              <a:ea typeface="Arial"/>
              <a:cs typeface="Arial"/>
              <a:sym typeface="Arial"/>
            </a:endParaRPr>
          </a:p>
        </p:txBody>
      </p:sp>
      <p:sp>
        <p:nvSpPr>
          <p:cNvPr id="550" name="Google Shape;550;p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52</a:t>
            </a:fld>
            <a:endParaRPr sz="1200">
              <a:solidFill>
                <a:schemeClr val="dk1"/>
              </a:solidFill>
              <a:latin typeface="Arial"/>
              <a:ea typeface="Arial"/>
              <a:cs typeface="Arial"/>
              <a:sym typeface="Arial"/>
            </a:endParaRPr>
          </a:p>
        </p:txBody>
      </p:sp>
      <p:sp>
        <p:nvSpPr>
          <p:cNvPr id="551" name="Google Shape;551;p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552" name="Google Shape;552;p54: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557" name="Google Shape;557;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56:notes"/>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Arial"/>
                <a:ea typeface="Arial"/>
                <a:cs typeface="Arial"/>
                <a:sym typeface="Arial"/>
              </a:rPr>
              <a:t>10/19/19</a:t>
            </a:r>
            <a:endParaRPr sz="1200">
              <a:solidFill>
                <a:schemeClr val="dk1"/>
              </a:solidFill>
              <a:latin typeface="Arial"/>
              <a:ea typeface="Arial"/>
              <a:cs typeface="Arial"/>
              <a:sym typeface="Arial"/>
            </a:endParaRPr>
          </a:p>
        </p:txBody>
      </p:sp>
      <p:sp>
        <p:nvSpPr>
          <p:cNvPr id="565" name="Google Shape;565;p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54</a:t>
            </a:fld>
            <a:endParaRPr sz="1200">
              <a:solidFill>
                <a:schemeClr val="dk1"/>
              </a:solidFill>
              <a:latin typeface="Arial"/>
              <a:ea typeface="Arial"/>
              <a:cs typeface="Arial"/>
              <a:sym typeface="Arial"/>
            </a:endParaRPr>
          </a:p>
        </p:txBody>
      </p:sp>
      <p:sp>
        <p:nvSpPr>
          <p:cNvPr id="566" name="Google Shape;566;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567" name="Google Shape;567;p56: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en-US"/>
              <a:t>We live on the ring of fire… and actually it may be as bad as it sounds… this is where most of the earthquakes and volcanoes occur in the world… it</a:t>
            </a:r>
            <a:r>
              <a:rPr lang="en-US">
                <a:latin typeface="MS PGothic"/>
                <a:ea typeface="MS PGothic"/>
                <a:cs typeface="MS PGothic"/>
                <a:sym typeface="MS PGothic"/>
              </a:rPr>
              <a:t>’</a:t>
            </a:r>
            <a:r>
              <a:rPr lang="en-US"/>
              <a:t>s the edge of the Pacific plate where it comes in contact with the North and South American Plates, the Asian Plate and the Australian Plate…</a:t>
            </a:r>
            <a:endParaRPr/>
          </a:p>
          <a:p>
            <a:pPr marL="0" lvl="0" indent="0" algn="l" rtl="0">
              <a:spcBef>
                <a:spcPts val="360"/>
              </a:spcBef>
              <a:spcAft>
                <a:spcPts val="0"/>
              </a:spcAft>
              <a:buNone/>
            </a:pPr>
            <a:endParaRPr/>
          </a:p>
          <a:p>
            <a:pPr marL="0" lvl="0" indent="0" algn="l" rtl="0">
              <a:spcBef>
                <a:spcPts val="360"/>
              </a:spcBef>
              <a:spcAft>
                <a:spcPts val="0"/>
              </a:spcAft>
              <a:buNone/>
            </a:pPr>
            <a:r>
              <a:rPr lang="en-US"/>
              <a:t>The reason this region is full of earthquakes and volcanoes is that all these plates are still moving… North and South America at about an inch a year to the west, Asia to the east, Australia who knows where and the pacific plate several directions at once because it is still growing!</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p5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72" name="Google Shape;572;p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p5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80" name="Google Shape;580;p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p59:notes"/>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Arial"/>
                <a:ea typeface="Arial"/>
                <a:cs typeface="Arial"/>
                <a:sym typeface="Arial"/>
              </a:rPr>
              <a:t>10/19/19</a:t>
            </a:r>
            <a:endParaRPr sz="1200">
              <a:solidFill>
                <a:schemeClr val="dk1"/>
              </a:solidFill>
              <a:latin typeface="Arial"/>
              <a:ea typeface="Arial"/>
              <a:cs typeface="Arial"/>
              <a:sym typeface="Arial"/>
            </a:endParaRPr>
          </a:p>
        </p:txBody>
      </p:sp>
      <p:sp>
        <p:nvSpPr>
          <p:cNvPr id="589" name="Google Shape;589;p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57</a:t>
            </a:fld>
            <a:endParaRPr sz="1200">
              <a:solidFill>
                <a:schemeClr val="dk1"/>
              </a:solidFill>
              <a:latin typeface="Arial"/>
              <a:ea typeface="Arial"/>
              <a:cs typeface="Arial"/>
              <a:sym typeface="Arial"/>
            </a:endParaRPr>
          </a:p>
        </p:txBody>
      </p:sp>
      <p:sp>
        <p:nvSpPr>
          <p:cNvPr id="590" name="Google Shape;590;p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591" name="Google Shape;591;p59: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p60:notes"/>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Arial"/>
                <a:ea typeface="Arial"/>
                <a:cs typeface="Arial"/>
                <a:sym typeface="Arial"/>
              </a:rPr>
              <a:t>10/19/19</a:t>
            </a:r>
            <a:endParaRPr sz="1200">
              <a:solidFill>
                <a:schemeClr val="dk1"/>
              </a:solidFill>
              <a:latin typeface="Arial"/>
              <a:ea typeface="Arial"/>
              <a:cs typeface="Arial"/>
              <a:sym typeface="Arial"/>
            </a:endParaRPr>
          </a:p>
        </p:txBody>
      </p:sp>
      <p:sp>
        <p:nvSpPr>
          <p:cNvPr id="596" name="Google Shape;596;p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58</a:t>
            </a:fld>
            <a:endParaRPr sz="1200">
              <a:solidFill>
                <a:schemeClr val="dk1"/>
              </a:solidFill>
              <a:latin typeface="Arial"/>
              <a:ea typeface="Arial"/>
              <a:cs typeface="Arial"/>
              <a:sym typeface="Arial"/>
            </a:endParaRPr>
          </a:p>
        </p:txBody>
      </p:sp>
      <p:sp>
        <p:nvSpPr>
          <p:cNvPr id="597" name="Google Shape;597;p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598" name="Google Shape;598;p60: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p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59</a:t>
            </a:fld>
            <a:endParaRPr sz="1200">
              <a:solidFill>
                <a:schemeClr val="dk1"/>
              </a:solidFill>
              <a:latin typeface="Arial"/>
              <a:ea typeface="Arial"/>
              <a:cs typeface="Arial"/>
              <a:sym typeface="Arial"/>
            </a:endParaRPr>
          </a:p>
        </p:txBody>
      </p:sp>
      <p:sp>
        <p:nvSpPr>
          <p:cNvPr id="603" name="Google Shape;603;p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04" name="Google Shape;604;p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p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60</a:t>
            </a:fld>
            <a:endParaRPr sz="1200">
              <a:solidFill>
                <a:schemeClr val="dk1"/>
              </a:solidFill>
              <a:latin typeface="Arial"/>
              <a:ea typeface="Arial"/>
              <a:cs typeface="Arial"/>
              <a:sym typeface="Arial"/>
            </a:endParaRPr>
          </a:p>
        </p:txBody>
      </p:sp>
      <p:sp>
        <p:nvSpPr>
          <p:cNvPr id="610" name="Google Shape;610;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11" name="Google Shape;611;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2" name="Google Shape;122;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u="sng">
                <a:solidFill>
                  <a:schemeClr val="hlink"/>
                </a:solidFill>
                <a:hlinkClick r:id="rId3"/>
              </a:rPr>
              <a:t>https://multco.us/em/natural-hazard-mitigation-plan-document-library</a:t>
            </a:r>
            <a:endParaRPr/>
          </a:p>
          <a:p>
            <a:pPr marL="0" lvl="0" indent="0" algn="l" rtl="0">
              <a:spcBef>
                <a:spcPts val="360"/>
              </a:spcBef>
              <a:spcAft>
                <a:spcPts val="0"/>
              </a:spcAft>
              <a:buNone/>
            </a:pPr>
            <a:r>
              <a:rPr lang="en-US" sz="1200">
                <a:solidFill>
                  <a:schemeClr val="dk1"/>
                </a:solidFill>
                <a:latin typeface="Calibri"/>
                <a:ea typeface="Calibri"/>
                <a:cs typeface="Calibri"/>
                <a:sym typeface="Calibri"/>
              </a:rPr>
              <a:t>State of Oregon, Oregon Department of Geology and Mineral Industries. Brad Avy, State Geologist </a:t>
            </a:r>
            <a:endParaRPr/>
          </a:p>
          <a:p>
            <a:pPr marL="0" lvl="0" indent="0" algn="l" rtl="0">
              <a:spcBef>
                <a:spcPts val="360"/>
              </a:spcBef>
              <a:spcAft>
                <a:spcPts val="0"/>
              </a:spcAft>
              <a:buNone/>
            </a:pPr>
            <a:r>
              <a:rPr lang="en-US" sz="1200" b="1">
                <a:solidFill>
                  <a:schemeClr val="dk1"/>
                </a:solidFill>
                <a:latin typeface="Calibri"/>
                <a:ea typeface="Calibri"/>
                <a:cs typeface="Calibri"/>
                <a:sym typeface="Calibri"/>
              </a:rPr>
              <a:t>OPEN-FILE REPORT O-18-02, EARTHQUAKE REGIONAL IMPACT ANALYSIS FOR CLACKAMAS, MULTNOMAH, AND WASHINGTON COUNTIES, OREGON </a:t>
            </a:r>
            <a:r>
              <a:rPr lang="en-US" sz="1200">
                <a:solidFill>
                  <a:schemeClr val="dk1"/>
                </a:solidFill>
                <a:latin typeface="Calibri"/>
                <a:ea typeface="Calibri"/>
                <a:cs typeface="Calibri"/>
                <a:sym typeface="Calibri"/>
              </a:rPr>
              <a:t>by John M. Bauer1, William J. Burns1, and Ian P. Madin. 2018, Oregon Department of Geology and Mineral Industries, 800 NE Oregon Street, Suite 965, Portland, OR 97232 </a:t>
            </a:r>
            <a:endParaRPr/>
          </a:p>
          <a:p>
            <a:pPr marL="0" lvl="0" indent="0" algn="l" rtl="0">
              <a:spcBef>
                <a:spcPts val="360"/>
              </a:spcBef>
              <a:spcAft>
                <a:spcPts val="0"/>
              </a:spcAft>
              <a:buNone/>
            </a:pPr>
            <a:r>
              <a:rPr lang="en-US" u="sng">
                <a:solidFill>
                  <a:schemeClr val="hlink"/>
                </a:solidFill>
                <a:hlinkClick r:id="rId4"/>
              </a:rPr>
              <a:t>https://multco.us/em/emergency-preparedness</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p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617" name="Google Shape;617;p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p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r>
              <a:rPr lang="en-US"/>
              <a:t>Significant risks - NWS messaging - current procedures</a:t>
            </a:r>
            <a:endParaRPr/>
          </a:p>
          <a:p>
            <a:pPr marL="0" marR="0" lvl="0" indent="0" algn="l" rtl="0">
              <a:spcBef>
                <a:spcPts val="0"/>
              </a:spcBef>
              <a:spcAft>
                <a:spcPts val="0"/>
              </a:spcAft>
              <a:buClr>
                <a:schemeClr val="dk1"/>
              </a:buClr>
              <a:buSzPts val="1200"/>
              <a:buFont typeface="Calibri"/>
              <a:buNone/>
            </a:pPr>
            <a:r>
              <a:rPr lang="en-US"/>
              <a:t>Will need to work with Records for getting messages out to operational staff</a:t>
            </a:r>
            <a:endParaRPr/>
          </a:p>
        </p:txBody>
      </p:sp>
      <p:sp>
        <p:nvSpPr>
          <p:cNvPr id="627" name="Google Shape;627;p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4" name="Google Shape;634;p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76200" lvl="0" indent="0" algn="l" rtl="0">
              <a:spcBef>
                <a:spcPts val="0"/>
              </a:spcBef>
              <a:spcAft>
                <a:spcPts val="0"/>
              </a:spcAft>
              <a:buClr>
                <a:schemeClr val="dk1"/>
              </a:buClr>
              <a:buSzPts val="1200"/>
              <a:buFont typeface="Calibri"/>
              <a:buNone/>
            </a:pPr>
            <a:endParaRPr/>
          </a:p>
        </p:txBody>
      </p:sp>
      <p:sp>
        <p:nvSpPr>
          <p:cNvPr id="635" name="Google Shape;635;p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63</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p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643" name="Google Shape;643;p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p6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51" name="Google Shape;651;p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p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657" name="Google Shape;657;p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p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67</a:t>
            </a:fld>
            <a:endParaRPr sz="1200">
              <a:solidFill>
                <a:schemeClr val="dk1"/>
              </a:solidFill>
              <a:latin typeface="Arial"/>
              <a:ea typeface="Arial"/>
              <a:cs typeface="Arial"/>
              <a:sym typeface="Arial"/>
            </a:endParaRPr>
          </a:p>
        </p:txBody>
      </p:sp>
      <p:sp>
        <p:nvSpPr>
          <p:cNvPr id="665" name="Google Shape;665;p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66" name="Google Shape;666;p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p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68</a:t>
            </a:fld>
            <a:endParaRPr sz="1200">
              <a:solidFill>
                <a:schemeClr val="dk1"/>
              </a:solidFill>
              <a:latin typeface="Arial"/>
              <a:ea typeface="Arial"/>
              <a:cs typeface="Arial"/>
              <a:sym typeface="Arial"/>
            </a:endParaRPr>
          </a:p>
        </p:txBody>
      </p:sp>
      <p:sp>
        <p:nvSpPr>
          <p:cNvPr id="673" name="Google Shape;673;p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74" name="Google Shape;674;p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p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69</a:t>
            </a:fld>
            <a:endParaRPr sz="1200">
              <a:solidFill>
                <a:schemeClr val="dk1"/>
              </a:solidFill>
              <a:latin typeface="Arial"/>
              <a:ea typeface="Arial"/>
              <a:cs typeface="Arial"/>
              <a:sym typeface="Arial"/>
            </a:endParaRPr>
          </a:p>
        </p:txBody>
      </p:sp>
      <p:sp>
        <p:nvSpPr>
          <p:cNvPr id="681" name="Google Shape;681;p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82" name="Google Shape;682;p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p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70</a:t>
            </a:fld>
            <a:endParaRPr sz="1200">
              <a:solidFill>
                <a:schemeClr val="dk1"/>
              </a:solidFill>
              <a:latin typeface="Arial"/>
              <a:ea typeface="Arial"/>
              <a:cs typeface="Arial"/>
              <a:sym typeface="Arial"/>
            </a:endParaRPr>
          </a:p>
        </p:txBody>
      </p:sp>
      <p:sp>
        <p:nvSpPr>
          <p:cNvPr id="689" name="Google Shape;689;p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90" name="Google Shape;690;p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76200" lvl="0" indent="0" algn="l" rtl="0">
              <a:spcBef>
                <a:spcPts val="0"/>
              </a:spcBef>
              <a:spcAft>
                <a:spcPts val="0"/>
              </a:spcAft>
              <a:buClr>
                <a:schemeClr val="dk1"/>
              </a:buClr>
              <a:buSzPts val="1200"/>
              <a:buFont typeface="Calibri"/>
              <a:buNone/>
            </a:pPr>
            <a:r>
              <a:rPr lang="en-US"/>
              <a:t>Even though a national Type 1 team was working this fire, the community wanted to hear from its local law. </a:t>
            </a:r>
            <a:endParaRPr/>
          </a:p>
        </p:txBody>
      </p:sp>
      <p:sp>
        <p:nvSpPr>
          <p:cNvPr id="131" name="Google Shape;131;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8</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p7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96" name="Google Shape;696;p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p7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01" name="Google Shape;701;p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p7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08" name="Google Shape;708;p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p7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14" name="Google Shape;714;p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p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20" name="Google Shape;720;p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p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27" name="Google Shape;727;p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139" name="Google Shape;139;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950"/>
              <a:buFont typeface="Arial"/>
              <a:buNone/>
            </a:pPr>
            <a:r>
              <a:rPr lang="en-US" sz="950" b="0" i="0" u="none" strike="noStrike" cap="none">
                <a:solidFill>
                  <a:srgbClr val="222222"/>
                </a:solidFill>
                <a:highlight>
                  <a:srgbClr val="FFFFFF"/>
                </a:highlight>
                <a:latin typeface="Arial"/>
                <a:ea typeface="Arial"/>
                <a:cs typeface="Arial"/>
                <a:sym typeface="Arial"/>
              </a:rPr>
              <a:t>MCSO Level 1 Evacuation Summary</a:t>
            </a:r>
            <a:endParaRPr/>
          </a:p>
          <a:p>
            <a:pPr marL="0" marR="0" lvl="0" indent="0" algn="l" rtl="0">
              <a:lnSpc>
                <a:spcPct val="100000"/>
              </a:lnSpc>
              <a:spcBef>
                <a:spcPts val="0"/>
              </a:spcBef>
              <a:spcAft>
                <a:spcPts val="0"/>
              </a:spcAft>
              <a:buClr>
                <a:schemeClr val="dk1"/>
              </a:buClr>
              <a:buSzPts val="950"/>
              <a:buFont typeface="Arial"/>
              <a:buNone/>
            </a:pPr>
            <a:endParaRPr sz="950" b="0" i="0" u="none" strike="noStrike" cap="none">
              <a:solidFill>
                <a:srgbClr val="222222"/>
              </a:solidFill>
              <a:highlight>
                <a:srgbClr val="FFFFFF"/>
              </a:highlight>
              <a:latin typeface="Arial"/>
              <a:ea typeface="Arial"/>
              <a:cs typeface="Arial"/>
              <a:sym typeface="Arial"/>
            </a:endParaRPr>
          </a:p>
          <a:p>
            <a:pPr marL="0" marR="0" lvl="0" indent="0" algn="l" rtl="0">
              <a:lnSpc>
                <a:spcPct val="100000"/>
              </a:lnSpc>
              <a:spcBef>
                <a:spcPts val="0"/>
              </a:spcBef>
              <a:spcAft>
                <a:spcPts val="0"/>
              </a:spcAft>
              <a:buClr>
                <a:schemeClr val="dk1"/>
              </a:buClr>
              <a:buSzPts val="950"/>
              <a:buFont typeface="Arial"/>
              <a:buNone/>
            </a:pPr>
            <a:r>
              <a:rPr lang="en-US" sz="950" b="0" i="0" u="none" strike="noStrike" cap="none">
                <a:solidFill>
                  <a:srgbClr val="222222"/>
                </a:solidFill>
                <a:highlight>
                  <a:srgbClr val="FFFFFF"/>
                </a:highlight>
                <a:latin typeface="Arial"/>
                <a:ea typeface="Arial"/>
                <a:cs typeface="Arial"/>
                <a:sym typeface="Arial"/>
              </a:rPr>
              <a:t>59 homes attempted</a:t>
            </a:r>
            <a:endParaRPr/>
          </a:p>
          <a:p>
            <a:pPr marL="0" marR="0" lvl="0" indent="0" algn="l" rtl="0">
              <a:lnSpc>
                <a:spcPct val="100000"/>
              </a:lnSpc>
              <a:spcBef>
                <a:spcPts val="0"/>
              </a:spcBef>
              <a:spcAft>
                <a:spcPts val="0"/>
              </a:spcAft>
              <a:buClr>
                <a:schemeClr val="dk1"/>
              </a:buClr>
              <a:buSzPts val="950"/>
              <a:buFont typeface="Arial"/>
              <a:buNone/>
            </a:pPr>
            <a:r>
              <a:rPr lang="en-US" sz="950" b="0" i="0" u="none" strike="noStrike" cap="none">
                <a:solidFill>
                  <a:srgbClr val="222222"/>
                </a:solidFill>
                <a:highlight>
                  <a:srgbClr val="FFFFFF"/>
                </a:highlight>
                <a:latin typeface="Arial"/>
                <a:ea typeface="Arial"/>
                <a:cs typeface="Arial"/>
                <a:sym typeface="Arial"/>
              </a:rPr>
              <a:t>37 residents contacted</a:t>
            </a:r>
            <a:endParaRPr/>
          </a:p>
          <a:p>
            <a:pPr marL="0" marR="0" lvl="0" indent="0" algn="l" rtl="0">
              <a:lnSpc>
                <a:spcPct val="100000"/>
              </a:lnSpc>
              <a:spcBef>
                <a:spcPts val="0"/>
              </a:spcBef>
              <a:spcAft>
                <a:spcPts val="0"/>
              </a:spcAft>
              <a:buClr>
                <a:schemeClr val="dk1"/>
              </a:buClr>
              <a:buSzPts val="950"/>
              <a:buFont typeface="Arial"/>
              <a:buNone/>
            </a:pPr>
            <a:r>
              <a:rPr lang="en-US" sz="950" b="0" i="0" u="none" strike="noStrike" cap="none">
                <a:solidFill>
                  <a:srgbClr val="222222"/>
                </a:solidFill>
                <a:highlight>
                  <a:srgbClr val="FFFFFF"/>
                </a:highlight>
                <a:latin typeface="Arial"/>
                <a:ea typeface="Arial"/>
                <a:cs typeface="Arial"/>
                <a:sym typeface="Arial"/>
              </a:rPr>
              <a:t>19 homes no one home/no answer left fliers</a:t>
            </a:r>
            <a:endParaRPr/>
          </a:p>
          <a:p>
            <a:pPr marL="0" marR="0" lvl="0" indent="0" algn="l" rtl="0">
              <a:lnSpc>
                <a:spcPct val="100000"/>
              </a:lnSpc>
              <a:spcBef>
                <a:spcPts val="0"/>
              </a:spcBef>
              <a:spcAft>
                <a:spcPts val="0"/>
              </a:spcAft>
              <a:buClr>
                <a:schemeClr val="dk1"/>
              </a:buClr>
              <a:buSzPts val="950"/>
              <a:buFont typeface="Arial"/>
              <a:buNone/>
            </a:pPr>
            <a:r>
              <a:rPr lang="en-US" sz="950" b="0" i="0" u="none" strike="noStrike" cap="none">
                <a:solidFill>
                  <a:srgbClr val="222222"/>
                </a:solidFill>
                <a:highlight>
                  <a:srgbClr val="FFFFFF"/>
                </a:highlight>
                <a:latin typeface="Arial"/>
                <a:ea typeface="Arial"/>
                <a:cs typeface="Arial"/>
                <a:sym typeface="Arial"/>
              </a:rPr>
              <a:t>3 vacant structures or confirmed vacant homes</a:t>
            </a:r>
            <a:endParaRPr/>
          </a:p>
          <a:p>
            <a:pPr marL="0" marR="0" lvl="0" indent="0" algn="l" rtl="0">
              <a:lnSpc>
                <a:spcPct val="100000"/>
              </a:lnSpc>
              <a:spcBef>
                <a:spcPts val="0"/>
              </a:spcBef>
              <a:spcAft>
                <a:spcPts val="0"/>
              </a:spcAft>
              <a:buClr>
                <a:schemeClr val="dk1"/>
              </a:buClr>
              <a:buSzPts val="950"/>
              <a:buFont typeface="Arial"/>
              <a:buNone/>
            </a:pPr>
            <a:endParaRPr sz="950" b="0" i="0" u="none" strike="noStrike" cap="none">
              <a:solidFill>
                <a:srgbClr val="222222"/>
              </a:solidFill>
              <a:highlight>
                <a:srgbClr val="FFFFFF"/>
              </a:highlight>
              <a:latin typeface="Arial"/>
              <a:ea typeface="Arial"/>
              <a:cs typeface="Arial"/>
              <a:sym typeface="Arial"/>
            </a:endParaRPr>
          </a:p>
          <a:p>
            <a:pPr marL="0" marR="0" lvl="0" indent="0" algn="l" rtl="0">
              <a:lnSpc>
                <a:spcPct val="100000"/>
              </a:lnSpc>
              <a:spcBef>
                <a:spcPts val="0"/>
              </a:spcBef>
              <a:spcAft>
                <a:spcPts val="0"/>
              </a:spcAft>
              <a:buClr>
                <a:schemeClr val="dk1"/>
              </a:buClr>
              <a:buSzPts val="950"/>
              <a:buFont typeface="Arial"/>
              <a:buNone/>
            </a:pPr>
            <a:endParaRPr sz="950" b="0" i="0" u="none" strike="noStrike" cap="none">
              <a:solidFill>
                <a:srgbClr val="222222"/>
              </a:solidFill>
              <a:highlight>
                <a:srgbClr val="FFFFFF"/>
              </a:highlight>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100" b="0" i="0" u="none" strike="noStrike" cap="none">
                <a:solidFill>
                  <a:srgbClr val="333399"/>
                </a:solidFill>
                <a:highlight>
                  <a:srgbClr val="FFFFFF"/>
                </a:highlight>
                <a:latin typeface="Verdana"/>
                <a:ea typeface="Verdana"/>
                <a:cs typeface="Verdana"/>
                <a:sym typeface="Verdana"/>
              </a:rPr>
              <a:t>An emergency declaration allows the Chair with some additional authorities under County Code 25.460.  These authorities include such things as creating a curfew, limiting or suspending the sale of certain goods, and possibly most importantly, allows the Chair to "Order measures necessary to protect life or property, or facilitate recovery from the emergency."  See Code 25.460(G).</a:t>
            </a:r>
            <a:endParaRPr/>
          </a:p>
          <a:p>
            <a:pPr marL="0" marR="0" lvl="0" indent="0" algn="l" rtl="0">
              <a:lnSpc>
                <a:spcPct val="100000"/>
              </a:lnSpc>
              <a:spcBef>
                <a:spcPts val="0"/>
              </a:spcBef>
              <a:spcAft>
                <a:spcPts val="0"/>
              </a:spcAft>
              <a:buClr>
                <a:schemeClr val="dk1"/>
              </a:buClr>
              <a:buSzPts val="1100"/>
              <a:buFont typeface="Arial"/>
              <a:buNone/>
            </a:pPr>
            <a:r>
              <a:rPr lang="en-US" sz="1100" b="0" i="0" u="none" strike="noStrike" cap="none">
                <a:solidFill>
                  <a:srgbClr val="333399"/>
                </a:solidFill>
                <a:highlight>
                  <a:srgbClr val="FFFFFF"/>
                </a:highlight>
                <a:latin typeface="Verdana"/>
                <a:ea typeface="Verdana"/>
                <a:cs typeface="Verdana"/>
                <a:sym typeface="Verdana"/>
              </a:rPr>
              <a:t>This last "catch-all" provision is intentionally very broad to allow the Chair to mandate, delegate or authorize what needs to happen to protect life and property in Multnomah County.</a:t>
            </a:r>
            <a:endParaRPr/>
          </a:p>
          <a:p>
            <a:pPr marL="0" marR="0" lvl="0" indent="0" algn="l" rtl="0">
              <a:lnSpc>
                <a:spcPct val="100000"/>
              </a:lnSpc>
              <a:spcBef>
                <a:spcPts val="0"/>
              </a:spcBef>
              <a:spcAft>
                <a:spcPts val="0"/>
              </a:spcAft>
              <a:buClr>
                <a:schemeClr val="dk1"/>
              </a:buClr>
              <a:buSzPts val="950"/>
              <a:buFont typeface="Arial"/>
              <a:buNone/>
            </a:pPr>
            <a:endParaRPr sz="950" b="0" i="0" u="none" strike="noStrike" cap="none">
              <a:solidFill>
                <a:srgbClr val="222222"/>
              </a:solidFill>
              <a:highlight>
                <a:srgbClr val="FFFFFF"/>
              </a:highlight>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146" name="Google Shape;146;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2_Two Content" type="twoObj">
  <p:cSld name="TWO_OBJECTS">
    <p:spTree>
      <p:nvGrpSpPr>
        <p:cNvPr id="1" name="Shape 17"/>
        <p:cNvGrpSpPr/>
        <p:nvPr/>
      </p:nvGrpSpPr>
      <p:grpSpPr>
        <a:xfrm>
          <a:off x="0" y="0"/>
          <a:ext cx="0" cy="0"/>
          <a:chOff x="0" y="0"/>
          <a:chExt cx="0" cy="0"/>
        </a:xfrm>
      </p:grpSpPr>
      <p:sp>
        <p:nvSpPr>
          <p:cNvPr id="18" name="Google Shape;18;p8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4400" b="0" i="0" u="none" strike="noStrike" cap="none">
                <a:solidFill>
                  <a:schemeClr val="dk1"/>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1"/>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1"/>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1"/>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1"/>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1"/>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1"/>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1"/>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1"/>
                </a:solidFill>
                <a:latin typeface="Arial"/>
                <a:ea typeface="Arial"/>
                <a:cs typeface="Arial"/>
                <a:sym typeface="Arial"/>
              </a:defRPr>
            </a:lvl9pPr>
          </a:lstStyle>
          <a:p>
            <a:endParaRPr/>
          </a:p>
        </p:txBody>
      </p:sp>
      <p:sp>
        <p:nvSpPr>
          <p:cNvPr id="19" name="Google Shape;19;p82"/>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0" name="Google Shape;20;p82"/>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1" name="Google Shape;21;p8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2" name="Google Shape;22;p8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3" name="Google Shape;23;p8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FFFFFF"/>
                </a:solidFill>
                <a:latin typeface="Arial"/>
                <a:ea typeface="Arial"/>
                <a:cs typeface="Arial"/>
                <a:sym typeface="Arial"/>
              </a:defRPr>
            </a:lvl1pPr>
            <a:lvl2pPr marL="0" marR="0" lvl="1" indent="0" algn="r">
              <a:spcBef>
                <a:spcPts val="0"/>
              </a:spcBef>
              <a:spcAft>
                <a:spcPts val="0"/>
              </a:spcAft>
              <a:buNone/>
              <a:defRPr sz="1200" b="0" i="0" u="none" strike="noStrike" cap="none">
                <a:solidFill>
                  <a:srgbClr val="FFFFFF"/>
                </a:solidFill>
                <a:latin typeface="Arial"/>
                <a:ea typeface="Arial"/>
                <a:cs typeface="Arial"/>
                <a:sym typeface="Arial"/>
              </a:defRPr>
            </a:lvl2pPr>
            <a:lvl3pPr marL="0" marR="0" lvl="2" indent="0" algn="r">
              <a:spcBef>
                <a:spcPts val="0"/>
              </a:spcBef>
              <a:spcAft>
                <a:spcPts val="0"/>
              </a:spcAft>
              <a:buNone/>
              <a:defRPr sz="1200" b="0" i="0" u="none" strike="noStrike" cap="none">
                <a:solidFill>
                  <a:srgbClr val="FFFFFF"/>
                </a:solidFill>
                <a:latin typeface="Arial"/>
                <a:ea typeface="Arial"/>
                <a:cs typeface="Arial"/>
                <a:sym typeface="Arial"/>
              </a:defRPr>
            </a:lvl3pPr>
            <a:lvl4pPr marL="0" marR="0" lvl="3" indent="0" algn="r">
              <a:spcBef>
                <a:spcPts val="0"/>
              </a:spcBef>
              <a:spcAft>
                <a:spcPts val="0"/>
              </a:spcAft>
              <a:buNone/>
              <a:defRPr sz="1200" b="0" i="0" u="none" strike="noStrike" cap="none">
                <a:solidFill>
                  <a:srgbClr val="FFFFFF"/>
                </a:solidFill>
                <a:latin typeface="Arial"/>
                <a:ea typeface="Arial"/>
                <a:cs typeface="Arial"/>
                <a:sym typeface="Arial"/>
              </a:defRPr>
            </a:lvl4pPr>
            <a:lvl5pPr marL="0" marR="0" lvl="4" indent="0" algn="r">
              <a:spcBef>
                <a:spcPts val="0"/>
              </a:spcBef>
              <a:spcAft>
                <a:spcPts val="0"/>
              </a:spcAft>
              <a:buNone/>
              <a:defRPr sz="1200" b="0" i="0" u="none" strike="noStrike" cap="none">
                <a:solidFill>
                  <a:srgbClr val="FFFFFF"/>
                </a:solidFill>
                <a:latin typeface="Arial"/>
                <a:ea typeface="Arial"/>
                <a:cs typeface="Arial"/>
                <a:sym typeface="Arial"/>
              </a:defRPr>
            </a:lvl5pPr>
            <a:lvl6pPr marL="0" marR="0" lvl="5" indent="0" algn="r">
              <a:spcBef>
                <a:spcPts val="0"/>
              </a:spcBef>
              <a:spcAft>
                <a:spcPts val="0"/>
              </a:spcAft>
              <a:buNone/>
              <a:defRPr sz="1200" b="0" i="0" u="none" strike="noStrike" cap="none">
                <a:solidFill>
                  <a:srgbClr val="FFFFFF"/>
                </a:solidFill>
                <a:latin typeface="Arial"/>
                <a:ea typeface="Arial"/>
                <a:cs typeface="Arial"/>
                <a:sym typeface="Arial"/>
              </a:defRPr>
            </a:lvl6pPr>
            <a:lvl7pPr marL="0" marR="0" lvl="6" indent="0" algn="r">
              <a:spcBef>
                <a:spcPts val="0"/>
              </a:spcBef>
              <a:spcAft>
                <a:spcPts val="0"/>
              </a:spcAft>
              <a:buNone/>
              <a:defRPr sz="1200" b="0" i="0" u="none" strike="noStrike" cap="none">
                <a:solidFill>
                  <a:srgbClr val="FFFFFF"/>
                </a:solidFill>
                <a:latin typeface="Arial"/>
                <a:ea typeface="Arial"/>
                <a:cs typeface="Arial"/>
                <a:sym typeface="Arial"/>
              </a:defRPr>
            </a:lvl7pPr>
            <a:lvl8pPr marL="0" marR="0" lvl="7" indent="0" algn="r">
              <a:spcBef>
                <a:spcPts val="0"/>
              </a:spcBef>
              <a:spcAft>
                <a:spcPts val="0"/>
              </a:spcAft>
              <a:buNone/>
              <a:defRPr sz="1200" b="0" i="0" u="none" strike="noStrike" cap="none">
                <a:solidFill>
                  <a:srgbClr val="FFFFFF"/>
                </a:solidFill>
                <a:latin typeface="Arial"/>
                <a:ea typeface="Arial"/>
                <a:cs typeface="Arial"/>
                <a:sym typeface="Arial"/>
              </a:defRPr>
            </a:lvl8pPr>
            <a:lvl9pPr marL="0" marR="0" lvl="8" indent="0" algn="r">
              <a:spcBef>
                <a:spcPts val="0"/>
              </a:spcBef>
              <a:spcAft>
                <a:spcPts val="0"/>
              </a:spcAft>
              <a:buNone/>
              <a:defRPr sz="12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53"/>
        <p:cNvGrpSpPr/>
        <p:nvPr/>
      </p:nvGrpSpPr>
      <p:grpSpPr>
        <a:xfrm>
          <a:off x="0" y="0"/>
          <a:ext cx="0" cy="0"/>
          <a:chOff x="0" y="0"/>
          <a:chExt cx="0" cy="0"/>
        </a:xfrm>
      </p:grpSpPr>
      <p:sp>
        <p:nvSpPr>
          <p:cNvPr id="54" name="Google Shape;54;p91"/>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5" name="Google Shape;55;p91"/>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6"/>
        <p:cNvGrpSpPr/>
        <p:nvPr/>
      </p:nvGrpSpPr>
      <p:grpSpPr>
        <a:xfrm>
          <a:off x="0" y="0"/>
          <a:ext cx="0" cy="0"/>
          <a:chOff x="0" y="0"/>
          <a:chExt cx="0" cy="0"/>
        </a:xfrm>
      </p:grpSpPr>
      <p:sp>
        <p:nvSpPr>
          <p:cNvPr id="57" name="Google Shape;57;p92"/>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92"/>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2000" b="1">
                <a:solidFill>
                  <a:schemeClr val="dk1"/>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1"/>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1"/>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1"/>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1"/>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1"/>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1"/>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1"/>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1"/>
                </a:solidFill>
                <a:latin typeface="Arial"/>
                <a:ea typeface="Arial"/>
                <a:cs typeface="Arial"/>
                <a:sym typeface="Arial"/>
              </a:defRPr>
            </a:lvl9pPr>
          </a:lstStyle>
          <a:p>
            <a:endParaRPr/>
          </a:p>
        </p:txBody>
      </p:sp>
      <p:sp>
        <p:nvSpPr>
          <p:cNvPr id="59" name="Google Shape;59;p92"/>
          <p:cNvSpPr>
            <a:spLocks noGrp="1"/>
          </p:cNvSpPr>
          <p:nvPr>
            <p:ph type="pic" idx="2"/>
          </p:nvPr>
        </p:nvSpPr>
        <p:spPr>
          <a:xfrm>
            <a:off x="1792288" y="612775"/>
            <a:ext cx="5486400" cy="4114800"/>
          </a:xfrm>
          <a:prstGeom prst="rect">
            <a:avLst/>
          </a:prstGeom>
          <a:noFill/>
          <a:ln>
            <a:no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60"/>
        <p:cNvGrpSpPr/>
        <p:nvPr/>
      </p:nvGrpSpPr>
      <p:grpSpPr>
        <a:xfrm>
          <a:off x="0" y="0"/>
          <a:ext cx="0" cy="0"/>
          <a:chOff x="0" y="0"/>
          <a:chExt cx="0" cy="0"/>
        </a:xfrm>
      </p:grpSpPr>
      <p:sp>
        <p:nvSpPr>
          <p:cNvPr id="61" name="Google Shape;61;p93"/>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2"/>
        <p:cNvGrpSpPr/>
        <p:nvPr/>
      </p:nvGrpSpPr>
      <p:grpSpPr>
        <a:xfrm>
          <a:off x="0" y="0"/>
          <a:ext cx="0" cy="0"/>
          <a:chOff x="0" y="0"/>
          <a:chExt cx="0" cy="0"/>
        </a:xfrm>
      </p:grpSpPr>
      <p:sp>
        <p:nvSpPr>
          <p:cNvPr id="63" name="Google Shape;63;p94"/>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4400">
                <a:solidFill>
                  <a:schemeClr val="dk1"/>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1"/>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1"/>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1"/>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1"/>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1"/>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1"/>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1"/>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1"/>
                </a:solidFill>
                <a:latin typeface="Arial"/>
                <a:ea typeface="Arial"/>
                <a:cs typeface="Arial"/>
                <a:sym typeface="Arial"/>
              </a:defRPr>
            </a:lvl9pPr>
          </a:lstStyle>
          <a:p>
            <a:endParaRPr/>
          </a:p>
        </p:txBody>
      </p:sp>
      <p:sp>
        <p:nvSpPr>
          <p:cNvPr id="64" name="Google Shape;64;p94"/>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itle Slide">
  <p:cSld name="1_Title Slide">
    <p:bg>
      <p:bgPr>
        <a:blipFill>
          <a:blip r:embed="rId2">
            <a:alphaModFix amt="0"/>
          </a:blip>
          <a:stretch>
            <a:fillRect/>
          </a:stretch>
        </a:blipFill>
        <a:effectLst/>
      </p:bgPr>
    </p:bg>
    <p:spTree>
      <p:nvGrpSpPr>
        <p:cNvPr id="1" name="Shape 65"/>
        <p:cNvGrpSpPr/>
        <p:nvPr/>
      </p:nvGrpSpPr>
      <p:grpSpPr>
        <a:xfrm>
          <a:off x="0" y="0"/>
          <a:ext cx="0" cy="0"/>
          <a:chOff x="0" y="0"/>
          <a:chExt cx="0" cy="0"/>
        </a:xfrm>
      </p:grpSpPr>
      <p:pic>
        <p:nvPicPr>
          <p:cNvPr id="66" name="Google Shape;66;p95" descr="Logo_No_Text.png"/>
          <p:cNvPicPr preferRelativeResize="0"/>
          <p:nvPr/>
        </p:nvPicPr>
        <p:blipFill rotWithShape="1">
          <a:blip r:embed="rId3">
            <a:alphaModFix/>
          </a:blip>
          <a:srcRect l="29486" r="-23940"/>
          <a:stretch/>
        </p:blipFill>
        <p:spPr>
          <a:xfrm>
            <a:off x="0" y="977900"/>
            <a:ext cx="7712075" cy="5935663"/>
          </a:xfrm>
          <a:prstGeom prst="rect">
            <a:avLst/>
          </a:prstGeom>
          <a:noFill/>
          <a:ln>
            <a:noFill/>
          </a:ln>
        </p:spPr>
      </p:pic>
      <p:sp>
        <p:nvSpPr>
          <p:cNvPr id="67" name="Google Shape;67;p95"/>
          <p:cNvSpPr txBox="1"/>
          <p:nvPr/>
        </p:nvSpPr>
        <p:spPr>
          <a:xfrm>
            <a:off x="5783263" y="5845175"/>
            <a:ext cx="3233737" cy="9239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262626"/>
                </a:solidFill>
                <a:latin typeface="Arial"/>
                <a:ea typeface="Arial"/>
                <a:cs typeface="Arial"/>
                <a:sym typeface="Arial"/>
              </a:rPr>
              <a:t>Add Your Division or Work Unit</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8" name="Google Shape;68;p95"/>
          <p:cNvSpPr txBox="1">
            <a:spLocks noGrp="1"/>
          </p:cNvSpPr>
          <p:nvPr>
            <p:ph type="ctrTitle"/>
          </p:nvPr>
        </p:nvSpPr>
        <p:spPr>
          <a:xfrm>
            <a:off x="4150560" y="912643"/>
            <a:ext cx="4866439" cy="114475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3600" b="0" i="0">
                <a:solidFill>
                  <a:schemeClr val="dk1"/>
                </a:solidFill>
                <a:latin typeface="Helvetica Neue"/>
                <a:ea typeface="Helvetica Neue"/>
                <a:cs typeface="Helvetica Neue"/>
                <a:sym typeface="Helvetica Neue"/>
              </a:defRPr>
            </a:lvl1pPr>
            <a:lvl2pPr marR="0" lvl="1" algn="ctr" rtl="0">
              <a:spcBef>
                <a:spcPts val="0"/>
              </a:spcBef>
              <a:spcAft>
                <a:spcPts val="0"/>
              </a:spcAft>
              <a:buSzPts val="1400"/>
              <a:buNone/>
              <a:defRPr sz="4400" b="0" i="0" u="none" strike="noStrike" cap="none">
                <a:solidFill>
                  <a:schemeClr val="dk1"/>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1"/>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1"/>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1"/>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1"/>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1"/>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1"/>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1"/>
                </a:solidFill>
                <a:latin typeface="Arial"/>
                <a:ea typeface="Arial"/>
                <a:cs typeface="Arial"/>
                <a:sym typeface="Arial"/>
              </a:defRPr>
            </a:lvl9pPr>
          </a:lstStyle>
          <a:p>
            <a:endParaRPr/>
          </a:p>
        </p:txBody>
      </p:sp>
      <p:sp>
        <p:nvSpPr>
          <p:cNvPr id="69" name="Google Shape;69;p95"/>
          <p:cNvSpPr txBox="1">
            <a:spLocks noGrp="1"/>
          </p:cNvSpPr>
          <p:nvPr>
            <p:ph type="subTitle" idx="1"/>
          </p:nvPr>
        </p:nvSpPr>
        <p:spPr>
          <a:xfrm>
            <a:off x="4150560" y="2057402"/>
            <a:ext cx="4866440" cy="1213658"/>
          </a:xfrm>
          <a:prstGeom prst="rect">
            <a:avLst/>
          </a:prstGeom>
          <a:noFill/>
          <a:ln>
            <a:noFill/>
          </a:ln>
        </p:spPr>
        <p:txBody>
          <a:bodyPr spcFirstLastPara="1" wrap="square" lIns="91425" tIns="45700" rIns="91425" bIns="45700" anchor="t" anchorCtr="0">
            <a:normAutofit/>
          </a:bodyPr>
          <a:lstStyle>
            <a:lvl1pPr lvl="0" algn="r">
              <a:spcBef>
                <a:spcPts val="480"/>
              </a:spcBef>
              <a:spcAft>
                <a:spcPts val="0"/>
              </a:spcAft>
              <a:buClr>
                <a:srgbClr val="888888"/>
              </a:buClr>
              <a:buSzPts val="2400"/>
              <a:buNone/>
              <a:defRPr sz="2400" b="0" i="0">
                <a:solidFill>
                  <a:srgbClr val="888888"/>
                </a:solidFill>
                <a:latin typeface="Helvetica Neue"/>
                <a:ea typeface="Helvetica Neue"/>
                <a:cs typeface="Helvetica Neue"/>
                <a:sym typeface="Helvetica Neue"/>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70"/>
        <p:cNvGrpSpPr/>
        <p:nvPr/>
      </p:nvGrpSpPr>
      <p:grpSpPr>
        <a:xfrm>
          <a:off x="0" y="0"/>
          <a:ext cx="0" cy="0"/>
          <a:chOff x="0" y="0"/>
          <a:chExt cx="0" cy="0"/>
        </a:xfrm>
      </p:grpSpPr>
      <p:sp>
        <p:nvSpPr>
          <p:cNvPr id="71" name="Google Shape;71;p9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72"/>
        <p:cNvGrpSpPr/>
        <p:nvPr/>
      </p:nvGrpSpPr>
      <p:grpSpPr>
        <a:xfrm>
          <a:off x="0" y="0"/>
          <a:ext cx="0" cy="0"/>
          <a:chOff x="0" y="0"/>
          <a:chExt cx="0" cy="0"/>
        </a:xfrm>
      </p:grpSpPr>
      <p:sp>
        <p:nvSpPr>
          <p:cNvPr id="73" name="Google Shape;73;p97"/>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74" name="Google Shape;74;p97"/>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75"/>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Content with Caption">
  <p:cSld name="1_Content with Caption">
    <p:spTree>
      <p:nvGrpSpPr>
        <p:cNvPr id="1" name="Shape 76"/>
        <p:cNvGrpSpPr/>
        <p:nvPr/>
      </p:nvGrpSpPr>
      <p:grpSpPr>
        <a:xfrm>
          <a:off x="0" y="0"/>
          <a:ext cx="0" cy="0"/>
          <a:chOff x="0" y="0"/>
          <a:chExt cx="0" cy="0"/>
        </a:xfrm>
      </p:grpSpPr>
      <p:sp>
        <p:nvSpPr>
          <p:cNvPr id="77" name="Google Shape;77;p9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78" name="Google Shape;78;p9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Title and Vertical Text">
  <p:cSld name="1_Title and Vertical Text">
    <p:spTree>
      <p:nvGrpSpPr>
        <p:cNvPr id="1" name="Shape 79"/>
        <p:cNvGrpSpPr/>
        <p:nvPr/>
      </p:nvGrpSpPr>
      <p:grpSpPr>
        <a:xfrm>
          <a:off x="0" y="0"/>
          <a:ext cx="0" cy="0"/>
          <a:chOff x="0" y="0"/>
          <a:chExt cx="0" cy="0"/>
        </a:xfrm>
      </p:grpSpPr>
      <p:sp>
        <p:nvSpPr>
          <p:cNvPr id="80" name="Google Shape;80;p100"/>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_Title and Content" type="obj">
  <p:cSld name="OBJECT">
    <p:spTree>
      <p:nvGrpSpPr>
        <p:cNvPr id="1" name="Shape 24"/>
        <p:cNvGrpSpPr/>
        <p:nvPr/>
      </p:nvGrpSpPr>
      <p:grpSpPr>
        <a:xfrm>
          <a:off x="0" y="0"/>
          <a:ext cx="0" cy="0"/>
          <a:chOff x="0" y="0"/>
          <a:chExt cx="0" cy="0"/>
        </a:xfrm>
      </p:grpSpPr>
      <p:sp>
        <p:nvSpPr>
          <p:cNvPr id="25" name="Google Shape;25;p8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4400" b="0" i="0" u="none" strike="noStrike" cap="none">
                <a:solidFill>
                  <a:schemeClr val="dk1"/>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1"/>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1"/>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1"/>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1"/>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1"/>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1"/>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1"/>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1"/>
                </a:solidFill>
                <a:latin typeface="Arial"/>
                <a:ea typeface="Arial"/>
                <a:cs typeface="Arial"/>
                <a:sym typeface="Arial"/>
              </a:defRPr>
            </a:lvl9pPr>
          </a:lstStyle>
          <a:p>
            <a:endParaRPr/>
          </a:p>
        </p:txBody>
      </p:sp>
      <p:sp>
        <p:nvSpPr>
          <p:cNvPr id="26" name="Google Shape;26;p8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7" name="Google Shape;27;p8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8" name="Google Shape;28;p8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9" name="Google Shape;29;p8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0"/>
        <p:cNvGrpSpPr/>
        <p:nvPr/>
      </p:nvGrpSpPr>
      <p:grpSpPr>
        <a:xfrm>
          <a:off x="0" y="0"/>
          <a:ext cx="0" cy="0"/>
          <a:chOff x="0" y="0"/>
          <a:chExt cx="0" cy="0"/>
        </a:xfrm>
      </p:grpSpPr>
      <p:sp>
        <p:nvSpPr>
          <p:cNvPr id="31" name="Google Shape;31;p84"/>
          <p:cNvSpPr txBox="1">
            <a:spLocks noGrp="1"/>
          </p:cNvSpPr>
          <p:nvPr>
            <p:ph type="ctrTitle"/>
          </p:nvPr>
        </p:nvSpPr>
        <p:spPr>
          <a:xfrm>
            <a:off x="311708" y="992767"/>
            <a:ext cx="8520600" cy="2736900"/>
          </a:xfrm>
          <a:prstGeom prst="rect">
            <a:avLst/>
          </a:prstGeom>
          <a:noFill/>
          <a:ln>
            <a:noFill/>
          </a:ln>
        </p:spPr>
        <p:txBody>
          <a:bodyPr spcFirstLastPara="1" wrap="square" lIns="91425" tIns="91425" rIns="91425" bIns="91425" anchor="b" anchorCtr="0">
            <a:noAutofit/>
          </a:bodyPr>
          <a:lstStyle>
            <a:lvl1pPr marR="0" lvl="0" algn="ctr" rtl="0">
              <a:lnSpc>
                <a:spcPct val="100000"/>
              </a:lnSpc>
              <a:spcBef>
                <a:spcPts val="0"/>
              </a:spcBef>
              <a:spcAft>
                <a:spcPts val="0"/>
              </a:spcAft>
              <a:buClr>
                <a:schemeClr val="dk1"/>
              </a:buClr>
              <a:buSzPts val="1400"/>
              <a:buFont typeface="Arial"/>
              <a:buNone/>
              <a:defRPr sz="5200" b="0" i="0" u="none" strike="noStrike" cap="none">
                <a:solidFill>
                  <a:schemeClr val="dk1"/>
                </a:solidFill>
                <a:latin typeface="Arial"/>
                <a:ea typeface="Arial"/>
                <a:cs typeface="Arial"/>
                <a:sym typeface="Arial"/>
              </a:defRPr>
            </a:lvl1pPr>
            <a:lvl2pPr marR="0" lvl="1" algn="ctr" rtl="0">
              <a:spcBef>
                <a:spcPts val="0"/>
              </a:spcBef>
              <a:spcAft>
                <a:spcPts val="0"/>
              </a:spcAft>
              <a:buClr>
                <a:schemeClr val="dk1"/>
              </a:buClr>
              <a:buSzPts val="1400"/>
              <a:buFont typeface="Arial"/>
              <a:buNone/>
              <a:defRPr sz="5200" b="0" i="0" u="none" strike="noStrike" cap="none">
                <a:solidFill>
                  <a:schemeClr val="dk1"/>
                </a:solidFill>
                <a:latin typeface="Arial"/>
                <a:ea typeface="Arial"/>
                <a:cs typeface="Arial"/>
                <a:sym typeface="Arial"/>
              </a:defRPr>
            </a:lvl2pPr>
            <a:lvl3pPr marR="0" lvl="2" algn="ctr" rtl="0">
              <a:spcBef>
                <a:spcPts val="0"/>
              </a:spcBef>
              <a:spcAft>
                <a:spcPts val="0"/>
              </a:spcAft>
              <a:buClr>
                <a:schemeClr val="dk1"/>
              </a:buClr>
              <a:buSzPts val="1400"/>
              <a:buFont typeface="Arial"/>
              <a:buNone/>
              <a:defRPr sz="5200" b="0" i="0" u="none" strike="noStrike" cap="none">
                <a:solidFill>
                  <a:schemeClr val="dk1"/>
                </a:solidFill>
                <a:latin typeface="Arial"/>
                <a:ea typeface="Arial"/>
                <a:cs typeface="Arial"/>
                <a:sym typeface="Arial"/>
              </a:defRPr>
            </a:lvl3pPr>
            <a:lvl4pPr marR="0" lvl="3" algn="ctr" rtl="0">
              <a:spcBef>
                <a:spcPts val="0"/>
              </a:spcBef>
              <a:spcAft>
                <a:spcPts val="0"/>
              </a:spcAft>
              <a:buClr>
                <a:schemeClr val="dk1"/>
              </a:buClr>
              <a:buSzPts val="1400"/>
              <a:buFont typeface="Arial"/>
              <a:buNone/>
              <a:defRPr sz="5200" b="0" i="0" u="none" strike="noStrike" cap="none">
                <a:solidFill>
                  <a:schemeClr val="dk1"/>
                </a:solidFill>
                <a:latin typeface="Arial"/>
                <a:ea typeface="Arial"/>
                <a:cs typeface="Arial"/>
                <a:sym typeface="Arial"/>
              </a:defRPr>
            </a:lvl4pPr>
            <a:lvl5pPr marR="0" lvl="4" algn="ctr" rtl="0">
              <a:spcBef>
                <a:spcPts val="0"/>
              </a:spcBef>
              <a:spcAft>
                <a:spcPts val="0"/>
              </a:spcAft>
              <a:buClr>
                <a:schemeClr val="dk1"/>
              </a:buClr>
              <a:buSzPts val="1400"/>
              <a:buFont typeface="Arial"/>
              <a:buNone/>
              <a:defRPr sz="5200" b="0" i="0" u="none" strike="noStrike" cap="none">
                <a:solidFill>
                  <a:schemeClr val="dk1"/>
                </a:solidFill>
                <a:latin typeface="Arial"/>
                <a:ea typeface="Arial"/>
                <a:cs typeface="Arial"/>
                <a:sym typeface="Arial"/>
              </a:defRPr>
            </a:lvl5pPr>
            <a:lvl6pPr marR="0" lvl="5" algn="ctr" rtl="0">
              <a:spcBef>
                <a:spcPts val="0"/>
              </a:spcBef>
              <a:spcAft>
                <a:spcPts val="0"/>
              </a:spcAft>
              <a:buClr>
                <a:schemeClr val="dk1"/>
              </a:buClr>
              <a:buSzPts val="1400"/>
              <a:buFont typeface="Arial"/>
              <a:buNone/>
              <a:defRPr sz="5200" b="0" i="0" u="none" strike="noStrike" cap="none">
                <a:solidFill>
                  <a:schemeClr val="dk1"/>
                </a:solidFill>
                <a:latin typeface="Arial"/>
                <a:ea typeface="Arial"/>
                <a:cs typeface="Arial"/>
                <a:sym typeface="Arial"/>
              </a:defRPr>
            </a:lvl6pPr>
            <a:lvl7pPr marR="0" lvl="6" algn="ctr" rtl="0">
              <a:spcBef>
                <a:spcPts val="0"/>
              </a:spcBef>
              <a:spcAft>
                <a:spcPts val="0"/>
              </a:spcAft>
              <a:buClr>
                <a:schemeClr val="dk1"/>
              </a:buClr>
              <a:buSzPts val="1400"/>
              <a:buFont typeface="Arial"/>
              <a:buNone/>
              <a:defRPr sz="5200" b="0" i="0" u="none" strike="noStrike" cap="none">
                <a:solidFill>
                  <a:schemeClr val="dk1"/>
                </a:solidFill>
                <a:latin typeface="Arial"/>
                <a:ea typeface="Arial"/>
                <a:cs typeface="Arial"/>
                <a:sym typeface="Arial"/>
              </a:defRPr>
            </a:lvl7pPr>
            <a:lvl8pPr marR="0" lvl="7" algn="ctr" rtl="0">
              <a:spcBef>
                <a:spcPts val="0"/>
              </a:spcBef>
              <a:spcAft>
                <a:spcPts val="0"/>
              </a:spcAft>
              <a:buClr>
                <a:schemeClr val="dk1"/>
              </a:buClr>
              <a:buSzPts val="1400"/>
              <a:buFont typeface="Arial"/>
              <a:buNone/>
              <a:defRPr sz="5200" b="0" i="0" u="none" strike="noStrike" cap="none">
                <a:solidFill>
                  <a:schemeClr val="dk1"/>
                </a:solidFill>
                <a:latin typeface="Arial"/>
                <a:ea typeface="Arial"/>
                <a:cs typeface="Arial"/>
                <a:sym typeface="Arial"/>
              </a:defRPr>
            </a:lvl8pPr>
            <a:lvl9pPr marR="0" lvl="8" algn="ctr" rtl="0">
              <a:spcBef>
                <a:spcPts val="0"/>
              </a:spcBef>
              <a:spcAft>
                <a:spcPts val="0"/>
              </a:spcAft>
              <a:buClr>
                <a:schemeClr val="dk1"/>
              </a:buClr>
              <a:buSzPts val="1400"/>
              <a:buFont typeface="Arial"/>
              <a:buNone/>
              <a:defRPr sz="5200" b="0" i="0" u="none" strike="noStrike" cap="none">
                <a:solidFill>
                  <a:schemeClr val="dk1"/>
                </a:solidFill>
                <a:latin typeface="Arial"/>
                <a:ea typeface="Arial"/>
                <a:cs typeface="Arial"/>
                <a:sym typeface="Arial"/>
              </a:defRPr>
            </a:lvl9pPr>
          </a:lstStyle>
          <a:p>
            <a:endParaRPr/>
          </a:p>
        </p:txBody>
      </p:sp>
      <p:sp>
        <p:nvSpPr>
          <p:cNvPr id="32" name="Google Shape;32;p84"/>
          <p:cNvSpPr txBox="1">
            <a:spLocks noGrp="1"/>
          </p:cNvSpPr>
          <p:nvPr>
            <p:ph type="subTitle" idx="1"/>
          </p:nvPr>
        </p:nvSpPr>
        <p:spPr>
          <a:xfrm>
            <a:off x="311700" y="3778833"/>
            <a:ext cx="8520600" cy="1056900"/>
          </a:xfrm>
          <a:prstGeom prst="rect">
            <a:avLst/>
          </a:prstGeom>
          <a:noFill/>
          <a:ln>
            <a:noFill/>
          </a:ln>
        </p:spPr>
        <p:txBody>
          <a:bodyPr spcFirstLastPara="1" wrap="square" lIns="91425" tIns="91425" rIns="91425" bIns="91425" anchor="t" anchorCtr="0">
            <a:noAutofit/>
          </a:bodyPr>
          <a:lstStyle>
            <a:lvl1pPr marR="0" lvl="0" algn="ctr">
              <a:lnSpc>
                <a:spcPct val="100000"/>
              </a:lnSpc>
              <a:spcBef>
                <a:spcPts val="0"/>
              </a:spcBef>
              <a:spcAft>
                <a:spcPts val="0"/>
              </a:spcAft>
              <a:buClr>
                <a:schemeClr val="dk2"/>
              </a:buClr>
              <a:buSzPts val="1800"/>
              <a:buFont typeface="Arial"/>
              <a:buNone/>
              <a:defRPr sz="2800" b="0" i="0" u="none" strike="noStrike" cap="none">
                <a:solidFill>
                  <a:schemeClr val="dk2"/>
                </a:solidFill>
                <a:latin typeface="Arial"/>
                <a:ea typeface="Arial"/>
                <a:cs typeface="Arial"/>
                <a:sym typeface="Arial"/>
              </a:defRPr>
            </a:lvl1pPr>
            <a:lvl2pPr marR="0" lvl="1" algn="ctr">
              <a:lnSpc>
                <a:spcPct val="100000"/>
              </a:lnSpc>
              <a:spcBef>
                <a:spcPts val="0"/>
              </a:spcBef>
              <a:spcAft>
                <a:spcPts val="0"/>
              </a:spcAft>
              <a:buClr>
                <a:schemeClr val="dk2"/>
              </a:buClr>
              <a:buSzPts val="1400"/>
              <a:buFont typeface="Arial"/>
              <a:buNone/>
              <a:defRPr sz="2800" b="0" i="0" u="none" strike="noStrike" cap="none">
                <a:solidFill>
                  <a:schemeClr val="dk2"/>
                </a:solidFill>
                <a:latin typeface="Arial"/>
                <a:ea typeface="Arial"/>
                <a:cs typeface="Arial"/>
                <a:sym typeface="Arial"/>
              </a:defRPr>
            </a:lvl2pPr>
            <a:lvl3pPr marR="0" lvl="2" algn="ctr">
              <a:lnSpc>
                <a:spcPct val="100000"/>
              </a:lnSpc>
              <a:spcBef>
                <a:spcPts val="0"/>
              </a:spcBef>
              <a:spcAft>
                <a:spcPts val="0"/>
              </a:spcAft>
              <a:buClr>
                <a:schemeClr val="dk2"/>
              </a:buClr>
              <a:buSzPts val="1400"/>
              <a:buFont typeface="Arial"/>
              <a:buNone/>
              <a:defRPr sz="2800" b="0" i="0" u="none" strike="noStrike" cap="none">
                <a:solidFill>
                  <a:schemeClr val="dk2"/>
                </a:solidFill>
                <a:latin typeface="Arial"/>
                <a:ea typeface="Arial"/>
                <a:cs typeface="Arial"/>
                <a:sym typeface="Arial"/>
              </a:defRPr>
            </a:lvl3pPr>
            <a:lvl4pPr marR="0" lvl="3" algn="ctr">
              <a:lnSpc>
                <a:spcPct val="100000"/>
              </a:lnSpc>
              <a:spcBef>
                <a:spcPts val="0"/>
              </a:spcBef>
              <a:spcAft>
                <a:spcPts val="0"/>
              </a:spcAft>
              <a:buClr>
                <a:schemeClr val="dk2"/>
              </a:buClr>
              <a:buSzPts val="1400"/>
              <a:buFont typeface="Arial"/>
              <a:buNone/>
              <a:defRPr sz="2800" b="0" i="0" u="none" strike="noStrike" cap="none">
                <a:solidFill>
                  <a:schemeClr val="dk2"/>
                </a:solidFill>
                <a:latin typeface="Arial"/>
                <a:ea typeface="Arial"/>
                <a:cs typeface="Arial"/>
                <a:sym typeface="Arial"/>
              </a:defRPr>
            </a:lvl4pPr>
            <a:lvl5pPr marR="0" lvl="4" algn="ctr">
              <a:lnSpc>
                <a:spcPct val="100000"/>
              </a:lnSpc>
              <a:spcBef>
                <a:spcPts val="0"/>
              </a:spcBef>
              <a:spcAft>
                <a:spcPts val="0"/>
              </a:spcAft>
              <a:buClr>
                <a:schemeClr val="dk2"/>
              </a:buClr>
              <a:buSzPts val="1400"/>
              <a:buFont typeface="Arial"/>
              <a:buNone/>
              <a:defRPr sz="2800" b="0" i="0" u="none" strike="noStrike" cap="none">
                <a:solidFill>
                  <a:schemeClr val="dk2"/>
                </a:solidFill>
                <a:latin typeface="Arial"/>
                <a:ea typeface="Arial"/>
                <a:cs typeface="Arial"/>
                <a:sym typeface="Arial"/>
              </a:defRPr>
            </a:lvl5pPr>
            <a:lvl6pPr marR="0" lvl="5" algn="ctr">
              <a:lnSpc>
                <a:spcPct val="100000"/>
              </a:lnSpc>
              <a:spcBef>
                <a:spcPts val="0"/>
              </a:spcBef>
              <a:spcAft>
                <a:spcPts val="0"/>
              </a:spcAft>
              <a:buClr>
                <a:schemeClr val="dk2"/>
              </a:buClr>
              <a:buSzPts val="1400"/>
              <a:buFont typeface="Arial"/>
              <a:buNone/>
              <a:defRPr sz="2800" b="0" i="0" u="none" strike="noStrike" cap="none">
                <a:solidFill>
                  <a:schemeClr val="dk2"/>
                </a:solidFill>
                <a:latin typeface="Arial"/>
                <a:ea typeface="Arial"/>
                <a:cs typeface="Arial"/>
                <a:sym typeface="Arial"/>
              </a:defRPr>
            </a:lvl6pPr>
            <a:lvl7pPr marR="0" lvl="6" algn="ctr">
              <a:lnSpc>
                <a:spcPct val="100000"/>
              </a:lnSpc>
              <a:spcBef>
                <a:spcPts val="0"/>
              </a:spcBef>
              <a:spcAft>
                <a:spcPts val="0"/>
              </a:spcAft>
              <a:buClr>
                <a:schemeClr val="dk2"/>
              </a:buClr>
              <a:buSzPts val="1400"/>
              <a:buFont typeface="Arial"/>
              <a:buNone/>
              <a:defRPr sz="2800" b="0" i="0" u="none" strike="noStrike" cap="none">
                <a:solidFill>
                  <a:schemeClr val="dk2"/>
                </a:solidFill>
                <a:latin typeface="Arial"/>
                <a:ea typeface="Arial"/>
                <a:cs typeface="Arial"/>
                <a:sym typeface="Arial"/>
              </a:defRPr>
            </a:lvl7pPr>
            <a:lvl8pPr marR="0" lvl="7" algn="ctr">
              <a:lnSpc>
                <a:spcPct val="100000"/>
              </a:lnSpc>
              <a:spcBef>
                <a:spcPts val="0"/>
              </a:spcBef>
              <a:spcAft>
                <a:spcPts val="0"/>
              </a:spcAft>
              <a:buClr>
                <a:schemeClr val="dk2"/>
              </a:buClr>
              <a:buSzPts val="1400"/>
              <a:buFont typeface="Arial"/>
              <a:buNone/>
              <a:defRPr sz="2800" b="0" i="0" u="none" strike="noStrike" cap="none">
                <a:solidFill>
                  <a:schemeClr val="dk2"/>
                </a:solidFill>
                <a:latin typeface="Arial"/>
                <a:ea typeface="Arial"/>
                <a:cs typeface="Arial"/>
                <a:sym typeface="Arial"/>
              </a:defRPr>
            </a:lvl8pPr>
            <a:lvl9pPr marR="0" lvl="8" algn="ctr">
              <a:lnSpc>
                <a:spcPct val="100000"/>
              </a:lnSpc>
              <a:spcBef>
                <a:spcPts val="0"/>
              </a:spcBef>
              <a:spcAft>
                <a:spcPts val="0"/>
              </a:spcAft>
              <a:buClr>
                <a:schemeClr val="dk2"/>
              </a:buClr>
              <a:buSzPts val="1400"/>
              <a:buFont typeface="Arial"/>
              <a:buNone/>
              <a:defRPr sz="2800" b="0" i="0" u="none" strike="noStrike" cap="none">
                <a:solidFill>
                  <a:schemeClr val="dk2"/>
                </a:solidFill>
                <a:latin typeface="Arial"/>
                <a:ea typeface="Arial"/>
                <a:cs typeface="Arial"/>
                <a:sym typeface="Arial"/>
              </a:defRPr>
            </a:lvl9pPr>
          </a:lstStyle>
          <a:p>
            <a:endParaRPr/>
          </a:p>
        </p:txBody>
      </p:sp>
      <p:sp>
        <p:nvSpPr>
          <p:cNvPr id="33" name="Google Shape;33;p84"/>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4"/>
        <p:cNvGrpSpPr/>
        <p:nvPr/>
      </p:nvGrpSpPr>
      <p:grpSpPr>
        <a:xfrm>
          <a:off x="0" y="0"/>
          <a:ext cx="0" cy="0"/>
          <a:chOff x="0" y="0"/>
          <a:chExt cx="0" cy="0"/>
        </a:xfrm>
      </p:grpSpPr>
      <p:sp>
        <p:nvSpPr>
          <p:cNvPr id="35" name="Google Shape;35;p85"/>
          <p:cNvSpPr txBox="1">
            <a:spLocks noGrp="1"/>
          </p:cNvSpPr>
          <p:nvPr>
            <p:ph type="ftr" idx="11"/>
          </p:nvPr>
        </p:nvSpPr>
        <p:spPr>
          <a:xfrm>
            <a:off x="0" y="6400800"/>
            <a:ext cx="9144000" cy="54927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6"/>
        <p:cNvGrpSpPr/>
        <p:nvPr/>
      </p:nvGrpSpPr>
      <p:grpSpPr>
        <a:xfrm>
          <a:off x="0" y="0"/>
          <a:ext cx="0" cy="0"/>
          <a:chOff x="0" y="0"/>
          <a:chExt cx="0" cy="0"/>
        </a:xfrm>
      </p:grpSpPr>
      <p:sp>
        <p:nvSpPr>
          <p:cNvPr id="37" name="Google Shape;37;p86"/>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1pPr>
            <a:lvl2pPr marR="0" lvl="1" algn="ctr" rtl="0">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2pPr>
            <a:lvl3pPr marR="0" lvl="2" algn="ctr" rtl="0">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3pPr>
            <a:lvl4pPr marR="0" lvl="3" algn="ctr" rtl="0">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4pPr>
            <a:lvl5pPr marR="0" lvl="4" algn="ctr" rtl="0">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5pPr>
            <a:lvl6pPr marR="0" lvl="5" algn="ctr" rtl="0">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6pPr>
            <a:lvl7pPr marR="0" lvl="6" algn="ctr" rtl="0">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7pPr>
            <a:lvl8pPr marR="0" lvl="7" algn="ctr" rtl="0">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8pPr>
            <a:lvl9pPr marR="0" lvl="8" algn="ctr" rtl="0">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9pPr>
          </a:lstStyle>
          <a:p>
            <a:endParaRPr/>
          </a:p>
        </p:txBody>
      </p:sp>
      <p:sp>
        <p:nvSpPr>
          <p:cNvPr id="38" name="Google Shape;38;p86"/>
          <p:cNvSpPr txBox="1">
            <a:spLocks noGrp="1"/>
          </p:cNvSpPr>
          <p:nvPr>
            <p:ph type="body" idx="1"/>
          </p:nvPr>
        </p:nvSpPr>
        <p:spPr>
          <a:xfrm>
            <a:off x="311700" y="1536633"/>
            <a:ext cx="3999900" cy="4555200"/>
          </a:xfrm>
          <a:prstGeom prst="rect">
            <a:avLst/>
          </a:prstGeom>
          <a:noFill/>
          <a:ln>
            <a:noFill/>
          </a:ln>
        </p:spPr>
        <p:txBody>
          <a:bodyPr spcFirstLastPara="1" wrap="square" lIns="91425" tIns="91425" rIns="91425" bIns="91425" anchor="t" anchorCtr="0">
            <a:noAutofit/>
          </a:bodyPr>
          <a:lstStyle>
            <a:lvl1pPr marL="457200" marR="0" lvl="0"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1pPr>
            <a:lvl2pPr marL="914400" marR="0" lvl="1" indent="-304800" algn="l">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2pPr>
            <a:lvl3pPr marL="1371600" marR="0" lvl="2" indent="-304800" algn="l">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800" marR="0" lvl="3" indent="-304800" algn="l">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6000" marR="0" lvl="4" indent="-304800" algn="l">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200" marR="0" lvl="5" indent="-304800" algn="l">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6pPr>
            <a:lvl7pPr marL="3200400" marR="0" lvl="6" indent="-304800" algn="l">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7pPr>
            <a:lvl8pPr marL="3657600" marR="0" lvl="7" indent="-304800" algn="l">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8pPr>
            <a:lvl9pPr marL="4114800" marR="0" lvl="8" indent="-304800" algn="l">
              <a:lnSpc>
                <a:spcPct val="115000"/>
              </a:lnSpc>
              <a:spcBef>
                <a:spcPts val="1600"/>
              </a:spcBef>
              <a:spcAft>
                <a:spcPts val="1600"/>
              </a:spcAft>
              <a:buClr>
                <a:schemeClr val="dk2"/>
              </a:buClr>
              <a:buSzPts val="1200"/>
              <a:buFont typeface="Arial"/>
              <a:buChar char="■"/>
              <a:defRPr sz="1200" b="0" i="0" u="none" strike="noStrike" cap="none">
                <a:solidFill>
                  <a:schemeClr val="dk2"/>
                </a:solidFill>
                <a:latin typeface="Arial"/>
                <a:ea typeface="Arial"/>
                <a:cs typeface="Arial"/>
                <a:sym typeface="Arial"/>
              </a:defRPr>
            </a:lvl9pPr>
          </a:lstStyle>
          <a:p>
            <a:endParaRPr/>
          </a:p>
        </p:txBody>
      </p:sp>
      <p:sp>
        <p:nvSpPr>
          <p:cNvPr id="39" name="Google Shape;39;p86"/>
          <p:cNvSpPr txBox="1">
            <a:spLocks noGrp="1"/>
          </p:cNvSpPr>
          <p:nvPr>
            <p:ph type="body" idx="2"/>
          </p:nvPr>
        </p:nvSpPr>
        <p:spPr>
          <a:xfrm>
            <a:off x="4832400" y="1536633"/>
            <a:ext cx="3999900" cy="4555200"/>
          </a:xfrm>
          <a:prstGeom prst="rect">
            <a:avLst/>
          </a:prstGeom>
          <a:noFill/>
          <a:ln>
            <a:noFill/>
          </a:ln>
        </p:spPr>
        <p:txBody>
          <a:bodyPr spcFirstLastPara="1" wrap="square" lIns="91425" tIns="91425" rIns="91425" bIns="91425" anchor="t" anchorCtr="0">
            <a:noAutofit/>
          </a:bodyPr>
          <a:lstStyle>
            <a:lvl1pPr marL="457200" marR="0" lvl="0"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1pPr>
            <a:lvl2pPr marL="914400" marR="0" lvl="1" indent="-304800" algn="l">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2pPr>
            <a:lvl3pPr marL="1371600" marR="0" lvl="2" indent="-304800" algn="l">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800" marR="0" lvl="3" indent="-304800" algn="l">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6000" marR="0" lvl="4" indent="-304800" algn="l">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200" marR="0" lvl="5" indent="-304800" algn="l">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6pPr>
            <a:lvl7pPr marL="3200400" marR="0" lvl="6" indent="-304800" algn="l">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7pPr>
            <a:lvl8pPr marL="3657600" marR="0" lvl="7" indent="-304800" algn="l">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8pPr>
            <a:lvl9pPr marL="4114800" marR="0" lvl="8" indent="-304800" algn="l">
              <a:lnSpc>
                <a:spcPct val="115000"/>
              </a:lnSpc>
              <a:spcBef>
                <a:spcPts val="1600"/>
              </a:spcBef>
              <a:spcAft>
                <a:spcPts val="1600"/>
              </a:spcAft>
              <a:buClr>
                <a:schemeClr val="dk2"/>
              </a:buClr>
              <a:buSzPts val="1200"/>
              <a:buFont typeface="Arial"/>
              <a:buChar char="■"/>
              <a:defRPr sz="1200" b="0" i="0" u="none" strike="noStrike" cap="none">
                <a:solidFill>
                  <a:schemeClr val="dk2"/>
                </a:solidFill>
                <a:latin typeface="Arial"/>
                <a:ea typeface="Arial"/>
                <a:cs typeface="Arial"/>
                <a:sym typeface="Arial"/>
              </a:defRPr>
            </a:lvl9pPr>
          </a:lstStyle>
          <a:p>
            <a:endParaRPr/>
          </a:p>
        </p:txBody>
      </p:sp>
      <p:sp>
        <p:nvSpPr>
          <p:cNvPr id="40" name="Google Shape;40;p86"/>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1"/>
        <p:cNvGrpSpPr/>
        <p:nvPr/>
      </p:nvGrpSpPr>
      <p:grpSpPr>
        <a:xfrm>
          <a:off x="0" y="0"/>
          <a:ext cx="0" cy="0"/>
          <a:chOff x="0" y="0"/>
          <a:chExt cx="0" cy="0"/>
        </a:xfrm>
      </p:grpSpPr>
      <p:sp>
        <p:nvSpPr>
          <p:cNvPr id="42" name="Google Shape;42;p8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4400">
                <a:solidFill>
                  <a:schemeClr val="dk1"/>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1"/>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1"/>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1"/>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1"/>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1"/>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1"/>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1"/>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1"/>
                </a:solidFill>
                <a:latin typeface="Arial"/>
                <a:ea typeface="Arial"/>
                <a:cs typeface="Arial"/>
                <a:sym typeface="Arial"/>
              </a:defRPr>
            </a:lvl9pPr>
          </a:lstStyle>
          <a:p>
            <a:endParaRPr/>
          </a:p>
        </p:txBody>
      </p:sp>
      <p:sp>
        <p:nvSpPr>
          <p:cNvPr id="43" name="Google Shape;43;p8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4" name="Google Shape;44;p8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5" name="Google Shape;45;p8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6" name="Google Shape;46;p8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47"/>
        <p:cNvGrpSpPr/>
        <p:nvPr/>
      </p:nvGrpSpPr>
      <p:grpSpPr>
        <a:xfrm>
          <a:off x="0" y="0"/>
          <a:ext cx="0" cy="0"/>
          <a:chOff x="0" y="0"/>
          <a:chExt cx="0" cy="0"/>
        </a:xfrm>
      </p:grpSpPr>
      <p:sp>
        <p:nvSpPr>
          <p:cNvPr id="48" name="Google Shape;48;p8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49"/>
        <p:cNvGrpSpPr/>
        <p:nvPr/>
      </p:nvGrpSpPr>
      <p:grpSpPr>
        <a:xfrm>
          <a:off x="0" y="0"/>
          <a:ext cx="0" cy="0"/>
          <a:chOff x="0" y="0"/>
          <a:chExt cx="0" cy="0"/>
        </a:xfrm>
      </p:grpSpPr>
      <p:sp>
        <p:nvSpPr>
          <p:cNvPr id="50" name="Google Shape;50;p89"/>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51" name="Google Shape;51;p89"/>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52"/>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21">
            <a:alphaModFix/>
          </a:blip>
          <a:stretch>
            <a:fillRect/>
          </a:stretch>
        </a:blipFill>
        <a:effectLst/>
      </p:bgPr>
    </p:bg>
    <p:spTree>
      <p:nvGrpSpPr>
        <p:cNvPr id="1" name="Shape 9"/>
        <p:cNvGrpSpPr/>
        <p:nvPr/>
      </p:nvGrpSpPr>
      <p:grpSpPr>
        <a:xfrm>
          <a:off x="0" y="0"/>
          <a:ext cx="0" cy="0"/>
          <a:chOff x="0" y="0"/>
          <a:chExt cx="0" cy="0"/>
        </a:xfrm>
      </p:grpSpPr>
      <p:sp>
        <p:nvSpPr>
          <p:cNvPr id="10" name="Google Shape;10;p8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 name="Google Shape;11;p8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FFFFFF"/>
                </a:solidFill>
                <a:latin typeface="Arial"/>
                <a:ea typeface="Arial"/>
                <a:cs typeface="Arial"/>
                <a:sym typeface="Arial"/>
              </a:defRPr>
            </a:lvl1pPr>
            <a:lvl2pPr marL="0" marR="0" lvl="1" indent="0" algn="r" rtl="0">
              <a:spcBef>
                <a:spcPts val="0"/>
              </a:spcBef>
              <a:spcAft>
                <a:spcPts val="0"/>
              </a:spcAft>
              <a:buNone/>
              <a:defRPr sz="1200" b="0" i="0" u="none" strike="noStrike" cap="none">
                <a:solidFill>
                  <a:srgbClr val="FFFFFF"/>
                </a:solidFill>
                <a:latin typeface="Arial"/>
                <a:ea typeface="Arial"/>
                <a:cs typeface="Arial"/>
                <a:sym typeface="Arial"/>
              </a:defRPr>
            </a:lvl2pPr>
            <a:lvl3pPr marL="0" marR="0" lvl="2" indent="0" algn="r" rtl="0">
              <a:spcBef>
                <a:spcPts val="0"/>
              </a:spcBef>
              <a:spcAft>
                <a:spcPts val="0"/>
              </a:spcAft>
              <a:buNone/>
              <a:defRPr sz="1200" b="0" i="0" u="none" strike="noStrike" cap="none">
                <a:solidFill>
                  <a:srgbClr val="FFFFFF"/>
                </a:solidFill>
                <a:latin typeface="Arial"/>
                <a:ea typeface="Arial"/>
                <a:cs typeface="Arial"/>
                <a:sym typeface="Arial"/>
              </a:defRPr>
            </a:lvl3pPr>
            <a:lvl4pPr marL="0" marR="0" lvl="3" indent="0" algn="r" rtl="0">
              <a:spcBef>
                <a:spcPts val="0"/>
              </a:spcBef>
              <a:spcAft>
                <a:spcPts val="0"/>
              </a:spcAft>
              <a:buNone/>
              <a:defRPr sz="1200" b="0" i="0" u="none" strike="noStrike" cap="none">
                <a:solidFill>
                  <a:srgbClr val="FFFFFF"/>
                </a:solidFill>
                <a:latin typeface="Arial"/>
                <a:ea typeface="Arial"/>
                <a:cs typeface="Arial"/>
                <a:sym typeface="Arial"/>
              </a:defRPr>
            </a:lvl4pPr>
            <a:lvl5pPr marL="0" marR="0" lvl="4" indent="0" algn="r" rtl="0">
              <a:spcBef>
                <a:spcPts val="0"/>
              </a:spcBef>
              <a:spcAft>
                <a:spcPts val="0"/>
              </a:spcAft>
              <a:buNone/>
              <a:defRPr sz="1200" b="0" i="0" u="none" strike="noStrike" cap="none">
                <a:solidFill>
                  <a:srgbClr val="FFFFFF"/>
                </a:solidFill>
                <a:latin typeface="Arial"/>
                <a:ea typeface="Arial"/>
                <a:cs typeface="Arial"/>
                <a:sym typeface="Arial"/>
              </a:defRPr>
            </a:lvl5pPr>
            <a:lvl6pPr marL="0" marR="0" lvl="5" indent="0" algn="r" rtl="0">
              <a:spcBef>
                <a:spcPts val="0"/>
              </a:spcBef>
              <a:spcAft>
                <a:spcPts val="0"/>
              </a:spcAft>
              <a:buNone/>
              <a:defRPr sz="1200" b="0" i="0" u="none" strike="noStrike" cap="none">
                <a:solidFill>
                  <a:srgbClr val="FFFFFF"/>
                </a:solidFill>
                <a:latin typeface="Arial"/>
                <a:ea typeface="Arial"/>
                <a:cs typeface="Arial"/>
                <a:sym typeface="Arial"/>
              </a:defRPr>
            </a:lvl6pPr>
            <a:lvl7pPr marL="0" marR="0" lvl="6" indent="0" algn="r" rtl="0">
              <a:spcBef>
                <a:spcPts val="0"/>
              </a:spcBef>
              <a:spcAft>
                <a:spcPts val="0"/>
              </a:spcAft>
              <a:buNone/>
              <a:defRPr sz="1200" b="0" i="0" u="none" strike="noStrike" cap="none">
                <a:solidFill>
                  <a:srgbClr val="FFFFFF"/>
                </a:solidFill>
                <a:latin typeface="Arial"/>
                <a:ea typeface="Arial"/>
                <a:cs typeface="Arial"/>
                <a:sym typeface="Arial"/>
              </a:defRPr>
            </a:lvl7pPr>
            <a:lvl8pPr marL="0" marR="0" lvl="7" indent="0" algn="r" rtl="0">
              <a:spcBef>
                <a:spcPts val="0"/>
              </a:spcBef>
              <a:spcAft>
                <a:spcPts val="0"/>
              </a:spcAft>
              <a:buNone/>
              <a:defRPr sz="1200" b="0" i="0" u="none" strike="noStrike" cap="none">
                <a:solidFill>
                  <a:srgbClr val="FFFFFF"/>
                </a:solidFill>
                <a:latin typeface="Arial"/>
                <a:ea typeface="Arial"/>
                <a:cs typeface="Arial"/>
                <a:sym typeface="Arial"/>
              </a:defRPr>
            </a:lvl8pPr>
            <a:lvl9pPr marL="0" marR="0" lvl="8" indent="0" algn="r" rtl="0">
              <a:spcBef>
                <a:spcPts val="0"/>
              </a:spcBef>
              <a:spcAft>
                <a:spcPts val="0"/>
              </a:spcAft>
              <a:buNone/>
              <a:defRPr sz="12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hyperlink" Target="https://www.fema.gov/mobile-app"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hyperlink" Target="https://www.facebook.com/MultcoEM/" TargetMode="External"/><Relationship Id="rId4" Type="http://schemas.openxmlformats.org/officeDocument/2006/relationships/hyperlink" Target="https://www.multnomahares.org/"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34.png"/><Relationship Id="rId7" Type="http://schemas.openxmlformats.org/officeDocument/2006/relationships/image" Target="../media/image38.jp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g"/></Relationships>
</file>

<file path=ppt/slides/_rels/slide3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3" Type="http://schemas.openxmlformats.org/officeDocument/2006/relationships/image" Target="../media/image58.png"/><Relationship Id="rId18" Type="http://schemas.openxmlformats.org/officeDocument/2006/relationships/image" Target="../media/image63.png"/><Relationship Id="rId26" Type="http://schemas.openxmlformats.org/officeDocument/2006/relationships/image" Target="../media/image71.png"/><Relationship Id="rId39" Type="http://schemas.openxmlformats.org/officeDocument/2006/relationships/image" Target="../media/image84.png"/><Relationship Id="rId21" Type="http://schemas.openxmlformats.org/officeDocument/2006/relationships/image" Target="../media/image66.png"/><Relationship Id="rId34" Type="http://schemas.openxmlformats.org/officeDocument/2006/relationships/image" Target="../media/image79.png"/><Relationship Id="rId42" Type="http://schemas.openxmlformats.org/officeDocument/2006/relationships/image" Target="../media/image87.png"/><Relationship Id="rId7" Type="http://schemas.openxmlformats.org/officeDocument/2006/relationships/image" Target="../media/image52.png"/><Relationship Id="rId2" Type="http://schemas.openxmlformats.org/officeDocument/2006/relationships/notesSlide" Target="../notesSlides/notesSlide39.xml"/><Relationship Id="rId16" Type="http://schemas.openxmlformats.org/officeDocument/2006/relationships/image" Target="../media/image61.png"/><Relationship Id="rId29"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56.png"/><Relationship Id="rId24" Type="http://schemas.openxmlformats.org/officeDocument/2006/relationships/image" Target="../media/image69.png"/><Relationship Id="rId32" Type="http://schemas.openxmlformats.org/officeDocument/2006/relationships/image" Target="../media/image77.png"/><Relationship Id="rId37" Type="http://schemas.openxmlformats.org/officeDocument/2006/relationships/image" Target="../media/image82.png"/><Relationship Id="rId40" Type="http://schemas.openxmlformats.org/officeDocument/2006/relationships/image" Target="../media/image85.png"/><Relationship Id="rId45" Type="http://schemas.openxmlformats.org/officeDocument/2006/relationships/image" Target="../media/image90.png"/><Relationship Id="rId5" Type="http://schemas.openxmlformats.org/officeDocument/2006/relationships/image" Target="../media/image50.png"/><Relationship Id="rId15" Type="http://schemas.openxmlformats.org/officeDocument/2006/relationships/image" Target="../media/image60.png"/><Relationship Id="rId23" Type="http://schemas.openxmlformats.org/officeDocument/2006/relationships/image" Target="../media/image68.png"/><Relationship Id="rId28" Type="http://schemas.openxmlformats.org/officeDocument/2006/relationships/image" Target="../media/image73.png"/><Relationship Id="rId36" Type="http://schemas.openxmlformats.org/officeDocument/2006/relationships/image" Target="../media/image81.png"/><Relationship Id="rId10" Type="http://schemas.openxmlformats.org/officeDocument/2006/relationships/image" Target="../media/image55.png"/><Relationship Id="rId19" Type="http://schemas.openxmlformats.org/officeDocument/2006/relationships/image" Target="../media/image64.png"/><Relationship Id="rId31" Type="http://schemas.openxmlformats.org/officeDocument/2006/relationships/image" Target="../media/image76.png"/><Relationship Id="rId44" Type="http://schemas.openxmlformats.org/officeDocument/2006/relationships/image" Target="../media/image89.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59.png"/><Relationship Id="rId22" Type="http://schemas.openxmlformats.org/officeDocument/2006/relationships/image" Target="../media/image67.png"/><Relationship Id="rId27" Type="http://schemas.openxmlformats.org/officeDocument/2006/relationships/image" Target="../media/image72.png"/><Relationship Id="rId30" Type="http://schemas.openxmlformats.org/officeDocument/2006/relationships/image" Target="../media/image75.png"/><Relationship Id="rId35" Type="http://schemas.openxmlformats.org/officeDocument/2006/relationships/image" Target="../media/image80.png"/><Relationship Id="rId43" Type="http://schemas.openxmlformats.org/officeDocument/2006/relationships/image" Target="../media/image88.png"/><Relationship Id="rId8" Type="http://schemas.openxmlformats.org/officeDocument/2006/relationships/image" Target="../media/image53.png"/><Relationship Id="rId3" Type="http://schemas.openxmlformats.org/officeDocument/2006/relationships/image" Target="../media/image48.png"/><Relationship Id="rId12" Type="http://schemas.openxmlformats.org/officeDocument/2006/relationships/image" Target="../media/image57.png"/><Relationship Id="rId17" Type="http://schemas.openxmlformats.org/officeDocument/2006/relationships/image" Target="../media/image62.png"/><Relationship Id="rId25" Type="http://schemas.openxmlformats.org/officeDocument/2006/relationships/image" Target="../media/image70.png"/><Relationship Id="rId33" Type="http://schemas.openxmlformats.org/officeDocument/2006/relationships/image" Target="../media/image78.png"/><Relationship Id="rId38" Type="http://schemas.openxmlformats.org/officeDocument/2006/relationships/image" Target="../media/image83.png"/><Relationship Id="rId20" Type="http://schemas.openxmlformats.org/officeDocument/2006/relationships/image" Target="../media/image65.png"/><Relationship Id="rId41" Type="http://schemas.openxmlformats.org/officeDocument/2006/relationships/image" Target="../media/image86.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99.png"/></Relationships>
</file>

<file path=ppt/slides/_rels/slide5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5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108.jpg"/></Relationships>
</file>

<file path=ppt/slides/_rels/slide57.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s://multco.us/file/65292/download"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0.xml"/><Relationship Id="rId1" Type="http://schemas.openxmlformats.org/officeDocument/2006/relationships/slideLayout" Target="../slideLayouts/slideLayout1.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02.png"/></Relationships>
</file>

<file path=ppt/slides/_rels/slide6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62.xml"/><Relationship Id="rId1" Type="http://schemas.openxmlformats.org/officeDocument/2006/relationships/slideLayout" Target="../slideLayouts/slideLayout3.xml"/><Relationship Id="rId4" Type="http://schemas.openxmlformats.org/officeDocument/2006/relationships/hyperlink" Target="https://oraqi.deq.state.or.us/home/map"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68.xml"/><Relationship Id="rId1" Type="http://schemas.openxmlformats.org/officeDocument/2006/relationships/slideLayout" Target="../slideLayouts/slideLayout1.xml"/><Relationship Id="rId4" Type="http://schemas.openxmlformats.org/officeDocument/2006/relationships/hyperlink" Target="https://multco.us/global/earthquake-primers-11-language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hyperlink" Target="https://multco.us/em/emergency-preparedness" TargetMode="External"/><Relationship Id="rId5" Type="http://schemas.openxmlformats.org/officeDocument/2006/relationships/hyperlink" Target="https://multco.us/em/emergency-management-training" TargetMode="External"/><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 company name">
            <a:extLst>
              <a:ext uri="{FF2B5EF4-FFF2-40B4-BE49-F238E27FC236}">
                <a16:creationId xmlns:a16="http://schemas.microsoft.com/office/drawing/2014/main" id="{CF338DDD-2976-0C5C-657E-EC6581B739B8}"/>
              </a:ext>
            </a:extLst>
          </p:cNvPr>
          <p:cNvPicPr>
            <a:picLocks noChangeAspect="1"/>
          </p:cNvPicPr>
          <p:nvPr/>
        </p:nvPicPr>
        <p:blipFill>
          <a:blip r:embed="rId2"/>
          <a:stretch>
            <a:fillRect/>
          </a:stretch>
        </p:blipFill>
        <p:spPr>
          <a:xfrm>
            <a:off x="0" y="0"/>
            <a:ext cx="8431576" cy="6323682"/>
          </a:xfrm>
          <a:prstGeom prst="rect">
            <a:avLst/>
          </a:prstGeom>
        </p:spPr>
      </p:pic>
    </p:spTree>
    <p:extLst>
      <p:ext uri="{BB962C8B-B14F-4D97-AF65-F5344CB8AC3E}">
        <p14:creationId xmlns:p14="http://schemas.microsoft.com/office/powerpoint/2010/main" val="40898796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11"/>
          <p:cNvSpPr txBox="1"/>
          <p:nvPr/>
        </p:nvSpPr>
        <p:spPr>
          <a:xfrm>
            <a:off x="191386" y="1714321"/>
            <a:ext cx="8952614" cy="5639700"/>
          </a:xfrm>
          <a:prstGeom prst="rect">
            <a:avLst/>
          </a:prstGeom>
          <a:noFill/>
          <a:ln>
            <a:noFill/>
          </a:ln>
        </p:spPr>
        <p:txBody>
          <a:bodyPr spcFirstLastPara="1" wrap="square" lIns="91425" tIns="91425" rIns="91425" bIns="91425" anchor="t" anchorCtr="0">
            <a:noAutofit/>
          </a:bodyPr>
          <a:lstStyle/>
          <a:p>
            <a:pPr marL="342900" marR="0" lvl="0" indent="-342900" algn="l" rtl="0">
              <a:spcBef>
                <a:spcPts val="0"/>
              </a:spcBef>
              <a:spcAft>
                <a:spcPts val="0"/>
              </a:spcAft>
              <a:buClr>
                <a:schemeClr val="dk1"/>
              </a:buClr>
              <a:buSzPts val="3400"/>
              <a:buFont typeface="Arial"/>
              <a:buChar char="•"/>
            </a:pPr>
            <a:r>
              <a:rPr lang="en-US" sz="3400">
                <a:solidFill>
                  <a:schemeClr val="dk1"/>
                </a:solidFill>
                <a:latin typeface="Arial"/>
                <a:ea typeface="Arial"/>
                <a:cs typeface="Arial"/>
                <a:sym typeface="Arial"/>
              </a:rPr>
              <a:t>IS-248 IPAWS for the American People</a:t>
            </a:r>
            <a:endParaRPr sz="3400">
              <a:solidFill>
                <a:srgbClr val="000000"/>
              </a:solidFill>
              <a:latin typeface="Arial"/>
              <a:ea typeface="Arial"/>
              <a:cs typeface="Arial"/>
              <a:sym typeface="Arial"/>
            </a:endParaRPr>
          </a:p>
          <a:p>
            <a:pPr marL="342900" marR="0" lvl="0" indent="-342900" algn="l" rtl="0">
              <a:spcBef>
                <a:spcPts val="0"/>
              </a:spcBef>
              <a:spcAft>
                <a:spcPts val="0"/>
              </a:spcAft>
              <a:buClr>
                <a:srgbClr val="000000"/>
              </a:buClr>
              <a:buSzPts val="3400"/>
              <a:buFont typeface="Arial"/>
              <a:buChar char="•"/>
            </a:pPr>
            <a:r>
              <a:rPr lang="en-US" sz="3400">
                <a:solidFill>
                  <a:srgbClr val="000000"/>
                </a:solidFill>
                <a:latin typeface="Arial"/>
                <a:ea typeface="Arial"/>
                <a:cs typeface="Arial"/>
                <a:sym typeface="Arial"/>
              </a:rPr>
              <a:t>Wireless Emergency Alerts</a:t>
            </a:r>
            <a:endParaRPr sz="3400" b="0" i="0" u="none" strike="noStrike" cap="none">
              <a:solidFill>
                <a:srgbClr val="000000"/>
              </a:solidFill>
              <a:latin typeface="Arial"/>
              <a:ea typeface="Arial"/>
              <a:cs typeface="Arial"/>
              <a:sym typeface="Arial"/>
            </a:endParaRPr>
          </a:p>
          <a:p>
            <a:pPr marL="342900" marR="0" lvl="0" indent="-342900" algn="l" rtl="0">
              <a:spcBef>
                <a:spcPts val="0"/>
              </a:spcBef>
              <a:spcAft>
                <a:spcPts val="0"/>
              </a:spcAft>
              <a:buClr>
                <a:srgbClr val="000000"/>
              </a:buClr>
              <a:buSzPts val="3400"/>
              <a:buFont typeface="Arial"/>
              <a:buChar char="•"/>
            </a:pPr>
            <a:r>
              <a:rPr lang="en-US" sz="3400">
                <a:solidFill>
                  <a:srgbClr val="000000"/>
                </a:solidFill>
                <a:latin typeface="Arial"/>
                <a:ea typeface="Arial"/>
                <a:cs typeface="Arial"/>
                <a:sym typeface="Arial"/>
              </a:rPr>
              <a:t>Emergency Alert System</a:t>
            </a:r>
            <a:endParaRPr sz="3400" b="0" i="0" u="none" strike="noStrike" cap="none">
              <a:solidFill>
                <a:srgbClr val="000000"/>
              </a:solidFill>
              <a:latin typeface="Arial"/>
              <a:ea typeface="Arial"/>
              <a:cs typeface="Arial"/>
              <a:sym typeface="Arial"/>
            </a:endParaRPr>
          </a:p>
          <a:p>
            <a:pPr marL="342900" marR="0" lvl="0" indent="-342900" algn="l" rtl="0">
              <a:spcBef>
                <a:spcPts val="0"/>
              </a:spcBef>
              <a:spcAft>
                <a:spcPts val="0"/>
              </a:spcAft>
              <a:buClr>
                <a:srgbClr val="000000"/>
              </a:buClr>
              <a:buSzPts val="3400"/>
              <a:buFont typeface="Arial"/>
              <a:buChar char="•"/>
            </a:pPr>
            <a:r>
              <a:rPr lang="en-US" sz="3400">
                <a:solidFill>
                  <a:srgbClr val="000000"/>
                </a:solidFill>
                <a:latin typeface="Arial"/>
                <a:ea typeface="Arial"/>
                <a:cs typeface="Arial"/>
                <a:sym typeface="Arial"/>
              </a:rPr>
              <a:t>Public Alerts </a:t>
            </a:r>
            <a:br>
              <a:rPr lang="en-US" sz="3400">
                <a:solidFill>
                  <a:srgbClr val="000000"/>
                </a:solidFill>
                <a:latin typeface="Arial"/>
                <a:ea typeface="Arial"/>
                <a:cs typeface="Arial"/>
                <a:sym typeface="Arial"/>
              </a:rPr>
            </a:br>
            <a:r>
              <a:rPr lang="en-US" sz="3400" i="1">
                <a:solidFill>
                  <a:srgbClr val="000000"/>
                </a:solidFill>
                <a:latin typeface="Arial"/>
                <a:ea typeface="Arial"/>
                <a:cs typeface="Arial"/>
                <a:sym typeface="Arial"/>
              </a:rPr>
              <a:t>Everbridge, Code Red, First Call…</a:t>
            </a:r>
            <a:endParaRPr sz="3400" b="0" i="1" u="none" strike="noStrike" cap="none">
              <a:solidFill>
                <a:srgbClr val="000000"/>
              </a:solidFill>
              <a:latin typeface="Arial"/>
              <a:ea typeface="Arial"/>
              <a:cs typeface="Arial"/>
              <a:sym typeface="Arial"/>
            </a:endParaRPr>
          </a:p>
          <a:p>
            <a:pPr marL="342900" marR="0" lvl="0" indent="-342900" algn="l" rtl="0">
              <a:spcBef>
                <a:spcPts val="0"/>
              </a:spcBef>
              <a:spcAft>
                <a:spcPts val="0"/>
              </a:spcAft>
              <a:buClr>
                <a:schemeClr val="dk1"/>
              </a:buClr>
              <a:buSzPts val="3400"/>
              <a:buFont typeface="Arial"/>
              <a:buChar char="•"/>
            </a:pPr>
            <a:r>
              <a:rPr lang="en-US" sz="3400" u="sng">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https://www.fema.gov/mobile-app</a:t>
            </a:r>
            <a:endParaRPr sz="3400" b="0" i="0" u="none" strike="noStrike" cap="none">
              <a:solidFill>
                <a:srgbClr val="000000"/>
              </a:solidFill>
              <a:latin typeface="Arial"/>
              <a:ea typeface="Arial"/>
              <a:cs typeface="Arial"/>
              <a:sym typeface="Arial"/>
            </a:endParaRPr>
          </a:p>
          <a:p>
            <a:pPr marL="0" marR="0" lvl="0" indent="0" algn="l" rtl="0">
              <a:spcBef>
                <a:spcPts val="0"/>
              </a:spcBef>
              <a:spcAft>
                <a:spcPts val="0"/>
              </a:spcAft>
              <a:buNone/>
            </a:pPr>
            <a:endParaRPr sz="2000" b="0" i="0" u="none" strike="noStrike" cap="none">
              <a:solidFill>
                <a:srgbClr val="000000"/>
              </a:solidFill>
              <a:latin typeface="Arial"/>
              <a:ea typeface="Arial"/>
              <a:cs typeface="Arial"/>
              <a:sym typeface="Arial"/>
            </a:endParaRPr>
          </a:p>
          <a:p>
            <a:pPr marL="0" marR="0" lvl="0" indent="0" algn="ctr" rtl="0">
              <a:spcBef>
                <a:spcPts val="0"/>
              </a:spcBef>
              <a:spcAft>
                <a:spcPts val="0"/>
              </a:spcAft>
              <a:buNone/>
            </a:pPr>
            <a:r>
              <a:rPr lang="en-US" sz="3400">
                <a:solidFill>
                  <a:srgbClr val="000000"/>
                </a:solidFill>
                <a:latin typeface="Arial"/>
                <a:ea typeface="Arial"/>
                <a:cs typeface="Arial"/>
                <a:sym typeface="Arial"/>
              </a:rPr>
              <a:t>Communications: </a:t>
            </a:r>
            <a:r>
              <a:rPr lang="en-US" sz="3400" u="sng">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https://www.multnomahares.org/</a:t>
            </a:r>
            <a:endParaRPr sz="3400" b="0" i="0" u="none" strike="noStrike" cap="none">
              <a:solidFill>
                <a:srgbClr val="000000"/>
              </a:solidFill>
              <a:latin typeface="Arial"/>
              <a:ea typeface="Arial"/>
              <a:cs typeface="Arial"/>
              <a:sym typeface="Arial"/>
            </a:endParaRPr>
          </a:p>
        </p:txBody>
      </p:sp>
      <p:sp>
        <p:nvSpPr>
          <p:cNvPr id="149" name="Google Shape;149;p11"/>
          <p:cNvSpPr txBox="1">
            <a:spLocks noGrp="1"/>
          </p:cNvSpPr>
          <p:nvPr>
            <p:ph type="ctrTitle"/>
          </p:nvPr>
        </p:nvSpPr>
        <p:spPr>
          <a:xfrm>
            <a:off x="0" y="132905"/>
            <a:ext cx="9144000" cy="147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r>
              <a:rPr lang="en-US" sz="4000" b="0" i="0" u="none" strike="noStrike" cap="none">
                <a:solidFill>
                  <a:schemeClr val="dk1"/>
                </a:solidFill>
                <a:latin typeface="Arial"/>
                <a:ea typeface="Arial"/>
                <a:cs typeface="Arial"/>
                <a:sym typeface="Arial"/>
              </a:rPr>
              <a:t>Emergency Alerts and Warnings</a:t>
            </a:r>
            <a:br>
              <a:rPr lang="en-US" sz="4000" b="0" i="0" u="none" strike="noStrike" cap="none">
                <a:solidFill>
                  <a:schemeClr val="dk1"/>
                </a:solidFill>
                <a:latin typeface="Arial"/>
                <a:ea typeface="Arial"/>
                <a:cs typeface="Arial"/>
                <a:sym typeface="Arial"/>
              </a:rPr>
            </a:br>
            <a:r>
              <a:rPr lang="en-US" sz="3600" u="sng">
                <a:solidFill>
                  <a:schemeClr val="hlink"/>
                </a:solidFill>
                <a:hlinkClick r:id="rId5"/>
              </a:rPr>
              <a:t>https://www.facebook.com/MultcoEM/</a:t>
            </a:r>
            <a:br>
              <a:rPr lang="en-US" sz="3600"/>
            </a:br>
            <a:endParaRPr sz="36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12"/>
          <p:cNvSpPr txBox="1"/>
          <p:nvPr/>
        </p:nvSpPr>
        <p:spPr>
          <a:xfrm>
            <a:off x="304800" y="762000"/>
            <a:ext cx="8534400" cy="5410200"/>
          </a:xfrm>
          <a:prstGeom prst="rect">
            <a:avLst/>
          </a:prstGeom>
          <a:noFill/>
          <a:ln>
            <a:noFill/>
          </a:ln>
        </p:spPr>
        <p:txBody>
          <a:bodyPr spcFirstLastPara="1" wrap="square" lIns="91425" tIns="45700" rIns="91425" bIns="45700" anchor="ctr" anchorCtr="0">
            <a:noAutofit/>
          </a:bodyPr>
          <a:lstStyle/>
          <a:p>
            <a:pPr marL="342900" marR="0" lvl="0" indent="-342900" algn="ctr" rtl="0">
              <a:spcBef>
                <a:spcPts val="0"/>
              </a:spcBef>
              <a:spcAft>
                <a:spcPts val="0"/>
              </a:spcAft>
              <a:buNone/>
            </a:pPr>
            <a:endParaRPr sz="2400">
              <a:solidFill>
                <a:schemeClr val="dk1"/>
              </a:solidFill>
              <a:latin typeface="Calibri"/>
              <a:ea typeface="Calibri"/>
              <a:cs typeface="Calibri"/>
              <a:sym typeface="Calibri"/>
            </a:endParaRPr>
          </a:p>
        </p:txBody>
      </p:sp>
      <p:sp>
        <p:nvSpPr>
          <p:cNvPr id="155" name="Google Shape;155;p12"/>
          <p:cNvSpPr txBox="1"/>
          <p:nvPr/>
        </p:nvSpPr>
        <p:spPr>
          <a:xfrm>
            <a:off x="533400" y="152400"/>
            <a:ext cx="80010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6000" b="1">
                <a:solidFill>
                  <a:schemeClr val="dk1"/>
                </a:solidFill>
                <a:latin typeface="Calibri"/>
                <a:ea typeface="Calibri"/>
                <a:cs typeface="Calibri"/>
                <a:sym typeface="Calibri"/>
              </a:rPr>
              <a:t>Resiliency Factors	</a:t>
            </a:r>
            <a:endParaRPr/>
          </a:p>
        </p:txBody>
      </p:sp>
      <p:sp>
        <p:nvSpPr>
          <p:cNvPr id="156" name="Google Shape;156;p12"/>
          <p:cNvSpPr/>
          <p:nvPr/>
        </p:nvSpPr>
        <p:spPr>
          <a:xfrm>
            <a:off x="457200" y="1543050"/>
            <a:ext cx="8001000" cy="4400550"/>
          </a:xfrm>
          <a:prstGeom prst="rect">
            <a:avLst/>
          </a:prstGeom>
          <a:noFill/>
          <a:ln>
            <a:noFill/>
          </a:ln>
        </p:spPr>
        <p:txBody>
          <a:bodyPr spcFirstLastPara="1" wrap="square" lIns="91425" tIns="45700" rIns="91425" bIns="45700" anchor="t" anchorCtr="0">
            <a:spAutoFit/>
          </a:bodyPr>
          <a:lstStyle/>
          <a:p>
            <a:pPr marL="411163" marR="0" lvl="0" indent="-411163" algn="l" rtl="0">
              <a:spcBef>
                <a:spcPts val="0"/>
              </a:spcBef>
              <a:spcAft>
                <a:spcPts val="0"/>
              </a:spcAft>
              <a:buClr>
                <a:schemeClr val="dk1"/>
              </a:buClr>
              <a:buSzPts val="4400"/>
              <a:buFont typeface="Arial"/>
              <a:buChar char="•"/>
            </a:pPr>
            <a:r>
              <a:rPr lang="en-US" sz="4400">
                <a:solidFill>
                  <a:schemeClr val="dk1"/>
                </a:solidFill>
                <a:latin typeface="Arial"/>
                <a:ea typeface="Arial"/>
                <a:cs typeface="Arial"/>
                <a:sym typeface="Arial"/>
              </a:rPr>
              <a:t>Access to </a:t>
            </a:r>
            <a:br>
              <a:rPr lang="en-US" sz="4400">
                <a:solidFill>
                  <a:schemeClr val="dk1"/>
                </a:solidFill>
                <a:latin typeface="Arial"/>
                <a:ea typeface="Arial"/>
                <a:cs typeface="Arial"/>
                <a:sym typeface="Arial"/>
              </a:rPr>
            </a:br>
            <a:r>
              <a:rPr lang="en-US" sz="4400">
                <a:solidFill>
                  <a:schemeClr val="dk1"/>
                </a:solidFill>
                <a:latin typeface="Arial"/>
                <a:ea typeface="Arial"/>
                <a:cs typeface="Arial"/>
                <a:sym typeface="Arial"/>
              </a:rPr>
              <a:t>Information and Education</a:t>
            </a:r>
            <a:endParaRPr/>
          </a:p>
          <a:p>
            <a:pPr marL="411163" marR="0" lvl="0" indent="-284163" algn="l" rtl="0">
              <a:spcBef>
                <a:spcPts val="0"/>
              </a:spcBef>
              <a:spcAft>
                <a:spcPts val="0"/>
              </a:spcAft>
              <a:buClr>
                <a:schemeClr val="dk1"/>
              </a:buClr>
              <a:buSzPts val="2000"/>
              <a:buFont typeface="Arial"/>
              <a:buNone/>
            </a:pPr>
            <a:endParaRPr sz="2000">
              <a:solidFill>
                <a:schemeClr val="dk1"/>
              </a:solidFill>
              <a:latin typeface="Arial"/>
              <a:ea typeface="Arial"/>
              <a:cs typeface="Arial"/>
              <a:sym typeface="Arial"/>
            </a:endParaRPr>
          </a:p>
          <a:p>
            <a:pPr marL="411163" marR="0" lvl="0" indent="-411163" algn="l" rtl="0">
              <a:spcBef>
                <a:spcPts val="0"/>
              </a:spcBef>
              <a:spcAft>
                <a:spcPts val="0"/>
              </a:spcAft>
              <a:buClr>
                <a:schemeClr val="dk1"/>
              </a:buClr>
              <a:buSzPts val="4400"/>
              <a:buFont typeface="Arial"/>
              <a:buChar char="•"/>
            </a:pPr>
            <a:r>
              <a:rPr lang="en-US" sz="4400">
                <a:solidFill>
                  <a:schemeClr val="dk1"/>
                </a:solidFill>
                <a:latin typeface="Arial"/>
                <a:ea typeface="Arial"/>
                <a:cs typeface="Arial"/>
                <a:sym typeface="Arial"/>
              </a:rPr>
              <a:t>Physical Health</a:t>
            </a:r>
            <a:endParaRPr/>
          </a:p>
          <a:p>
            <a:pPr marL="411163" marR="0" lvl="0" indent="-284163" algn="l" rtl="0">
              <a:spcBef>
                <a:spcPts val="0"/>
              </a:spcBef>
              <a:spcAft>
                <a:spcPts val="0"/>
              </a:spcAft>
              <a:buClr>
                <a:schemeClr val="dk1"/>
              </a:buClr>
              <a:buSzPts val="2000"/>
              <a:buFont typeface="Arial"/>
              <a:buNone/>
            </a:pPr>
            <a:endParaRPr sz="2000">
              <a:solidFill>
                <a:schemeClr val="dk1"/>
              </a:solidFill>
              <a:latin typeface="Arial"/>
              <a:ea typeface="Arial"/>
              <a:cs typeface="Arial"/>
              <a:sym typeface="Arial"/>
            </a:endParaRPr>
          </a:p>
          <a:p>
            <a:pPr marL="411163" marR="0" lvl="0" indent="-411163" algn="l" rtl="0">
              <a:spcBef>
                <a:spcPts val="0"/>
              </a:spcBef>
              <a:spcAft>
                <a:spcPts val="0"/>
              </a:spcAft>
              <a:buClr>
                <a:schemeClr val="dk1"/>
              </a:buClr>
              <a:buSzPts val="4400"/>
              <a:buFont typeface="Arial"/>
              <a:buChar char="•"/>
            </a:pPr>
            <a:r>
              <a:rPr lang="en-US" sz="4400">
                <a:solidFill>
                  <a:schemeClr val="dk1"/>
                </a:solidFill>
                <a:latin typeface="Arial"/>
                <a:ea typeface="Arial"/>
                <a:cs typeface="Arial"/>
                <a:sym typeface="Arial"/>
              </a:rPr>
              <a:t>Psychological Hardiness</a:t>
            </a:r>
            <a:endParaRPr/>
          </a:p>
          <a:p>
            <a:pPr marL="411163" marR="0" lvl="0" indent="-284163" algn="l" rtl="0">
              <a:spcBef>
                <a:spcPts val="0"/>
              </a:spcBef>
              <a:spcAft>
                <a:spcPts val="0"/>
              </a:spcAft>
              <a:buClr>
                <a:schemeClr val="dk1"/>
              </a:buClr>
              <a:buSzPts val="2000"/>
              <a:buFont typeface="Arial"/>
              <a:buNone/>
            </a:pPr>
            <a:endParaRPr sz="2000">
              <a:solidFill>
                <a:schemeClr val="dk1"/>
              </a:solidFill>
              <a:latin typeface="Arial"/>
              <a:ea typeface="Arial"/>
              <a:cs typeface="Arial"/>
              <a:sym typeface="Arial"/>
            </a:endParaRPr>
          </a:p>
          <a:p>
            <a:pPr marL="411163" marR="0" lvl="0" indent="-411163" algn="l" rtl="0">
              <a:spcBef>
                <a:spcPts val="0"/>
              </a:spcBef>
              <a:spcAft>
                <a:spcPts val="0"/>
              </a:spcAft>
              <a:buClr>
                <a:schemeClr val="dk1"/>
              </a:buClr>
              <a:buSzPts val="4400"/>
              <a:buFont typeface="Arial"/>
              <a:buChar char="•"/>
            </a:pPr>
            <a:r>
              <a:rPr lang="en-US" sz="4400">
                <a:solidFill>
                  <a:schemeClr val="dk1"/>
                </a:solidFill>
                <a:latin typeface="Arial"/>
                <a:ea typeface="Arial"/>
                <a:cs typeface="Arial"/>
                <a:sym typeface="Arial"/>
              </a:rPr>
              <a:t>Community Connectedness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13"/>
          <p:cNvSpPr txBox="1"/>
          <p:nvPr/>
        </p:nvSpPr>
        <p:spPr>
          <a:xfrm>
            <a:off x="338666" y="762000"/>
            <a:ext cx="8534400" cy="5410200"/>
          </a:xfrm>
          <a:prstGeom prst="rect">
            <a:avLst/>
          </a:prstGeom>
          <a:noFill/>
          <a:ln>
            <a:noFill/>
          </a:ln>
        </p:spPr>
        <p:txBody>
          <a:bodyPr spcFirstLastPara="1" wrap="square" lIns="91425" tIns="45700" rIns="91425" bIns="45700" anchor="ctr" anchorCtr="0">
            <a:noAutofit/>
          </a:bodyPr>
          <a:lstStyle/>
          <a:p>
            <a:pPr marL="342900" marR="0" lvl="0" indent="-342900" algn="ctr" rtl="0">
              <a:spcBef>
                <a:spcPts val="0"/>
              </a:spcBef>
              <a:spcAft>
                <a:spcPts val="0"/>
              </a:spcAft>
              <a:buNone/>
            </a:pPr>
            <a:endParaRPr sz="2400">
              <a:solidFill>
                <a:schemeClr val="dk1"/>
              </a:solidFill>
              <a:latin typeface="Calibri"/>
              <a:ea typeface="Calibri"/>
              <a:cs typeface="Calibri"/>
              <a:sym typeface="Calibri"/>
            </a:endParaRPr>
          </a:p>
        </p:txBody>
      </p:sp>
      <p:sp>
        <p:nvSpPr>
          <p:cNvPr id="163" name="Google Shape;163;p13"/>
          <p:cNvSpPr txBox="1"/>
          <p:nvPr/>
        </p:nvSpPr>
        <p:spPr>
          <a:xfrm>
            <a:off x="507996" y="-135464"/>
            <a:ext cx="80010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a:solidFill>
                  <a:schemeClr val="dk1"/>
                </a:solidFill>
                <a:latin typeface="Arial"/>
                <a:ea typeface="Arial"/>
                <a:cs typeface="Arial"/>
                <a:sym typeface="Arial"/>
              </a:rPr>
              <a:t>Priority - Make a Plan</a:t>
            </a:r>
            <a:endParaRPr/>
          </a:p>
        </p:txBody>
      </p:sp>
      <p:sp>
        <p:nvSpPr>
          <p:cNvPr id="164" name="Google Shape;164;p13"/>
          <p:cNvSpPr/>
          <p:nvPr/>
        </p:nvSpPr>
        <p:spPr>
          <a:xfrm>
            <a:off x="220135" y="880536"/>
            <a:ext cx="8805334" cy="54168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600" b="1">
                <a:solidFill>
                  <a:schemeClr val="dk1"/>
                </a:solidFill>
                <a:latin typeface="Arial"/>
                <a:ea typeface="Arial"/>
                <a:cs typeface="Arial"/>
                <a:sym typeface="Arial"/>
              </a:rPr>
              <a:t>Car Kits:</a:t>
            </a:r>
            <a:r>
              <a:rPr lang="en-US" sz="2600">
                <a:solidFill>
                  <a:schemeClr val="dk1"/>
                </a:solidFill>
                <a:latin typeface="Arial"/>
                <a:ea typeface="Arial"/>
                <a:cs typeface="Arial"/>
                <a:sym typeface="Arial"/>
              </a:rPr>
              <a:t>  Where are you going?  How are you going to get there? What are you going to want to do there?</a:t>
            </a:r>
            <a:endParaRPr/>
          </a:p>
          <a:p>
            <a:pPr marL="0" marR="0" lvl="0" indent="0" algn="l" rtl="0">
              <a:spcBef>
                <a:spcPts val="0"/>
              </a:spcBef>
              <a:spcAft>
                <a:spcPts val="0"/>
              </a:spcAft>
              <a:buNone/>
            </a:pPr>
            <a:r>
              <a:rPr lang="en-US" sz="2600">
                <a:solidFill>
                  <a:schemeClr val="dk1"/>
                </a:solidFill>
                <a:latin typeface="Arial"/>
                <a:ea typeface="Arial"/>
                <a:cs typeface="Arial"/>
                <a:sym typeface="Arial"/>
              </a:rPr>
              <a:t>For how long?</a:t>
            </a:r>
            <a:endParaRPr/>
          </a:p>
          <a:p>
            <a:pPr marL="0" marR="0" lvl="0" indent="0" algn="l" rtl="0">
              <a:spcBef>
                <a:spcPts val="0"/>
              </a:spcBef>
              <a:spcAft>
                <a:spcPts val="0"/>
              </a:spcAft>
              <a:buNone/>
            </a:pPr>
            <a:endParaRPr sz="3000">
              <a:solidFill>
                <a:schemeClr val="dk1"/>
              </a:solidFill>
              <a:latin typeface="Arial"/>
              <a:ea typeface="Arial"/>
              <a:cs typeface="Arial"/>
              <a:sym typeface="Arial"/>
            </a:endParaRPr>
          </a:p>
          <a:p>
            <a:pPr marL="0" marR="0" lvl="0" indent="0" algn="l" rtl="0">
              <a:spcBef>
                <a:spcPts val="0"/>
              </a:spcBef>
              <a:spcAft>
                <a:spcPts val="0"/>
              </a:spcAft>
              <a:buNone/>
            </a:pPr>
            <a:r>
              <a:rPr lang="en-US" sz="2600" b="1">
                <a:solidFill>
                  <a:schemeClr val="dk1"/>
                </a:solidFill>
                <a:latin typeface="Arial"/>
                <a:ea typeface="Arial"/>
                <a:cs typeface="Arial"/>
                <a:sym typeface="Arial"/>
              </a:rPr>
              <a:t>Home 'kits’:</a:t>
            </a:r>
            <a:r>
              <a:rPr lang="en-US" sz="2600">
                <a:solidFill>
                  <a:schemeClr val="dk1"/>
                </a:solidFill>
                <a:latin typeface="Arial"/>
                <a:ea typeface="Arial"/>
                <a:cs typeface="Arial"/>
                <a:sym typeface="Arial"/>
              </a:rPr>
              <a:t> Why make a 'bug out bag' or 'go kit’ - where are you going/Why are you going? How long will you be there? How are you going to get there?</a:t>
            </a:r>
            <a:endParaRPr/>
          </a:p>
          <a:p>
            <a:pPr marL="0" marR="0" lvl="0" indent="0" algn="l" rtl="0">
              <a:spcBef>
                <a:spcPts val="0"/>
              </a:spcBef>
              <a:spcAft>
                <a:spcPts val="0"/>
              </a:spcAft>
              <a:buNone/>
            </a:pPr>
            <a:endParaRPr sz="3000">
              <a:solidFill>
                <a:schemeClr val="dk1"/>
              </a:solidFill>
              <a:latin typeface="Arial"/>
              <a:ea typeface="Arial"/>
              <a:cs typeface="Arial"/>
              <a:sym typeface="Arial"/>
            </a:endParaRPr>
          </a:p>
          <a:p>
            <a:pPr marL="0" marR="0" lvl="0" indent="0" algn="l" rtl="0">
              <a:spcBef>
                <a:spcPts val="0"/>
              </a:spcBef>
              <a:spcAft>
                <a:spcPts val="0"/>
              </a:spcAft>
              <a:buNone/>
            </a:pPr>
            <a:r>
              <a:rPr lang="en-US" sz="2600" b="1">
                <a:solidFill>
                  <a:schemeClr val="dk1"/>
                </a:solidFill>
                <a:latin typeface="Arial"/>
                <a:ea typeface="Arial"/>
                <a:cs typeface="Arial"/>
                <a:sym typeface="Arial"/>
              </a:rPr>
              <a:t>Office kit:</a:t>
            </a:r>
            <a:r>
              <a:rPr lang="en-US" sz="2600">
                <a:solidFill>
                  <a:schemeClr val="dk1"/>
                </a:solidFill>
                <a:latin typeface="Arial"/>
                <a:ea typeface="Arial"/>
                <a:cs typeface="Arial"/>
                <a:sym typeface="Arial"/>
              </a:rPr>
              <a:t> What role do you want to play after a disaster?</a:t>
            </a:r>
            <a:endParaRPr/>
          </a:p>
          <a:p>
            <a:pPr marL="0" marR="0" lvl="0" indent="0" algn="l" rtl="0">
              <a:spcBef>
                <a:spcPts val="0"/>
              </a:spcBef>
              <a:spcAft>
                <a:spcPts val="0"/>
              </a:spcAft>
              <a:buNone/>
            </a:pPr>
            <a:r>
              <a:rPr lang="en-US" sz="2600">
                <a:solidFill>
                  <a:schemeClr val="dk1"/>
                </a:solidFill>
                <a:latin typeface="Arial"/>
                <a:ea typeface="Arial"/>
                <a:cs typeface="Arial"/>
                <a:sym typeface="Arial"/>
              </a:rPr>
              <a:t>What items might you need in order to fulfill that role? What items do you need to protect your head, feet, hands, eyes, and nose? How long do you think you will need supplies to last?</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14"/>
          <p:cNvSpPr txBox="1">
            <a:spLocks noGrp="1"/>
          </p:cNvSpPr>
          <p:nvPr>
            <p:ph type="body" idx="1"/>
          </p:nvPr>
        </p:nvSpPr>
        <p:spPr>
          <a:xfrm>
            <a:off x="457200" y="1174750"/>
            <a:ext cx="8229600" cy="491331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3200"/>
              <a:buFont typeface="Arial"/>
              <a:buChar char="•"/>
            </a:pPr>
            <a:r>
              <a:rPr lang="en-US">
                <a:latin typeface="Arial"/>
                <a:ea typeface="Arial"/>
                <a:cs typeface="Arial"/>
                <a:sym typeface="Arial"/>
              </a:rPr>
              <a:t>Firefighter deaths</a:t>
            </a:r>
            <a:endParaRPr/>
          </a:p>
          <a:p>
            <a:pPr marL="342900" lvl="0" indent="-342900" algn="l" rtl="0">
              <a:spcBef>
                <a:spcPts val="640"/>
              </a:spcBef>
              <a:spcAft>
                <a:spcPts val="0"/>
              </a:spcAft>
              <a:buClr>
                <a:schemeClr val="dk1"/>
              </a:buClr>
              <a:buSzPts val="3200"/>
              <a:buFont typeface="Arial"/>
              <a:buChar char="•"/>
            </a:pPr>
            <a:r>
              <a:rPr lang="en-US">
                <a:latin typeface="Arial"/>
                <a:ea typeface="Arial"/>
                <a:cs typeface="Arial"/>
                <a:sym typeface="Arial"/>
              </a:rPr>
              <a:t>What kills us?</a:t>
            </a:r>
            <a:endParaRPr/>
          </a:p>
          <a:p>
            <a:pPr marL="742950" lvl="1" indent="-285750" algn="l" rtl="0">
              <a:spcBef>
                <a:spcPts val="640"/>
              </a:spcBef>
              <a:spcAft>
                <a:spcPts val="0"/>
              </a:spcAft>
              <a:buClr>
                <a:schemeClr val="dk1"/>
              </a:buClr>
              <a:buSzPts val="3200"/>
              <a:buFont typeface="Arial"/>
              <a:buChar char="–"/>
            </a:pPr>
            <a:r>
              <a:rPr lang="en-US" sz="3200">
                <a:latin typeface="Arial"/>
                <a:ea typeface="Arial"/>
                <a:cs typeface="Arial"/>
                <a:sym typeface="Arial"/>
              </a:rPr>
              <a:t>Heart disease 610,000</a:t>
            </a:r>
            <a:endParaRPr/>
          </a:p>
          <a:p>
            <a:pPr marL="742950" lvl="1" indent="-285750" algn="l" rtl="0">
              <a:spcBef>
                <a:spcPts val="640"/>
              </a:spcBef>
              <a:spcAft>
                <a:spcPts val="0"/>
              </a:spcAft>
              <a:buClr>
                <a:schemeClr val="dk1"/>
              </a:buClr>
              <a:buSzPts val="3200"/>
              <a:buFont typeface="Arial"/>
              <a:buChar char="–"/>
            </a:pPr>
            <a:r>
              <a:rPr lang="en-US" sz="3200">
                <a:latin typeface="Arial"/>
                <a:ea typeface="Arial"/>
                <a:cs typeface="Arial"/>
                <a:sym typeface="Arial"/>
              </a:rPr>
              <a:t>Flu 23,000 – 48,000</a:t>
            </a:r>
            <a:endParaRPr/>
          </a:p>
          <a:p>
            <a:pPr marL="742950" lvl="1" indent="-285750" algn="l" rtl="0">
              <a:spcBef>
                <a:spcPts val="640"/>
              </a:spcBef>
              <a:spcAft>
                <a:spcPts val="0"/>
              </a:spcAft>
              <a:buClr>
                <a:schemeClr val="dk1"/>
              </a:buClr>
              <a:buSzPts val="3200"/>
              <a:buFont typeface="Arial"/>
              <a:buChar char="–"/>
            </a:pPr>
            <a:r>
              <a:rPr lang="en-US" sz="3200">
                <a:latin typeface="Arial"/>
                <a:ea typeface="Arial"/>
                <a:cs typeface="Arial"/>
                <a:sym typeface="Arial"/>
              </a:rPr>
              <a:t>Falls 30,000 – 35,000</a:t>
            </a:r>
            <a:endParaRPr/>
          </a:p>
          <a:p>
            <a:pPr marL="742950" lvl="1" indent="-285750" algn="l" rtl="0">
              <a:spcBef>
                <a:spcPts val="640"/>
              </a:spcBef>
              <a:spcAft>
                <a:spcPts val="0"/>
              </a:spcAft>
              <a:buClr>
                <a:schemeClr val="dk1"/>
              </a:buClr>
              <a:buSzPts val="3200"/>
              <a:buFont typeface="Arial"/>
              <a:buChar char="–"/>
            </a:pPr>
            <a:r>
              <a:rPr lang="en-US" sz="3200">
                <a:latin typeface="Arial"/>
                <a:ea typeface="Arial"/>
                <a:cs typeface="Arial"/>
                <a:sym typeface="Arial"/>
              </a:rPr>
              <a:t>Motor vehicle crashes 32,000 – 42,000</a:t>
            </a:r>
            <a:endParaRPr/>
          </a:p>
          <a:p>
            <a:pPr marL="742950" lvl="1" indent="-285750" algn="l" rtl="0">
              <a:spcBef>
                <a:spcPts val="640"/>
              </a:spcBef>
              <a:spcAft>
                <a:spcPts val="0"/>
              </a:spcAft>
              <a:buClr>
                <a:schemeClr val="dk1"/>
              </a:buClr>
              <a:buSzPts val="3200"/>
              <a:buFont typeface="Arial"/>
              <a:buChar char="–"/>
            </a:pPr>
            <a:r>
              <a:rPr lang="en-US" sz="3200">
                <a:latin typeface="Arial"/>
                <a:ea typeface="Arial"/>
                <a:cs typeface="Arial"/>
                <a:sym typeface="Arial"/>
              </a:rPr>
              <a:t>Natural Disasters – 477 – 10,000</a:t>
            </a:r>
            <a:endParaRPr/>
          </a:p>
          <a:p>
            <a:pPr marL="742950" lvl="1" indent="-285750" algn="l" rtl="0">
              <a:spcBef>
                <a:spcPts val="640"/>
              </a:spcBef>
              <a:spcAft>
                <a:spcPts val="0"/>
              </a:spcAft>
              <a:buClr>
                <a:schemeClr val="dk1"/>
              </a:buClr>
              <a:buSzPts val="3200"/>
              <a:buFont typeface="Arial"/>
              <a:buChar char="–"/>
            </a:pPr>
            <a:r>
              <a:rPr lang="en-US" sz="3200">
                <a:latin typeface="Arial"/>
                <a:ea typeface="Arial"/>
                <a:cs typeface="Arial"/>
                <a:sym typeface="Arial"/>
              </a:rPr>
              <a:t>Panic - Looting</a:t>
            </a:r>
            <a:endParaRPr sz="3200">
              <a:latin typeface="Arial"/>
              <a:ea typeface="Arial"/>
              <a:cs typeface="Arial"/>
              <a:sym typeface="Arial"/>
            </a:endParaRPr>
          </a:p>
          <a:p>
            <a:pPr marL="342900" lvl="0" indent="-139700" algn="l" rtl="0">
              <a:spcBef>
                <a:spcPts val="640"/>
              </a:spcBef>
              <a:spcAft>
                <a:spcPts val="0"/>
              </a:spcAft>
              <a:buClr>
                <a:schemeClr val="dk1"/>
              </a:buClr>
              <a:buSzPts val="3200"/>
              <a:buFont typeface="Arial"/>
              <a:buNone/>
            </a:pPr>
            <a:endParaRPr>
              <a:latin typeface="Arial"/>
              <a:ea typeface="Arial"/>
              <a:cs typeface="Arial"/>
              <a:sym typeface="Arial"/>
            </a:endParaRPr>
          </a:p>
        </p:txBody>
      </p:sp>
      <p:sp>
        <p:nvSpPr>
          <p:cNvPr id="171" name="Google Shape;171;p14"/>
          <p:cNvSpPr txBox="1"/>
          <p:nvPr/>
        </p:nvSpPr>
        <p:spPr>
          <a:xfrm>
            <a:off x="228600" y="12700"/>
            <a:ext cx="7831138" cy="12001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a:solidFill>
                  <a:schemeClr val="dk1"/>
                </a:solidFill>
                <a:latin typeface="Arial"/>
                <a:ea typeface="Arial"/>
                <a:cs typeface="Arial"/>
                <a:sym typeface="Arial"/>
              </a:rPr>
              <a:t>Hazard Perception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16"/>
          <p:cNvSpPr txBox="1">
            <a:spLocks noGrp="1"/>
          </p:cNvSpPr>
          <p:nvPr>
            <p:ph type="title"/>
          </p:nvPr>
        </p:nvSpPr>
        <p:spPr>
          <a:xfrm>
            <a:off x="685800" y="12700"/>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latin typeface="Arial"/>
                <a:ea typeface="Arial"/>
                <a:cs typeface="Arial"/>
                <a:sym typeface="Arial"/>
              </a:rPr>
              <a:t>Subduction Zone EQ</a:t>
            </a:r>
            <a:endParaRPr/>
          </a:p>
        </p:txBody>
      </p:sp>
      <p:pic>
        <p:nvPicPr>
          <p:cNvPr id="178" name="Google Shape;178;p16"/>
          <p:cNvPicPr preferRelativeResize="0">
            <a:picLocks noGrp="1"/>
          </p:cNvPicPr>
          <p:nvPr>
            <p:ph type="body" idx="1"/>
          </p:nvPr>
        </p:nvPicPr>
        <p:blipFill rotWithShape="1">
          <a:blip r:embed="rId3">
            <a:alphaModFix/>
          </a:blip>
          <a:srcRect t="3387" r="1937" b="6978"/>
          <a:stretch/>
        </p:blipFill>
        <p:spPr>
          <a:xfrm>
            <a:off x="0" y="778213"/>
            <a:ext cx="9144000" cy="6079787"/>
          </a:xfrm>
          <a:prstGeom prst="rect">
            <a:avLst/>
          </a:prstGeom>
          <a:noFill/>
          <a:ln w="12700" cap="flat" cmpd="sng">
            <a:solidFill>
              <a:schemeClr val="dk1"/>
            </a:solidFill>
            <a:prstDash val="solid"/>
            <a:miter lim="800000"/>
            <a:headEnd type="none" w="sm" len="sm"/>
            <a:tailEnd type="none" w="sm" len="sm"/>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p17" descr="Screen Shot 2013-03-12 at 8.38.25 PM.png"/>
          <p:cNvPicPr preferRelativeResize="0">
            <a:picLocks noGrp="1"/>
          </p:cNvPicPr>
          <p:nvPr>
            <p:ph type="body" idx="1"/>
          </p:nvPr>
        </p:nvPicPr>
        <p:blipFill rotWithShape="1">
          <a:blip r:embed="rId3">
            <a:alphaModFix/>
          </a:blip>
          <a:srcRect l="1525" t="14506" r="708"/>
          <a:stretch/>
        </p:blipFill>
        <p:spPr>
          <a:xfrm>
            <a:off x="0" y="914400"/>
            <a:ext cx="9154376" cy="5991238"/>
          </a:xfrm>
          <a:prstGeom prst="rect">
            <a:avLst/>
          </a:prstGeom>
          <a:noFill/>
          <a:ln>
            <a:noFill/>
          </a:ln>
        </p:spPr>
      </p:pic>
      <p:sp>
        <p:nvSpPr>
          <p:cNvPr id="184" name="Google Shape;184;p17"/>
          <p:cNvSpPr txBox="1"/>
          <p:nvPr/>
        </p:nvSpPr>
        <p:spPr>
          <a:xfrm>
            <a:off x="165100" y="292100"/>
            <a:ext cx="8813800" cy="58477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Observed/Felt                                     Measured</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18"/>
          <p:cNvSpPr txBox="1"/>
          <p:nvPr/>
        </p:nvSpPr>
        <p:spPr>
          <a:xfrm>
            <a:off x="1219200" y="2438400"/>
            <a:ext cx="914400" cy="254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rgbClr val="EFD7AE"/>
                </a:solidFill>
                <a:latin typeface="Arial"/>
                <a:ea typeface="Arial"/>
                <a:cs typeface="Arial"/>
                <a:sym typeface="Arial"/>
              </a:rPr>
              <a:t>Recurrence</a:t>
            </a:r>
            <a:endParaRPr/>
          </a:p>
        </p:txBody>
      </p:sp>
      <p:pic>
        <p:nvPicPr>
          <p:cNvPr id="191" name="Google Shape;191;p18"/>
          <p:cNvPicPr preferRelativeResize="0"/>
          <p:nvPr/>
        </p:nvPicPr>
        <p:blipFill rotWithShape="1">
          <a:blip r:embed="rId3">
            <a:alphaModFix/>
          </a:blip>
          <a:srcRect/>
          <a:stretch/>
        </p:blipFill>
        <p:spPr>
          <a:xfrm>
            <a:off x="0" y="906462"/>
            <a:ext cx="9153525" cy="2624021"/>
          </a:xfrm>
          <a:prstGeom prst="rect">
            <a:avLst/>
          </a:prstGeom>
          <a:noFill/>
          <a:ln>
            <a:noFill/>
          </a:ln>
        </p:spPr>
      </p:pic>
      <p:sp>
        <p:nvSpPr>
          <p:cNvPr id="192" name="Google Shape;192;p18"/>
          <p:cNvSpPr txBox="1"/>
          <p:nvPr/>
        </p:nvSpPr>
        <p:spPr>
          <a:xfrm>
            <a:off x="0" y="50800"/>
            <a:ext cx="9144000" cy="8921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600">
                <a:solidFill>
                  <a:schemeClr val="dk1"/>
                </a:solidFill>
                <a:latin typeface="Arial"/>
                <a:ea typeface="Arial"/>
                <a:cs typeface="Arial"/>
                <a:sym typeface="Arial"/>
              </a:rPr>
              <a:t>The average time between Cascadia events is 230 years.  The last earthquake was 317 years ago.</a:t>
            </a:r>
            <a:endParaRPr/>
          </a:p>
        </p:txBody>
      </p:sp>
      <p:pic>
        <p:nvPicPr>
          <p:cNvPr id="193" name="Google Shape;193;p18"/>
          <p:cNvPicPr preferRelativeResize="0"/>
          <p:nvPr/>
        </p:nvPicPr>
        <p:blipFill rotWithShape="1">
          <a:blip r:embed="rId4">
            <a:alphaModFix/>
          </a:blip>
          <a:srcRect l="1601" t="1041" r="-1600" b="51455"/>
          <a:stretch/>
        </p:blipFill>
        <p:spPr>
          <a:xfrm>
            <a:off x="317500" y="3606682"/>
            <a:ext cx="8760860" cy="327671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Google Shape;198;p19" descr="20130102193855-Andrea_Booher_INDIEGOGO--BIG---_FEMA_3030.jpg"/>
          <p:cNvPicPr preferRelativeResize="0"/>
          <p:nvPr/>
        </p:nvPicPr>
        <p:blipFill rotWithShape="1">
          <a:blip r:embed="rId3">
            <a:alphaModFix/>
          </a:blip>
          <a:srcRect l="-3195" r="5203"/>
          <a:stretch/>
        </p:blipFill>
        <p:spPr>
          <a:xfrm>
            <a:off x="637488" y="53234"/>
            <a:ext cx="7922948" cy="5841728"/>
          </a:xfrm>
          <a:prstGeom prst="rect">
            <a:avLst/>
          </a:prstGeom>
          <a:noFill/>
          <a:ln>
            <a:noFill/>
          </a:ln>
        </p:spPr>
      </p:pic>
      <p:sp>
        <p:nvSpPr>
          <p:cNvPr id="199" name="Google Shape;199;p19"/>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p>
            <a:pPr marL="342900" lvl="0" indent="-165100" algn="l" rtl="0">
              <a:spcBef>
                <a:spcPts val="0"/>
              </a:spcBef>
              <a:spcAft>
                <a:spcPts val="0"/>
              </a:spcAft>
              <a:buClr>
                <a:schemeClr val="dk1"/>
              </a:buClr>
              <a:buSzPts val="2800"/>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2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endParaRPr>
              <a:latin typeface="Arial"/>
              <a:ea typeface="Arial"/>
              <a:cs typeface="Arial"/>
              <a:sym typeface="Arial"/>
            </a:endParaRPr>
          </a:p>
        </p:txBody>
      </p:sp>
      <p:pic>
        <p:nvPicPr>
          <p:cNvPr id="206" name="Google Shape;206;p20" descr="Picture 35.png"/>
          <p:cNvPicPr preferRelativeResize="0">
            <a:picLocks noGrp="1"/>
          </p:cNvPicPr>
          <p:nvPr>
            <p:ph type="body" idx="2"/>
          </p:nvPr>
        </p:nvPicPr>
        <p:blipFill rotWithShape="1">
          <a:blip r:embed="rId3">
            <a:alphaModFix/>
          </a:blip>
          <a:srcRect t="-31676" b="-31676"/>
          <a:stretch/>
        </p:blipFill>
        <p:spPr>
          <a:xfrm>
            <a:off x="882415" y="3302000"/>
            <a:ext cx="4045185" cy="4368800"/>
          </a:xfrm>
          <a:prstGeom prst="rect">
            <a:avLst/>
          </a:prstGeom>
          <a:noFill/>
          <a:ln>
            <a:noFill/>
          </a:ln>
        </p:spPr>
      </p:pic>
      <p:pic>
        <p:nvPicPr>
          <p:cNvPr id="207" name="Google Shape;207;p20" descr=" duck!.tif                                                      00087EC9Macintosh HD                   ABA78158:"/>
          <p:cNvPicPr preferRelativeResize="0"/>
          <p:nvPr/>
        </p:nvPicPr>
        <p:blipFill rotWithShape="1">
          <a:blip r:embed="rId4">
            <a:alphaModFix/>
          </a:blip>
          <a:srcRect l="4347"/>
          <a:stretch/>
        </p:blipFill>
        <p:spPr>
          <a:xfrm>
            <a:off x="0" y="0"/>
            <a:ext cx="7010400" cy="4194175"/>
          </a:xfrm>
          <a:prstGeom prst="rect">
            <a:avLst/>
          </a:prstGeom>
          <a:noFill/>
          <a:ln w="38100" cap="flat" cmpd="sng">
            <a:solidFill>
              <a:srgbClr val="000000"/>
            </a:solidFill>
            <a:prstDash val="solid"/>
            <a:miter lim="800000"/>
            <a:headEnd type="none" w="sm" len="sm"/>
            <a:tailEnd type="none" w="sm" len="sm"/>
          </a:ln>
        </p:spPr>
      </p:pic>
      <p:pic>
        <p:nvPicPr>
          <p:cNvPr id="208" name="Google Shape;208;p20" descr="Picture 36.png"/>
          <p:cNvPicPr preferRelativeResize="0"/>
          <p:nvPr/>
        </p:nvPicPr>
        <p:blipFill rotWithShape="1">
          <a:blip r:embed="rId5">
            <a:alphaModFix/>
          </a:blip>
          <a:srcRect l="5438" t="13580" r="-5703"/>
          <a:stretch/>
        </p:blipFill>
        <p:spPr>
          <a:xfrm>
            <a:off x="6019800" y="3302000"/>
            <a:ext cx="3429000" cy="3556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Google Shape;213;p21" descr="Picture 37.png"/>
          <p:cNvPicPr preferRelativeResize="0">
            <a:picLocks noGrp="1"/>
          </p:cNvPicPr>
          <p:nvPr>
            <p:ph type="body" idx="1"/>
          </p:nvPr>
        </p:nvPicPr>
        <p:blipFill rotWithShape="1">
          <a:blip r:embed="rId3">
            <a:alphaModFix/>
          </a:blip>
          <a:srcRect t="-27372" b="1282"/>
          <a:stretch/>
        </p:blipFill>
        <p:spPr>
          <a:xfrm>
            <a:off x="4830817" y="1921698"/>
            <a:ext cx="4267200" cy="3754438"/>
          </a:xfrm>
          <a:prstGeom prst="rect">
            <a:avLst/>
          </a:prstGeom>
          <a:noFill/>
          <a:ln>
            <a:noFill/>
          </a:ln>
        </p:spPr>
      </p:pic>
      <p:pic>
        <p:nvPicPr>
          <p:cNvPr id="214" name="Google Shape;214;p21" descr="Picture 30.png"/>
          <p:cNvPicPr preferRelativeResize="0"/>
          <p:nvPr/>
        </p:nvPicPr>
        <p:blipFill rotWithShape="1">
          <a:blip r:embed="rId4">
            <a:alphaModFix/>
          </a:blip>
          <a:srcRect t="25620"/>
          <a:stretch/>
        </p:blipFill>
        <p:spPr>
          <a:xfrm>
            <a:off x="4816365" y="0"/>
            <a:ext cx="4800600" cy="2577662"/>
          </a:xfrm>
          <a:prstGeom prst="rect">
            <a:avLst/>
          </a:prstGeom>
          <a:noFill/>
          <a:ln>
            <a:noFill/>
          </a:ln>
        </p:spPr>
      </p:pic>
      <p:pic>
        <p:nvPicPr>
          <p:cNvPr id="215" name="Google Shape;215;p21" descr="Picture 31.png"/>
          <p:cNvPicPr preferRelativeResize="0"/>
          <p:nvPr/>
        </p:nvPicPr>
        <p:blipFill rotWithShape="1">
          <a:blip r:embed="rId5">
            <a:alphaModFix/>
          </a:blip>
          <a:srcRect t="11823" b="10474"/>
          <a:stretch/>
        </p:blipFill>
        <p:spPr>
          <a:xfrm>
            <a:off x="0" y="65308"/>
            <a:ext cx="4267200" cy="5131677"/>
          </a:xfrm>
          <a:prstGeom prst="rect">
            <a:avLst/>
          </a:prstGeom>
          <a:noFill/>
          <a:ln>
            <a:noFill/>
          </a:ln>
        </p:spPr>
      </p:pic>
      <p:pic>
        <p:nvPicPr>
          <p:cNvPr id="216" name="Google Shape;216;p21" descr="Picture 29.png"/>
          <p:cNvPicPr preferRelativeResize="0"/>
          <p:nvPr/>
        </p:nvPicPr>
        <p:blipFill rotWithShape="1">
          <a:blip r:embed="rId6">
            <a:alphaModFix/>
          </a:blip>
          <a:srcRect t="14197" r="22851" b="13132"/>
          <a:stretch/>
        </p:blipFill>
        <p:spPr>
          <a:xfrm>
            <a:off x="3681467" y="3697013"/>
            <a:ext cx="1773402" cy="316098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2"/>
          <p:cNvSpPr txBox="1"/>
          <p:nvPr/>
        </p:nvSpPr>
        <p:spPr>
          <a:xfrm>
            <a:off x="241300" y="3536077"/>
            <a:ext cx="8610600" cy="2308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i="0" u="none" strike="noStrike" cap="none">
                <a:solidFill>
                  <a:schemeClr val="dk1"/>
                </a:solidFill>
                <a:latin typeface="Arial"/>
                <a:ea typeface="Arial"/>
                <a:cs typeface="Arial"/>
                <a:sym typeface="Arial"/>
              </a:rPr>
              <a:t>Alice Busch</a:t>
            </a:r>
            <a:r>
              <a:rPr lang="en-US" sz="2400" b="0" i="0" u="none" strike="noStrike" cap="none">
                <a:solidFill>
                  <a:schemeClr val="dk1"/>
                </a:solidFill>
                <a:latin typeface="Arial"/>
                <a:ea typeface="Arial"/>
                <a:cs typeface="Arial"/>
                <a:sym typeface="Arial"/>
              </a:rPr>
              <a:t>, EMT, CEM, ORCEMS</a:t>
            </a:r>
            <a:endParaRPr/>
          </a:p>
          <a:p>
            <a:pPr marL="0" marR="0" lvl="0" indent="0" algn="ctr" rtl="0">
              <a:spcBef>
                <a:spcPts val="0"/>
              </a:spcBef>
              <a:spcAft>
                <a:spcPts val="0"/>
              </a:spcAft>
              <a:buNone/>
            </a:pPr>
            <a:r>
              <a:rPr lang="en-US" sz="2400">
                <a:solidFill>
                  <a:schemeClr val="dk1"/>
                </a:solidFill>
              </a:rPr>
              <a:t>Emergency Management Specialist Sr,</a:t>
            </a:r>
            <a:r>
              <a:rPr lang="en-US" sz="2400" b="0" i="0" u="none" strike="noStrike" cap="none">
                <a:solidFill>
                  <a:schemeClr val="dk1"/>
                </a:solidFill>
                <a:latin typeface="Arial"/>
                <a:ea typeface="Arial"/>
                <a:cs typeface="Arial"/>
                <a:sym typeface="Arial"/>
              </a:rPr>
              <a:t> Operations Division</a:t>
            </a:r>
            <a:endParaRPr/>
          </a:p>
          <a:p>
            <a:pPr marL="0" marR="0" lvl="0" indent="0" algn="ctr" rtl="0">
              <a:spcBef>
                <a:spcPts val="0"/>
              </a:spcBef>
              <a:spcAft>
                <a:spcPts val="0"/>
              </a:spcAft>
              <a:buNone/>
            </a:pPr>
            <a:r>
              <a:rPr lang="en-US" sz="2400" b="0" i="0" u="none" strike="noStrike" cap="none">
                <a:solidFill>
                  <a:schemeClr val="dk1"/>
                </a:solidFill>
                <a:latin typeface="Arial"/>
                <a:ea typeface="Arial"/>
                <a:cs typeface="Arial"/>
                <a:sym typeface="Arial"/>
              </a:rPr>
              <a:t>Multnomah County Office of Emergency Management, MCEM</a:t>
            </a:r>
            <a:endParaRPr/>
          </a:p>
          <a:p>
            <a:pPr marL="0" marR="0" lvl="0" indent="0" algn="ctr" rtl="0">
              <a:spcBef>
                <a:spcPts val="0"/>
              </a:spcBef>
              <a:spcAft>
                <a:spcPts val="0"/>
              </a:spcAft>
              <a:buNone/>
            </a:pPr>
            <a:r>
              <a:rPr lang="en-US" sz="2400" b="0" i="0" u="none" strike="noStrike" cap="none">
                <a:solidFill>
                  <a:schemeClr val="dk1"/>
                </a:solidFill>
                <a:latin typeface="Arial"/>
                <a:ea typeface="Arial"/>
                <a:cs typeface="Arial"/>
                <a:sym typeface="Arial"/>
              </a:rPr>
              <a:t>Alice.Busch@Multco.us</a:t>
            </a:r>
            <a:endParaRPr/>
          </a:p>
          <a:p>
            <a:pPr marL="0" marR="0" lvl="0" indent="0" algn="ctr" rtl="0">
              <a:spcBef>
                <a:spcPts val="0"/>
              </a:spcBef>
              <a:spcAft>
                <a:spcPts val="0"/>
              </a:spcAft>
              <a:buNone/>
            </a:pPr>
            <a:r>
              <a:rPr lang="en-US" sz="2400" b="0" i="0" u="none" strike="noStrike" cap="none">
                <a:solidFill>
                  <a:schemeClr val="dk1"/>
                </a:solidFill>
                <a:latin typeface="Arial"/>
                <a:ea typeface="Arial"/>
                <a:cs typeface="Arial"/>
                <a:sym typeface="Arial"/>
              </a:rPr>
              <a:t>W: 503-988-6552</a:t>
            </a:r>
            <a:endParaRPr/>
          </a:p>
          <a:p>
            <a:pPr marL="0" marR="0" lvl="0" indent="0" algn="ctr" rtl="0">
              <a:spcBef>
                <a:spcPts val="0"/>
              </a:spcBef>
              <a:spcAft>
                <a:spcPts val="0"/>
              </a:spcAft>
              <a:buNone/>
            </a:pPr>
            <a:r>
              <a:rPr lang="en-US" sz="2400" b="0" i="0" u="none" strike="noStrike" cap="none">
                <a:solidFill>
                  <a:schemeClr val="dk1"/>
                </a:solidFill>
                <a:latin typeface="Arial"/>
                <a:ea typeface="Arial"/>
                <a:cs typeface="Arial"/>
                <a:sym typeface="Arial"/>
              </a:rPr>
              <a:t>C: 971-563-3051</a:t>
            </a:r>
            <a:endParaRPr/>
          </a:p>
        </p:txBody>
      </p:sp>
      <p:sp>
        <p:nvSpPr>
          <p:cNvPr id="94" name="Google Shape;94;p2"/>
          <p:cNvSpPr/>
          <p:nvPr/>
        </p:nvSpPr>
        <p:spPr>
          <a:xfrm>
            <a:off x="355600" y="644267"/>
            <a:ext cx="8375120" cy="26776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i="0" u="none" strike="noStrike" cap="none">
                <a:solidFill>
                  <a:srgbClr val="000000"/>
                </a:solidFill>
                <a:latin typeface="Arial"/>
                <a:ea typeface="Arial"/>
                <a:cs typeface="Arial"/>
                <a:sym typeface="Arial"/>
              </a:rPr>
              <a:t>Ray Young</a:t>
            </a:r>
            <a:endParaRPr sz="2400" b="0" i="0" u="none" strike="noStrike" cap="none">
              <a:solidFill>
                <a:schemeClr val="dk1"/>
              </a:solidFill>
              <a:latin typeface="Arial"/>
              <a:ea typeface="Arial"/>
              <a:cs typeface="Arial"/>
              <a:sym typeface="Arial"/>
            </a:endParaRPr>
          </a:p>
          <a:p>
            <a:pPr marL="0" marR="0" lvl="0" indent="0" algn="ctr" rtl="0">
              <a:spcBef>
                <a:spcPts val="0"/>
              </a:spcBef>
              <a:spcAft>
                <a:spcPts val="0"/>
              </a:spcAft>
              <a:buNone/>
            </a:pPr>
            <a:r>
              <a:rPr lang="en-US" sz="2400" b="0" i="0" u="none" strike="noStrike" cap="none">
                <a:solidFill>
                  <a:srgbClr val="000000"/>
                </a:solidFill>
                <a:latin typeface="Arial"/>
                <a:ea typeface="Arial"/>
                <a:cs typeface="Arial"/>
                <a:sym typeface="Arial"/>
              </a:rPr>
              <a:t>City Manager, City of Troutdale</a:t>
            </a:r>
            <a:endParaRPr sz="2400" b="0" i="0" u="none" strike="noStrike" cap="none">
              <a:solidFill>
                <a:schemeClr val="dk1"/>
              </a:solidFill>
              <a:latin typeface="Arial"/>
              <a:ea typeface="Arial"/>
              <a:cs typeface="Arial"/>
              <a:sym typeface="Arial"/>
            </a:endParaRPr>
          </a:p>
          <a:p>
            <a:pPr marL="0" marR="0" lvl="0" indent="0" algn="ctr" rtl="0">
              <a:spcBef>
                <a:spcPts val="0"/>
              </a:spcBef>
              <a:spcAft>
                <a:spcPts val="0"/>
              </a:spcAft>
              <a:buNone/>
            </a:pPr>
            <a:r>
              <a:rPr lang="en-US" sz="2400" b="0" i="0" u="none" strike="noStrike" cap="none">
                <a:solidFill>
                  <a:srgbClr val="000000"/>
                </a:solidFill>
                <a:latin typeface="Arial"/>
                <a:ea typeface="Arial"/>
                <a:cs typeface="Arial"/>
                <a:sym typeface="Arial"/>
              </a:rPr>
              <a:t>219 E. Historic Columbia River Hwy., Troutdale, OR 97060</a:t>
            </a:r>
            <a:br>
              <a:rPr lang="en-US" sz="2400" b="0" i="0" u="none" strike="noStrike" cap="none">
                <a:solidFill>
                  <a:srgbClr val="000000"/>
                </a:solidFill>
                <a:latin typeface="Arial"/>
                <a:ea typeface="Arial"/>
                <a:cs typeface="Arial"/>
                <a:sym typeface="Arial"/>
              </a:rPr>
            </a:br>
            <a:r>
              <a:rPr lang="en-US" sz="2400" b="0" i="0" u="none" strike="noStrike" cap="none">
                <a:solidFill>
                  <a:srgbClr val="000000"/>
                </a:solidFill>
                <a:latin typeface="Arial"/>
                <a:ea typeface="Arial"/>
                <a:cs typeface="Arial"/>
                <a:sym typeface="Arial"/>
              </a:rPr>
              <a:t>W: 503.674.7233</a:t>
            </a:r>
            <a:br>
              <a:rPr lang="en-US" sz="2400" b="0" i="0" u="none" strike="noStrike" cap="none">
                <a:solidFill>
                  <a:srgbClr val="000000"/>
                </a:solidFill>
                <a:latin typeface="Arial"/>
                <a:ea typeface="Arial"/>
                <a:cs typeface="Arial"/>
                <a:sym typeface="Arial"/>
              </a:rPr>
            </a:br>
            <a:r>
              <a:rPr lang="en-US" sz="2400" b="0" i="0" u="none" strike="noStrike" cap="none">
                <a:solidFill>
                  <a:srgbClr val="000000"/>
                </a:solidFill>
                <a:latin typeface="Arial"/>
                <a:ea typeface="Arial"/>
                <a:cs typeface="Arial"/>
                <a:sym typeface="Arial"/>
              </a:rPr>
              <a:t>C: 503-702-1949</a:t>
            </a:r>
            <a:endParaRPr sz="2400" b="0" i="0" u="none" strike="noStrike" cap="none">
              <a:solidFill>
                <a:schemeClr val="dk1"/>
              </a:solidFill>
              <a:latin typeface="Arial"/>
              <a:ea typeface="Arial"/>
              <a:cs typeface="Arial"/>
              <a:sym typeface="Arial"/>
            </a:endParaRPr>
          </a:p>
          <a:p>
            <a:pPr marL="0" marR="0" lvl="0" indent="0" algn="ctr" rtl="0">
              <a:spcBef>
                <a:spcPts val="0"/>
              </a:spcBef>
              <a:spcAft>
                <a:spcPts val="0"/>
              </a:spcAft>
              <a:buNone/>
            </a:pPr>
            <a:br>
              <a:rPr lang="en-US" sz="2400" b="0" i="0" u="none" strike="noStrike" cap="none">
                <a:solidFill>
                  <a:schemeClr val="dk1"/>
                </a:solidFill>
                <a:latin typeface="Arial"/>
                <a:ea typeface="Arial"/>
                <a:cs typeface="Arial"/>
                <a:sym typeface="Arial"/>
              </a:rPr>
            </a:br>
            <a:endParaRPr sz="2400" b="0" i="0" u="none" strike="noStrike" cap="none">
              <a:solidFill>
                <a:schemeClr val="dk1"/>
              </a:solidFill>
              <a:latin typeface="Arial"/>
              <a:ea typeface="Arial"/>
              <a:cs typeface="Arial"/>
              <a:sym typeface="Arial"/>
            </a:endParaRPr>
          </a:p>
        </p:txBody>
      </p:sp>
      <p:cxnSp>
        <p:nvCxnSpPr>
          <p:cNvPr id="95" name="Google Shape;95;p2"/>
          <p:cNvCxnSpPr/>
          <p:nvPr/>
        </p:nvCxnSpPr>
        <p:spPr>
          <a:xfrm>
            <a:off x="220035" y="3033663"/>
            <a:ext cx="8716925" cy="0"/>
          </a:xfrm>
          <a:prstGeom prst="straightConnector1">
            <a:avLst/>
          </a:prstGeom>
          <a:noFill/>
          <a:ln w="635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2" name="Google Shape;222;p22"/>
          <p:cNvPicPr preferRelativeResize="0"/>
          <p:nvPr/>
        </p:nvPicPr>
        <p:blipFill rotWithShape="1">
          <a:blip r:embed="rId3">
            <a:alphaModFix/>
          </a:blip>
          <a:srcRect b="12439"/>
          <a:stretch/>
        </p:blipFill>
        <p:spPr>
          <a:xfrm>
            <a:off x="1303338" y="0"/>
            <a:ext cx="6462178" cy="68326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23"/>
          <p:cNvSpPr/>
          <p:nvPr/>
        </p:nvSpPr>
        <p:spPr>
          <a:xfrm>
            <a:off x="3775075" y="6526213"/>
            <a:ext cx="2616200" cy="2778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Arial"/>
                <a:ea typeface="Arial"/>
                <a:cs typeface="Arial"/>
                <a:sym typeface="Arial"/>
              </a:rPr>
              <a:t>http://www.oregongeology.org/hazvu/</a:t>
            </a:r>
            <a:endParaRPr/>
          </a:p>
        </p:txBody>
      </p:sp>
      <p:pic>
        <p:nvPicPr>
          <p:cNvPr id="229" name="Google Shape;229;p23"/>
          <p:cNvPicPr preferRelativeResize="0"/>
          <p:nvPr/>
        </p:nvPicPr>
        <p:blipFill rotWithShape="1">
          <a:blip r:embed="rId3">
            <a:alphaModFix/>
          </a:blip>
          <a:srcRect b="17361"/>
          <a:stretch/>
        </p:blipFill>
        <p:spPr>
          <a:xfrm>
            <a:off x="0" y="19050"/>
            <a:ext cx="9144000" cy="6838950"/>
          </a:xfrm>
          <a:prstGeom prst="rect">
            <a:avLst/>
          </a:prstGeom>
          <a:noFill/>
          <a:ln w="28575" cap="flat" cmpd="sng">
            <a:solidFill>
              <a:schemeClr val="dk1"/>
            </a:solidFill>
            <a:prstDash val="solid"/>
            <a:miter lim="800000"/>
            <a:headEnd type="none" w="sm" len="sm"/>
            <a:tailEnd type="none" w="sm" len="sm"/>
          </a:ln>
        </p:spPr>
      </p:pic>
      <p:sp>
        <p:nvSpPr>
          <p:cNvPr id="230" name="Google Shape;230;p23"/>
          <p:cNvSpPr txBox="1"/>
          <p:nvPr/>
        </p:nvSpPr>
        <p:spPr>
          <a:xfrm>
            <a:off x="3483476" y="36513"/>
            <a:ext cx="566052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000000"/>
                </a:solidFill>
                <a:latin typeface="Arial"/>
                <a:ea typeface="Arial"/>
                <a:cs typeface="Arial"/>
                <a:sym typeface="Arial"/>
              </a:rPr>
              <a:t>http://www.oregongeology.org/hazvu/</a:t>
            </a:r>
            <a:endParaRPr/>
          </a:p>
        </p:txBody>
      </p:sp>
      <p:sp>
        <p:nvSpPr>
          <p:cNvPr id="231" name="Google Shape;231;p23"/>
          <p:cNvSpPr/>
          <p:nvPr/>
        </p:nvSpPr>
        <p:spPr>
          <a:xfrm>
            <a:off x="933450" y="1963738"/>
            <a:ext cx="2678113" cy="2489200"/>
          </a:xfrm>
          <a:custGeom>
            <a:avLst/>
            <a:gdLst/>
            <a:ahLst/>
            <a:cxnLst/>
            <a:rect l="l" t="t" r="r" b="b"/>
            <a:pathLst>
              <a:path w="2621891" h="2490239" extrusionOk="0">
                <a:moveTo>
                  <a:pt x="386691" y="1039"/>
                </a:moveTo>
                <a:cubicBezTo>
                  <a:pt x="364113" y="-7428"/>
                  <a:pt x="331987" y="38220"/>
                  <a:pt x="302024" y="51839"/>
                </a:cubicBezTo>
                <a:cubicBezTo>
                  <a:pt x="269525" y="66611"/>
                  <a:pt x="200424" y="85705"/>
                  <a:pt x="200424" y="85705"/>
                </a:cubicBezTo>
                <a:cubicBezTo>
                  <a:pt x="189135" y="102638"/>
                  <a:pt x="183816" y="125719"/>
                  <a:pt x="166558" y="136505"/>
                </a:cubicBezTo>
                <a:cubicBezTo>
                  <a:pt x="136286" y="155425"/>
                  <a:pt x="64958" y="170372"/>
                  <a:pt x="64958" y="170372"/>
                </a:cubicBezTo>
                <a:cubicBezTo>
                  <a:pt x="-34518" y="236690"/>
                  <a:pt x="2520" y="190502"/>
                  <a:pt x="31091" y="390505"/>
                </a:cubicBezTo>
                <a:cubicBezTo>
                  <a:pt x="39220" y="447406"/>
                  <a:pt x="87551" y="500594"/>
                  <a:pt x="115758" y="542905"/>
                </a:cubicBezTo>
                <a:cubicBezTo>
                  <a:pt x="127047" y="559838"/>
                  <a:pt x="132691" y="582416"/>
                  <a:pt x="149624" y="593705"/>
                </a:cubicBezTo>
                <a:cubicBezTo>
                  <a:pt x="220349" y="640856"/>
                  <a:pt x="186033" y="613181"/>
                  <a:pt x="251224" y="678372"/>
                </a:cubicBezTo>
                <a:cubicBezTo>
                  <a:pt x="264996" y="719687"/>
                  <a:pt x="269200" y="747148"/>
                  <a:pt x="302024" y="779972"/>
                </a:cubicBezTo>
                <a:cubicBezTo>
                  <a:pt x="316415" y="794363"/>
                  <a:pt x="335891" y="802550"/>
                  <a:pt x="352824" y="813839"/>
                </a:cubicBezTo>
                <a:cubicBezTo>
                  <a:pt x="364113" y="836417"/>
                  <a:pt x="368842" y="863723"/>
                  <a:pt x="386691" y="881572"/>
                </a:cubicBezTo>
                <a:cubicBezTo>
                  <a:pt x="399312" y="894193"/>
                  <a:pt x="422639" y="888604"/>
                  <a:pt x="437491" y="898505"/>
                </a:cubicBezTo>
                <a:cubicBezTo>
                  <a:pt x="457416" y="911789"/>
                  <a:pt x="468804" y="935386"/>
                  <a:pt x="488291" y="949305"/>
                </a:cubicBezTo>
                <a:cubicBezTo>
                  <a:pt x="508832" y="963977"/>
                  <a:pt x="534107" y="970648"/>
                  <a:pt x="556024" y="983172"/>
                </a:cubicBezTo>
                <a:cubicBezTo>
                  <a:pt x="573694" y="993269"/>
                  <a:pt x="589891" y="1005750"/>
                  <a:pt x="606824" y="1017039"/>
                </a:cubicBezTo>
                <a:cubicBezTo>
                  <a:pt x="618113" y="1033972"/>
                  <a:pt x="626300" y="1053448"/>
                  <a:pt x="640691" y="1067839"/>
                </a:cubicBezTo>
                <a:cubicBezTo>
                  <a:pt x="673515" y="1100663"/>
                  <a:pt x="700976" y="1104867"/>
                  <a:pt x="742291" y="1118639"/>
                </a:cubicBezTo>
                <a:cubicBezTo>
                  <a:pt x="753580" y="1135572"/>
                  <a:pt x="760842" y="1156038"/>
                  <a:pt x="776158" y="1169439"/>
                </a:cubicBezTo>
                <a:cubicBezTo>
                  <a:pt x="806790" y="1196242"/>
                  <a:pt x="877758" y="1237172"/>
                  <a:pt x="877758" y="1237172"/>
                </a:cubicBezTo>
                <a:cubicBezTo>
                  <a:pt x="961836" y="1363292"/>
                  <a:pt x="853779" y="1208399"/>
                  <a:pt x="962424" y="1338772"/>
                </a:cubicBezTo>
                <a:cubicBezTo>
                  <a:pt x="975453" y="1354406"/>
                  <a:pt x="980399" y="1376859"/>
                  <a:pt x="996291" y="1389572"/>
                </a:cubicBezTo>
                <a:cubicBezTo>
                  <a:pt x="1010229" y="1400722"/>
                  <a:pt x="1030158" y="1400861"/>
                  <a:pt x="1047091" y="1406505"/>
                </a:cubicBezTo>
                <a:cubicBezTo>
                  <a:pt x="1052735" y="1423438"/>
                  <a:pt x="1051403" y="1444684"/>
                  <a:pt x="1064024" y="1457305"/>
                </a:cubicBezTo>
                <a:cubicBezTo>
                  <a:pt x="1092805" y="1486086"/>
                  <a:pt x="1131757" y="1502461"/>
                  <a:pt x="1165624" y="1525039"/>
                </a:cubicBezTo>
                <a:cubicBezTo>
                  <a:pt x="1182557" y="1536328"/>
                  <a:pt x="1202034" y="1544515"/>
                  <a:pt x="1216424" y="1558905"/>
                </a:cubicBezTo>
                <a:cubicBezTo>
                  <a:pt x="1281615" y="1624096"/>
                  <a:pt x="1247299" y="1596421"/>
                  <a:pt x="1318024" y="1643572"/>
                </a:cubicBezTo>
                <a:cubicBezTo>
                  <a:pt x="1408336" y="1779039"/>
                  <a:pt x="1289802" y="1615350"/>
                  <a:pt x="1402691" y="1728239"/>
                </a:cubicBezTo>
                <a:cubicBezTo>
                  <a:pt x="1417082" y="1742630"/>
                  <a:pt x="1421242" y="1765638"/>
                  <a:pt x="1436558" y="1779039"/>
                </a:cubicBezTo>
                <a:cubicBezTo>
                  <a:pt x="1467190" y="1805842"/>
                  <a:pt x="1538158" y="1846772"/>
                  <a:pt x="1538158" y="1846772"/>
                </a:cubicBezTo>
                <a:cubicBezTo>
                  <a:pt x="1567962" y="1936186"/>
                  <a:pt x="1540239" y="1887671"/>
                  <a:pt x="1656691" y="1965305"/>
                </a:cubicBezTo>
                <a:lnTo>
                  <a:pt x="1707491" y="1999172"/>
                </a:lnTo>
                <a:lnTo>
                  <a:pt x="1758291" y="2033039"/>
                </a:lnTo>
                <a:cubicBezTo>
                  <a:pt x="1769580" y="2049972"/>
                  <a:pt x="1776266" y="2071126"/>
                  <a:pt x="1792158" y="2083839"/>
                </a:cubicBezTo>
                <a:cubicBezTo>
                  <a:pt x="1806096" y="2094989"/>
                  <a:pt x="1826993" y="2092790"/>
                  <a:pt x="1842958" y="2100772"/>
                </a:cubicBezTo>
                <a:cubicBezTo>
                  <a:pt x="1861161" y="2109873"/>
                  <a:pt x="1876825" y="2123350"/>
                  <a:pt x="1893758" y="2134639"/>
                </a:cubicBezTo>
                <a:cubicBezTo>
                  <a:pt x="1899402" y="2151572"/>
                  <a:pt x="1900790" y="2170587"/>
                  <a:pt x="1910691" y="2185439"/>
                </a:cubicBezTo>
                <a:cubicBezTo>
                  <a:pt x="1936768" y="2224554"/>
                  <a:pt x="1974806" y="2245115"/>
                  <a:pt x="2012291" y="2270105"/>
                </a:cubicBezTo>
                <a:cubicBezTo>
                  <a:pt x="2017935" y="2287038"/>
                  <a:pt x="2016603" y="2308284"/>
                  <a:pt x="2029224" y="2320905"/>
                </a:cubicBezTo>
                <a:cubicBezTo>
                  <a:pt x="2029232" y="2320913"/>
                  <a:pt x="2156219" y="2405568"/>
                  <a:pt x="2181624" y="2422505"/>
                </a:cubicBezTo>
                <a:lnTo>
                  <a:pt x="2232424" y="2456372"/>
                </a:lnTo>
                <a:lnTo>
                  <a:pt x="2283224" y="2490239"/>
                </a:lnTo>
                <a:cubicBezTo>
                  <a:pt x="2283807" y="2490093"/>
                  <a:pt x="2393662" y="2464468"/>
                  <a:pt x="2401758" y="2456372"/>
                </a:cubicBezTo>
                <a:cubicBezTo>
                  <a:pt x="2430539" y="2427591"/>
                  <a:pt x="2446913" y="2388639"/>
                  <a:pt x="2469491" y="2354772"/>
                </a:cubicBezTo>
                <a:lnTo>
                  <a:pt x="2503358" y="2303972"/>
                </a:lnTo>
                <a:cubicBezTo>
                  <a:pt x="2514647" y="2287039"/>
                  <a:pt x="2522834" y="2267562"/>
                  <a:pt x="2537224" y="2253172"/>
                </a:cubicBezTo>
                <a:cubicBezTo>
                  <a:pt x="2602415" y="2187981"/>
                  <a:pt x="2574740" y="2222297"/>
                  <a:pt x="2621891" y="2151572"/>
                </a:cubicBezTo>
                <a:cubicBezTo>
                  <a:pt x="2588024" y="2140283"/>
                  <a:pt x="2549994" y="2137507"/>
                  <a:pt x="2520291" y="2117705"/>
                </a:cubicBezTo>
                <a:lnTo>
                  <a:pt x="2367891" y="2016105"/>
                </a:lnTo>
                <a:lnTo>
                  <a:pt x="2266291" y="1948372"/>
                </a:lnTo>
                <a:lnTo>
                  <a:pt x="2215491" y="1914505"/>
                </a:lnTo>
                <a:cubicBezTo>
                  <a:pt x="2163884" y="1837094"/>
                  <a:pt x="2142921" y="1777427"/>
                  <a:pt x="2046158" y="1745172"/>
                </a:cubicBezTo>
                <a:lnTo>
                  <a:pt x="1944558" y="1711305"/>
                </a:lnTo>
                <a:lnTo>
                  <a:pt x="1893758" y="1694372"/>
                </a:lnTo>
                <a:cubicBezTo>
                  <a:pt x="1859891" y="1671794"/>
                  <a:pt x="1830772" y="1639511"/>
                  <a:pt x="1792158" y="1626639"/>
                </a:cubicBezTo>
                <a:cubicBezTo>
                  <a:pt x="1775225" y="1620994"/>
                  <a:pt x="1756961" y="1618373"/>
                  <a:pt x="1741358" y="1609705"/>
                </a:cubicBezTo>
                <a:cubicBezTo>
                  <a:pt x="1741343" y="1609697"/>
                  <a:pt x="1614365" y="1525043"/>
                  <a:pt x="1588958" y="1508105"/>
                </a:cubicBezTo>
                <a:lnTo>
                  <a:pt x="1436558" y="1406505"/>
                </a:lnTo>
                <a:lnTo>
                  <a:pt x="1385758" y="1372639"/>
                </a:lnTo>
                <a:cubicBezTo>
                  <a:pt x="1368825" y="1361350"/>
                  <a:pt x="1354265" y="1345208"/>
                  <a:pt x="1334958" y="1338772"/>
                </a:cubicBezTo>
                <a:lnTo>
                  <a:pt x="1284158" y="1321839"/>
                </a:lnTo>
                <a:cubicBezTo>
                  <a:pt x="1272869" y="1304906"/>
                  <a:pt x="1264682" y="1285430"/>
                  <a:pt x="1250291" y="1271039"/>
                </a:cubicBezTo>
                <a:cubicBezTo>
                  <a:pt x="1235900" y="1256648"/>
                  <a:pt x="1212892" y="1252488"/>
                  <a:pt x="1199491" y="1237172"/>
                </a:cubicBezTo>
                <a:cubicBezTo>
                  <a:pt x="1172688" y="1206540"/>
                  <a:pt x="1165625" y="1158150"/>
                  <a:pt x="1131758" y="1135572"/>
                </a:cubicBezTo>
                <a:lnTo>
                  <a:pt x="1030158" y="1067839"/>
                </a:lnTo>
                <a:lnTo>
                  <a:pt x="979358" y="1033972"/>
                </a:lnTo>
                <a:lnTo>
                  <a:pt x="911624" y="932372"/>
                </a:lnTo>
                <a:cubicBezTo>
                  <a:pt x="900335" y="915439"/>
                  <a:pt x="894691" y="892861"/>
                  <a:pt x="877758" y="881572"/>
                </a:cubicBezTo>
                <a:lnTo>
                  <a:pt x="826958" y="847705"/>
                </a:lnTo>
                <a:cubicBezTo>
                  <a:pt x="797198" y="758428"/>
                  <a:pt x="829693" y="830669"/>
                  <a:pt x="759224" y="746105"/>
                </a:cubicBezTo>
                <a:cubicBezTo>
                  <a:pt x="746196" y="730471"/>
                  <a:pt x="741250" y="708018"/>
                  <a:pt x="725358" y="695305"/>
                </a:cubicBezTo>
                <a:cubicBezTo>
                  <a:pt x="711420" y="684155"/>
                  <a:pt x="691491" y="684016"/>
                  <a:pt x="674558" y="678372"/>
                </a:cubicBezTo>
                <a:cubicBezTo>
                  <a:pt x="668913" y="661439"/>
                  <a:pt x="666292" y="643175"/>
                  <a:pt x="657624" y="627572"/>
                </a:cubicBezTo>
                <a:cubicBezTo>
                  <a:pt x="637857" y="591992"/>
                  <a:pt x="589891" y="525972"/>
                  <a:pt x="589891" y="525972"/>
                </a:cubicBezTo>
                <a:cubicBezTo>
                  <a:pt x="578602" y="492105"/>
                  <a:pt x="564682" y="459005"/>
                  <a:pt x="556024" y="424372"/>
                </a:cubicBezTo>
                <a:cubicBezTo>
                  <a:pt x="550380" y="401794"/>
                  <a:pt x="545778" y="378930"/>
                  <a:pt x="539091" y="356639"/>
                </a:cubicBezTo>
                <a:cubicBezTo>
                  <a:pt x="528833" y="322446"/>
                  <a:pt x="525026" y="284742"/>
                  <a:pt x="505224" y="255039"/>
                </a:cubicBezTo>
                <a:cubicBezTo>
                  <a:pt x="451557" y="174536"/>
                  <a:pt x="477793" y="223545"/>
                  <a:pt x="437491" y="102639"/>
                </a:cubicBezTo>
                <a:cubicBezTo>
                  <a:pt x="418773" y="46485"/>
                  <a:pt x="409269" y="9506"/>
                  <a:pt x="386691" y="1039"/>
                </a:cubicBezTo>
                <a:close/>
              </a:path>
            </a:pathLst>
          </a:custGeom>
          <a:noFill/>
          <a:ln w="28575" cap="flat" cmpd="sng">
            <a:solidFill>
              <a:schemeClr val="lt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6" name="Google Shape;236;p24" descr="Screen Shot 2013-03-12 at 9.00.03 PM.png"/>
          <p:cNvPicPr preferRelativeResize="0"/>
          <p:nvPr/>
        </p:nvPicPr>
        <p:blipFill rotWithShape="1">
          <a:blip r:embed="rId3">
            <a:alphaModFix/>
          </a:blip>
          <a:srcRect/>
          <a:stretch/>
        </p:blipFill>
        <p:spPr>
          <a:xfrm>
            <a:off x="0" y="7938"/>
            <a:ext cx="7467600" cy="6902450"/>
          </a:xfrm>
          <a:prstGeom prst="rect">
            <a:avLst/>
          </a:prstGeom>
          <a:noFill/>
          <a:ln>
            <a:noFill/>
          </a:ln>
        </p:spPr>
      </p:pic>
      <p:pic>
        <p:nvPicPr>
          <p:cNvPr id="237" name="Google Shape;237;p24" descr="Screen Shot 2016-05-14 at 8.36.21 PM.png"/>
          <p:cNvPicPr preferRelativeResize="0"/>
          <p:nvPr/>
        </p:nvPicPr>
        <p:blipFill rotWithShape="1">
          <a:blip r:embed="rId4">
            <a:alphaModFix/>
          </a:blip>
          <a:srcRect l="5618" t="5605" r="14909" b="18427"/>
          <a:stretch/>
        </p:blipFill>
        <p:spPr>
          <a:xfrm>
            <a:off x="7064375" y="622300"/>
            <a:ext cx="2079625" cy="252253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25" descr="Screen Shot 2016-05-11 at 9.32.14 PM.png"/>
          <p:cNvPicPr preferRelativeResize="0"/>
          <p:nvPr/>
        </p:nvPicPr>
        <p:blipFill rotWithShape="1">
          <a:blip r:embed="rId3">
            <a:alphaModFix/>
          </a:blip>
          <a:srcRect/>
          <a:stretch/>
        </p:blipFill>
        <p:spPr>
          <a:xfrm>
            <a:off x="0" y="25400"/>
            <a:ext cx="9228138" cy="6400800"/>
          </a:xfrm>
          <a:prstGeom prst="rect">
            <a:avLst/>
          </a:prstGeom>
          <a:noFill/>
          <a:ln>
            <a:noFill/>
          </a:ln>
        </p:spPr>
      </p:pic>
      <p:sp>
        <p:nvSpPr>
          <p:cNvPr id="243" name="Google Shape;243;p25"/>
          <p:cNvSpPr txBox="1">
            <a:spLocks noGrp="1"/>
          </p:cNvSpPr>
          <p:nvPr>
            <p:ph type="title"/>
          </p:nvPr>
        </p:nvSpPr>
        <p:spPr>
          <a:xfrm>
            <a:off x="4417017" y="-42863"/>
            <a:ext cx="5793783" cy="19478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3200">
                <a:solidFill>
                  <a:srgbClr val="000000"/>
                </a:solidFill>
                <a:latin typeface="Arial"/>
                <a:ea typeface="Arial"/>
                <a:cs typeface="Arial"/>
                <a:sym typeface="Arial"/>
              </a:rPr>
              <a:t>Infrastructure: Northridge Earthquake </a:t>
            </a:r>
            <a:r>
              <a:rPr lang="en-US" sz="3000">
                <a:solidFill>
                  <a:srgbClr val="000000"/>
                </a:solidFill>
                <a:latin typeface="Arial"/>
                <a:ea typeface="Arial"/>
                <a:cs typeface="Arial"/>
                <a:sym typeface="Arial"/>
              </a:rPr>
              <a:t>M6.7/20 sec</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48" name="Google Shape;248;p26" descr="Screen Shot 2016-05-12 at 1.34.52 PM.png"/>
          <p:cNvPicPr preferRelativeResize="0"/>
          <p:nvPr/>
        </p:nvPicPr>
        <p:blipFill rotWithShape="1">
          <a:blip r:embed="rId3">
            <a:alphaModFix/>
          </a:blip>
          <a:srcRect/>
          <a:stretch/>
        </p:blipFill>
        <p:spPr>
          <a:xfrm>
            <a:off x="38100" y="228600"/>
            <a:ext cx="9144000" cy="6853238"/>
          </a:xfrm>
          <a:prstGeom prst="rect">
            <a:avLst/>
          </a:prstGeom>
          <a:noFill/>
          <a:ln>
            <a:noFill/>
          </a:ln>
        </p:spPr>
      </p:pic>
      <p:sp>
        <p:nvSpPr>
          <p:cNvPr id="249" name="Google Shape;249;p26"/>
          <p:cNvSpPr txBox="1">
            <a:spLocks noGrp="1"/>
          </p:cNvSpPr>
          <p:nvPr>
            <p:ph type="title"/>
          </p:nvPr>
        </p:nvSpPr>
        <p:spPr>
          <a:xfrm>
            <a:off x="381000" y="1265238"/>
            <a:ext cx="8458200" cy="170656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solidFill>
                  <a:schemeClr val="lt1"/>
                </a:solidFill>
                <a:latin typeface="Arial"/>
                <a:ea typeface="Arial"/>
                <a:cs typeface="Arial"/>
                <a:sym typeface="Arial"/>
              </a:rPr>
              <a:t>Wildfire</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5" name="Google Shape;255;p27"/>
          <p:cNvPicPr preferRelativeResize="0"/>
          <p:nvPr/>
        </p:nvPicPr>
        <p:blipFill rotWithShape="1">
          <a:blip r:embed="rId3">
            <a:alphaModFix/>
          </a:blip>
          <a:srcRect r="18610"/>
          <a:stretch/>
        </p:blipFill>
        <p:spPr>
          <a:xfrm>
            <a:off x="76200" y="0"/>
            <a:ext cx="9040813" cy="6248400"/>
          </a:xfrm>
          <a:prstGeom prst="rect">
            <a:avLst/>
          </a:prstGeom>
          <a:noFill/>
          <a:ln>
            <a:noFill/>
          </a:ln>
        </p:spPr>
      </p:pic>
      <p:sp>
        <p:nvSpPr>
          <p:cNvPr id="256" name="Google Shape;256;p27"/>
          <p:cNvSpPr/>
          <p:nvPr/>
        </p:nvSpPr>
        <p:spPr>
          <a:xfrm>
            <a:off x="0" y="6248400"/>
            <a:ext cx="9144000" cy="55403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a:solidFill>
                  <a:schemeClr val="dk1"/>
                </a:solidFill>
                <a:latin typeface="Arial"/>
                <a:ea typeface="Arial"/>
                <a:cs typeface="Arial"/>
                <a:sym typeface="Arial"/>
              </a:rPr>
              <a:t>http://tinyurl.com/ztqnchw</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28"/>
          <p:cNvSpPr txBox="1">
            <a:spLocks noGrp="1"/>
          </p:cNvSpPr>
          <p:nvPr>
            <p:ph type="title"/>
          </p:nvPr>
        </p:nvSpPr>
        <p:spPr>
          <a:xfrm>
            <a:off x="685800" y="381000"/>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endParaRPr>
              <a:latin typeface="Arial"/>
              <a:ea typeface="Arial"/>
              <a:cs typeface="Arial"/>
              <a:sym typeface="Arial"/>
            </a:endParaRPr>
          </a:p>
        </p:txBody>
      </p:sp>
      <p:pic>
        <p:nvPicPr>
          <p:cNvPr id="263" name="Google Shape;263;p28" descr="Screen Shot 2016-01-22 at 10.11.24 PM.png"/>
          <p:cNvPicPr preferRelativeResize="0">
            <a:picLocks noGrp="1"/>
          </p:cNvPicPr>
          <p:nvPr>
            <p:ph type="body" idx="1"/>
          </p:nvPr>
        </p:nvPicPr>
        <p:blipFill rotWithShape="1">
          <a:blip r:embed="rId3">
            <a:alphaModFix/>
          </a:blip>
          <a:srcRect l="24817" r="24818"/>
          <a:stretch/>
        </p:blipFill>
        <p:spPr>
          <a:xfrm>
            <a:off x="0" y="-149225"/>
            <a:ext cx="6286500" cy="7045325"/>
          </a:xfrm>
          <a:prstGeom prst="rect">
            <a:avLst/>
          </a:prstGeom>
          <a:noFill/>
          <a:ln>
            <a:noFill/>
          </a:ln>
        </p:spPr>
      </p:pic>
      <p:sp>
        <p:nvSpPr>
          <p:cNvPr id="264" name="Google Shape;264;p28"/>
          <p:cNvSpPr txBox="1"/>
          <p:nvPr/>
        </p:nvSpPr>
        <p:spPr>
          <a:xfrm>
            <a:off x="6489700" y="242887"/>
            <a:ext cx="2654300" cy="1624013"/>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None/>
            </a:pPr>
            <a:r>
              <a:rPr lang="en-US" sz="3000">
                <a:solidFill>
                  <a:schemeClr val="dk1"/>
                </a:solidFill>
                <a:latin typeface="Arial"/>
                <a:ea typeface="Arial"/>
                <a:cs typeface="Arial"/>
                <a:sym typeface="Arial"/>
              </a:rPr>
              <a:t>Christchurch</a:t>
            </a:r>
            <a:endParaRPr/>
          </a:p>
          <a:p>
            <a:pPr marL="0" marR="0" lvl="0" indent="0" algn="ctr" rtl="0">
              <a:spcBef>
                <a:spcPts val="0"/>
              </a:spcBef>
              <a:spcAft>
                <a:spcPts val="0"/>
              </a:spcAft>
              <a:buNone/>
            </a:pPr>
            <a:r>
              <a:rPr lang="en-US" sz="3000">
                <a:solidFill>
                  <a:schemeClr val="dk1"/>
                </a:solidFill>
                <a:latin typeface="Arial"/>
                <a:ea typeface="Arial"/>
                <a:cs typeface="Arial"/>
                <a:sym typeface="Arial"/>
              </a:rPr>
              <a:t>EQ M6.3</a:t>
            </a:r>
            <a:endParaRPr/>
          </a:p>
          <a:p>
            <a:pPr marL="0" marR="0" lvl="0" indent="0" algn="ctr" rtl="0">
              <a:spcBef>
                <a:spcPts val="0"/>
              </a:spcBef>
              <a:spcAft>
                <a:spcPts val="0"/>
              </a:spcAft>
              <a:buNone/>
            </a:pPr>
            <a:r>
              <a:rPr lang="en-US" sz="3000">
                <a:solidFill>
                  <a:schemeClr val="dk1"/>
                </a:solidFill>
                <a:latin typeface="Arial"/>
                <a:ea typeface="Arial"/>
                <a:cs typeface="Arial"/>
                <a:sym typeface="Arial"/>
              </a:rPr>
              <a:t>26 sec</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269" name="Google Shape;269;p29" descr="10_10-Canterbury-22.jpg"/>
          <p:cNvPicPr preferRelativeResize="0"/>
          <p:nvPr/>
        </p:nvPicPr>
        <p:blipFill rotWithShape="1">
          <a:blip r:embed="rId3">
            <a:alphaModFix/>
          </a:blip>
          <a:srcRect l="10262" r="23706"/>
          <a:stretch/>
        </p:blipFill>
        <p:spPr>
          <a:xfrm>
            <a:off x="25400" y="49213"/>
            <a:ext cx="5994400" cy="6808787"/>
          </a:xfrm>
          <a:prstGeom prst="rect">
            <a:avLst/>
          </a:prstGeom>
          <a:noFill/>
          <a:ln>
            <a:noFill/>
          </a:ln>
        </p:spPr>
      </p:pic>
      <p:pic>
        <p:nvPicPr>
          <p:cNvPr id="270" name="Google Shape;270;p29" descr="Screen Shot 2014-12-07 at 10.18.29 PM.png"/>
          <p:cNvPicPr preferRelativeResize="0"/>
          <p:nvPr/>
        </p:nvPicPr>
        <p:blipFill rotWithShape="1">
          <a:blip r:embed="rId4">
            <a:alphaModFix/>
          </a:blip>
          <a:srcRect l="11541" r="4437"/>
          <a:stretch/>
        </p:blipFill>
        <p:spPr>
          <a:xfrm>
            <a:off x="5181600" y="1447800"/>
            <a:ext cx="3962400" cy="2681288"/>
          </a:xfrm>
          <a:prstGeom prst="rect">
            <a:avLst/>
          </a:prstGeom>
          <a:noFill/>
          <a:ln>
            <a:noFill/>
          </a:ln>
        </p:spPr>
      </p:pic>
      <p:sp>
        <p:nvSpPr>
          <p:cNvPr id="271" name="Google Shape;271;p29"/>
          <p:cNvSpPr txBox="1"/>
          <p:nvPr/>
        </p:nvSpPr>
        <p:spPr>
          <a:xfrm>
            <a:off x="6019800" y="-176213"/>
            <a:ext cx="3124200" cy="1624013"/>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None/>
            </a:pPr>
            <a:r>
              <a:rPr lang="en-US" sz="3000">
                <a:solidFill>
                  <a:schemeClr val="dk1"/>
                </a:solidFill>
                <a:latin typeface="Arial"/>
                <a:ea typeface="Arial"/>
                <a:cs typeface="Arial"/>
                <a:sym typeface="Arial"/>
              </a:rPr>
              <a:t>Christchurch</a:t>
            </a:r>
            <a:endParaRPr/>
          </a:p>
          <a:p>
            <a:pPr marL="0" marR="0" lvl="0" indent="0" algn="ctr" rtl="0">
              <a:spcBef>
                <a:spcPts val="0"/>
              </a:spcBef>
              <a:spcAft>
                <a:spcPts val="0"/>
              </a:spcAft>
              <a:buNone/>
            </a:pPr>
            <a:r>
              <a:rPr lang="en-US" sz="3000">
                <a:solidFill>
                  <a:schemeClr val="dk1"/>
                </a:solidFill>
                <a:latin typeface="Arial"/>
                <a:ea typeface="Arial"/>
                <a:cs typeface="Arial"/>
                <a:sym typeface="Arial"/>
              </a:rPr>
              <a:t>EQ M6.3/26 sec</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pic>
        <p:nvPicPr>
          <p:cNvPr id="276" name="Google Shape;276;p30" descr="Photo1_1.jpg"/>
          <p:cNvPicPr preferRelativeResize="0"/>
          <p:nvPr/>
        </p:nvPicPr>
        <p:blipFill rotWithShape="1">
          <a:blip r:embed="rId3">
            <a:alphaModFix/>
          </a:blip>
          <a:srcRect/>
          <a:stretch/>
        </p:blipFill>
        <p:spPr>
          <a:xfrm>
            <a:off x="0" y="533400"/>
            <a:ext cx="9478963" cy="6324600"/>
          </a:xfrm>
          <a:prstGeom prst="rect">
            <a:avLst/>
          </a:prstGeom>
          <a:noFill/>
          <a:ln w="9525" cap="flat" cmpd="sng">
            <a:solidFill>
              <a:schemeClr val="dk1"/>
            </a:solidFill>
            <a:prstDash val="solid"/>
            <a:miter lim="800000"/>
            <a:headEnd type="none" w="sm" len="sm"/>
            <a:tailEnd type="none" w="sm" len="sm"/>
          </a:ln>
        </p:spPr>
      </p:pic>
      <p:sp>
        <p:nvSpPr>
          <p:cNvPr id="277" name="Google Shape;277;p30"/>
          <p:cNvSpPr txBox="1">
            <a:spLocks noGrp="1"/>
          </p:cNvSpPr>
          <p:nvPr>
            <p:ph type="title"/>
          </p:nvPr>
        </p:nvSpPr>
        <p:spPr>
          <a:xfrm>
            <a:off x="368300" y="0"/>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sz="3000">
                <a:solidFill>
                  <a:srgbClr val="000000"/>
                </a:solidFill>
                <a:latin typeface="Arial"/>
                <a:ea typeface="Arial"/>
                <a:cs typeface="Arial"/>
                <a:sym typeface="Arial"/>
              </a:rPr>
              <a:t>Nisqually EQ M6.8/46sec</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pic>
        <p:nvPicPr>
          <p:cNvPr id="283" name="Google Shape;283;p31" descr="Screen Shot 2014-02-20 at 9.47.03 AM.png"/>
          <p:cNvPicPr preferRelativeResize="0">
            <a:picLocks noGrp="1"/>
          </p:cNvPicPr>
          <p:nvPr>
            <p:ph type="body" idx="1"/>
          </p:nvPr>
        </p:nvPicPr>
        <p:blipFill rotWithShape="1">
          <a:blip r:embed="rId3">
            <a:alphaModFix/>
          </a:blip>
          <a:srcRect l="5325" r="2920"/>
          <a:stretch/>
        </p:blipFill>
        <p:spPr>
          <a:xfrm>
            <a:off x="-23813" y="0"/>
            <a:ext cx="9167813" cy="6689725"/>
          </a:xfrm>
          <a:prstGeom prst="rect">
            <a:avLst/>
          </a:prstGeom>
          <a:noFill/>
          <a:ln>
            <a:noFill/>
          </a:ln>
        </p:spPr>
      </p:pic>
      <p:sp>
        <p:nvSpPr>
          <p:cNvPr id="284" name="Google Shape;284;p31"/>
          <p:cNvSpPr txBox="1"/>
          <p:nvPr/>
        </p:nvSpPr>
        <p:spPr>
          <a:xfrm>
            <a:off x="685800" y="-176213"/>
            <a:ext cx="7772400" cy="1143001"/>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None/>
            </a:pPr>
            <a:r>
              <a:rPr lang="en-US" sz="3000">
                <a:solidFill>
                  <a:srgbClr val="000000"/>
                </a:solidFill>
                <a:latin typeface="Arial"/>
                <a:ea typeface="Arial"/>
                <a:cs typeface="Arial"/>
                <a:sym typeface="Arial"/>
              </a:rPr>
              <a:t>Loma Prieta EQ M6.9/15 sec</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3"/>
          <p:cNvSpPr txBox="1">
            <a:spLocks noGrp="1"/>
          </p:cNvSpPr>
          <p:nvPr>
            <p:ph type="title"/>
          </p:nvPr>
        </p:nvSpPr>
        <p:spPr>
          <a:xfrm>
            <a:off x="457200" y="1780706"/>
            <a:ext cx="82296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br>
              <a:rPr lang="en-US"/>
            </a:br>
            <a:r>
              <a:rPr lang="en-US"/>
              <a:t>What questions do you hope to have answered tonight?</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3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endParaRPr>
              <a:latin typeface="Arial"/>
              <a:ea typeface="Arial"/>
              <a:cs typeface="Arial"/>
              <a:sym typeface="Arial"/>
            </a:endParaRPr>
          </a:p>
        </p:txBody>
      </p:sp>
      <p:pic>
        <p:nvPicPr>
          <p:cNvPr id="291" name="Google Shape;291;p32" descr="Screen Shot 2014-04-18 at 11.34.25 PM.png"/>
          <p:cNvPicPr preferRelativeResize="0">
            <a:picLocks noGrp="1"/>
          </p:cNvPicPr>
          <p:nvPr>
            <p:ph type="body" idx="1"/>
          </p:nvPr>
        </p:nvPicPr>
        <p:blipFill rotWithShape="1">
          <a:blip r:embed="rId3">
            <a:alphaModFix/>
          </a:blip>
          <a:srcRect t="1692" b="-1527"/>
          <a:stretch/>
        </p:blipFill>
        <p:spPr>
          <a:xfrm>
            <a:off x="71438" y="381000"/>
            <a:ext cx="9072562" cy="5624513"/>
          </a:xfrm>
          <a:prstGeom prst="rect">
            <a:avLst/>
          </a:prstGeom>
          <a:noFill/>
          <a:ln>
            <a:noFill/>
          </a:ln>
        </p:spPr>
      </p:pic>
      <p:sp>
        <p:nvSpPr>
          <p:cNvPr id="292" name="Google Shape;292;p32"/>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p>
            <a:pPr marL="342900" lvl="0" indent="-165100" algn="l" rtl="0">
              <a:spcBef>
                <a:spcPts val="0"/>
              </a:spcBef>
              <a:spcAft>
                <a:spcPts val="0"/>
              </a:spcAft>
              <a:buClr>
                <a:schemeClr val="dk1"/>
              </a:buClr>
              <a:buSzPts val="2800"/>
              <a:buNone/>
            </a:pPr>
            <a:endParaRPr>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33"/>
          <p:cNvSpPr txBox="1"/>
          <p:nvPr/>
        </p:nvSpPr>
        <p:spPr>
          <a:xfrm>
            <a:off x="454025" y="127000"/>
            <a:ext cx="5413375" cy="430887"/>
          </a:xfrm>
          <a:prstGeom prst="rect">
            <a:avLst/>
          </a:prstGeom>
          <a:noFill/>
          <a:ln>
            <a:noFill/>
          </a:ln>
        </p:spPr>
        <p:txBody>
          <a:bodyPr spcFirstLastPara="1" wrap="square" lIns="0" tIns="0" rIns="0" bIns="0" anchor="t" anchorCtr="0">
            <a:spAutoFit/>
          </a:bodyPr>
          <a:lstStyle/>
          <a:p>
            <a:pPr marL="1633538" marR="0" lvl="0" indent="-1620838" algn="l" rtl="0">
              <a:spcBef>
                <a:spcPts val="0"/>
              </a:spcBef>
              <a:spcAft>
                <a:spcPts val="0"/>
              </a:spcAft>
              <a:buNone/>
            </a:pPr>
            <a:r>
              <a:rPr lang="en-US" sz="2800">
                <a:solidFill>
                  <a:schemeClr val="dk1"/>
                </a:solidFill>
                <a:latin typeface="Arial"/>
                <a:ea typeface="Arial"/>
                <a:cs typeface="Arial"/>
                <a:sym typeface="Arial"/>
              </a:rPr>
              <a:t> Willamette River Bridges</a:t>
            </a:r>
            <a:endParaRPr sz="2800">
              <a:solidFill>
                <a:schemeClr val="dk1"/>
              </a:solidFill>
              <a:latin typeface="Arial"/>
              <a:ea typeface="Arial"/>
              <a:cs typeface="Arial"/>
              <a:sym typeface="Arial"/>
            </a:endParaRPr>
          </a:p>
        </p:txBody>
      </p:sp>
      <p:sp>
        <p:nvSpPr>
          <p:cNvPr id="298" name="Google Shape;298;p33"/>
          <p:cNvSpPr/>
          <p:nvPr/>
        </p:nvSpPr>
        <p:spPr>
          <a:xfrm>
            <a:off x="6273800" y="254000"/>
            <a:ext cx="2746375" cy="64135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99" name="Google Shape;299;p33"/>
          <p:cNvSpPr/>
          <p:nvPr/>
        </p:nvSpPr>
        <p:spPr>
          <a:xfrm>
            <a:off x="6172200" y="0"/>
            <a:ext cx="2971800" cy="6857999"/>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00" name="Google Shape;300;p33"/>
          <p:cNvSpPr txBox="1"/>
          <p:nvPr/>
        </p:nvSpPr>
        <p:spPr>
          <a:xfrm>
            <a:off x="152400" y="977900"/>
            <a:ext cx="6096000" cy="2954655"/>
          </a:xfrm>
          <a:prstGeom prst="rect">
            <a:avLst/>
          </a:prstGeom>
          <a:noFill/>
          <a:ln>
            <a:noFill/>
          </a:ln>
        </p:spPr>
        <p:txBody>
          <a:bodyPr spcFirstLastPara="1" wrap="square" lIns="0" tIns="0" rIns="0" bIns="0" anchor="t" anchorCtr="0">
            <a:spAutoFit/>
          </a:bodyPr>
          <a:lstStyle/>
          <a:p>
            <a:pPr marL="12700" marR="0" lvl="0" indent="0" algn="l" rtl="0">
              <a:spcBef>
                <a:spcPts val="0"/>
              </a:spcBef>
              <a:spcAft>
                <a:spcPts val="0"/>
              </a:spcAft>
              <a:buNone/>
            </a:pPr>
            <a:r>
              <a:rPr lang="en-US" sz="2400">
                <a:solidFill>
                  <a:srgbClr val="00B050"/>
                </a:solidFill>
                <a:latin typeface="Arial"/>
                <a:ea typeface="Arial"/>
                <a:cs typeface="Arial"/>
                <a:sym typeface="Arial"/>
              </a:rPr>
              <a:t>Sauvie Island Bridge 		</a:t>
            </a:r>
            <a:r>
              <a:rPr lang="en-US" sz="2400">
                <a:solidFill>
                  <a:srgbClr val="000000"/>
                </a:solidFill>
                <a:latin typeface="Arial"/>
                <a:ea typeface="Arial"/>
                <a:cs typeface="Arial"/>
                <a:sym typeface="Arial"/>
              </a:rPr>
              <a:t>2008</a:t>
            </a:r>
            <a:endParaRPr/>
          </a:p>
          <a:p>
            <a:pPr marL="12700" marR="0" lvl="0" indent="0" algn="l" rtl="0">
              <a:spcBef>
                <a:spcPts val="0"/>
              </a:spcBef>
              <a:spcAft>
                <a:spcPts val="0"/>
              </a:spcAft>
              <a:buNone/>
            </a:pPr>
            <a:r>
              <a:rPr lang="en-US" sz="2400">
                <a:solidFill>
                  <a:srgbClr val="00B050"/>
                </a:solidFill>
                <a:latin typeface="Arial"/>
                <a:ea typeface="Arial"/>
                <a:cs typeface="Arial"/>
                <a:sym typeface="Arial"/>
              </a:rPr>
              <a:t>Tilikum Crossing Bridge</a:t>
            </a:r>
            <a:r>
              <a:rPr lang="en-US" sz="2400">
                <a:solidFill>
                  <a:srgbClr val="000000"/>
                </a:solidFill>
                <a:latin typeface="Arial"/>
                <a:ea typeface="Arial"/>
                <a:cs typeface="Arial"/>
                <a:sym typeface="Arial"/>
              </a:rPr>
              <a:t>*</a:t>
            </a:r>
            <a:r>
              <a:rPr lang="en-US" sz="2400">
                <a:solidFill>
                  <a:srgbClr val="00B050"/>
                </a:solidFill>
                <a:latin typeface="Arial"/>
                <a:ea typeface="Arial"/>
                <a:cs typeface="Arial"/>
                <a:sym typeface="Arial"/>
              </a:rPr>
              <a:t>	</a:t>
            </a:r>
            <a:r>
              <a:rPr lang="en-US" sz="2400">
                <a:solidFill>
                  <a:srgbClr val="000000"/>
                </a:solidFill>
                <a:latin typeface="Arial"/>
                <a:ea typeface="Arial"/>
                <a:cs typeface="Arial"/>
                <a:sym typeface="Arial"/>
              </a:rPr>
              <a:t>2015</a:t>
            </a:r>
            <a:r>
              <a:rPr lang="en-US" sz="2400">
                <a:solidFill>
                  <a:srgbClr val="00B050"/>
                </a:solidFill>
                <a:latin typeface="Arial"/>
                <a:ea typeface="Arial"/>
                <a:cs typeface="Arial"/>
                <a:sym typeface="Arial"/>
              </a:rPr>
              <a:t> </a:t>
            </a:r>
            <a:endParaRPr/>
          </a:p>
          <a:p>
            <a:pPr marL="12700" marR="0" lvl="0" indent="0" algn="l" rtl="0">
              <a:spcBef>
                <a:spcPts val="0"/>
              </a:spcBef>
              <a:spcAft>
                <a:spcPts val="0"/>
              </a:spcAft>
              <a:buNone/>
            </a:pPr>
            <a:r>
              <a:rPr lang="en-US" sz="2400">
                <a:solidFill>
                  <a:srgbClr val="FF0000"/>
                </a:solidFill>
                <a:latin typeface="Arial"/>
                <a:ea typeface="Arial"/>
                <a:cs typeface="Arial"/>
                <a:sym typeface="Arial"/>
              </a:rPr>
              <a:t>Broadway Bridge  			</a:t>
            </a:r>
            <a:r>
              <a:rPr lang="en-US" sz="2400">
                <a:solidFill>
                  <a:srgbClr val="000000"/>
                </a:solidFill>
                <a:latin typeface="Arial"/>
                <a:ea typeface="Arial"/>
                <a:cs typeface="Arial"/>
                <a:sym typeface="Arial"/>
              </a:rPr>
              <a:t>1913</a:t>
            </a:r>
            <a:endParaRPr/>
          </a:p>
          <a:p>
            <a:pPr marL="12700" marR="0" lvl="0" indent="0" algn="l" rtl="0">
              <a:spcBef>
                <a:spcPts val="0"/>
              </a:spcBef>
              <a:spcAft>
                <a:spcPts val="0"/>
              </a:spcAft>
              <a:buNone/>
            </a:pPr>
            <a:r>
              <a:rPr lang="en-US" sz="2400">
                <a:solidFill>
                  <a:srgbClr val="FF0000"/>
                </a:solidFill>
                <a:latin typeface="Arial"/>
                <a:ea typeface="Arial"/>
                <a:cs typeface="Arial"/>
                <a:sym typeface="Arial"/>
              </a:rPr>
              <a:t>Burnside Bridge				</a:t>
            </a:r>
            <a:r>
              <a:rPr lang="en-US" sz="2400">
                <a:solidFill>
                  <a:srgbClr val="000000"/>
                </a:solidFill>
                <a:latin typeface="Arial"/>
                <a:ea typeface="Arial"/>
                <a:cs typeface="Arial"/>
                <a:sym typeface="Arial"/>
              </a:rPr>
              <a:t>1910</a:t>
            </a:r>
            <a:endParaRPr sz="2400">
              <a:solidFill>
                <a:srgbClr val="FF0000"/>
              </a:solidFill>
              <a:latin typeface="Arial"/>
              <a:ea typeface="Arial"/>
              <a:cs typeface="Arial"/>
              <a:sym typeface="Arial"/>
            </a:endParaRPr>
          </a:p>
          <a:p>
            <a:pPr marL="12700" marR="0" lvl="0" indent="0" algn="l" rtl="0">
              <a:spcBef>
                <a:spcPts val="0"/>
              </a:spcBef>
              <a:spcAft>
                <a:spcPts val="0"/>
              </a:spcAft>
              <a:buNone/>
            </a:pPr>
            <a:r>
              <a:rPr lang="en-US" sz="2400">
                <a:solidFill>
                  <a:srgbClr val="FF0000"/>
                </a:solidFill>
                <a:latin typeface="Arial"/>
                <a:ea typeface="Arial"/>
                <a:cs typeface="Arial"/>
                <a:sym typeface="Arial"/>
              </a:rPr>
              <a:t>Morrison Bridge				</a:t>
            </a:r>
            <a:r>
              <a:rPr lang="en-US" sz="2400">
                <a:solidFill>
                  <a:srgbClr val="000000"/>
                </a:solidFill>
                <a:latin typeface="Arial"/>
                <a:ea typeface="Arial"/>
                <a:cs typeface="Arial"/>
                <a:sym typeface="Arial"/>
              </a:rPr>
              <a:t>1958</a:t>
            </a:r>
            <a:endParaRPr sz="2400">
              <a:solidFill>
                <a:schemeClr val="dk1"/>
              </a:solidFill>
              <a:latin typeface="Arial"/>
              <a:ea typeface="Arial"/>
              <a:cs typeface="Arial"/>
              <a:sym typeface="Arial"/>
            </a:endParaRPr>
          </a:p>
          <a:p>
            <a:pPr marL="12700" marR="0" lvl="0" indent="0" algn="l" rtl="0">
              <a:spcBef>
                <a:spcPts val="0"/>
              </a:spcBef>
              <a:spcAft>
                <a:spcPts val="0"/>
              </a:spcAft>
              <a:buNone/>
            </a:pPr>
            <a:r>
              <a:rPr lang="en-US" sz="2400">
                <a:solidFill>
                  <a:srgbClr val="FF0000"/>
                </a:solidFill>
                <a:latin typeface="Arial"/>
                <a:ea typeface="Arial"/>
                <a:cs typeface="Arial"/>
                <a:sym typeface="Arial"/>
              </a:rPr>
              <a:t>Hawthorne Bridge  			</a:t>
            </a:r>
            <a:r>
              <a:rPr lang="en-US" sz="2400">
                <a:solidFill>
                  <a:srgbClr val="000000"/>
                </a:solidFill>
                <a:latin typeface="Arial"/>
                <a:ea typeface="Arial"/>
                <a:cs typeface="Arial"/>
                <a:sym typeface="Arial"/>
              </a:rPr>
              <a:t>1910</a:t>
            </a:r>
            <a:endParaRPr sz="2400">
              <a:solidFill>
                <a:schemeClr val="dk1"/>
              </a:solidFill>
              <a:latin typeface="Arial"/>
              <a:ea typeface="Arial"/>
              <a:cs typeface="Arial"/>
              <a:sym typeface="Arial"/>
            </a:endParaRPr>
          </a:p>
          <a:p>
            <a:pPr marL="12700" marR="0" lvl="0" indent="0" algn="l" rtl="0">
              <a:spcBef>
                <a:spcPts val="0"/>
              </a:spcBef>
              <a:spcAft>
                <a:spcPts val="0"/>
              </a:spcAft>
              <a:buNone/>
            </a:pPr>
            <a:r>
              <a:rPr lang="en-US" sz="2400">
                <a:solidFill>
                  <a:srgbClr val="00B050"/>
                </a:solidFill>
                <a:latin typeface="Arial"/>
                <a:ea typeface="Arial"/>
                <a:cs typeface="Arial"/>
                <a:sym typeface="Arial"/>
              </a:rPr>
              <a:t>Sellwood Bridge  			</a:t>
            </a:r>
            <a:r>
              <a:rPr lang="en-US" sz="2400">
                <a:solidFill>
                  <a:srgbClr val="000000"/>
                </a:solidFill>
                <a:latin typeface="Arial"/>
                <a:ea typeface="Arial"/>
                <a:cs typeface="Arial"/>
                <a:sym typeface="Arial"/>
              </a:rPr>
              <a:t>2016</a:t>
            </a:r>
            <a:endParaRPr/>
          </a:p>
          <a:p>
            <a:pPr marL="12700" marR="0" lvl="0" indent="0" algn="l" rtl="0">
              <a:spcBef>
                <a:spcPts val="0"/>
              </a:spcBef>
              <a:spcAft>
                <a:spcPts val="0"/>
              </a:spcAft>
              <a:buNone/>
            </a:pPr>
            <a:endParaRPr sz="1200">
              <a:solidFill>
                <a:srgbClr val="000000"/>
              </a:solidFill>
              <a:latin typeface="Arial"/>
              <a:ea typeface="Arial"/>
              <a:cs typeface="Arial"/>
              <a:sym typeface="Arial"/>
            </a:endParaRPr>
          </a:p>
          <a:p>
            <a:pPr marL="12700" marR="0" lvl="0" indent="0" algn="l" rtl="0">
              <a:spcBef>
                <a:spcPts val="0"/>
              </a:spcBef>
              <a:spcAft>
                <a:spcPts val="0"/>
              </a:spcAft>
              <a:buNone/>
            </a:pPr>
            <a:r>
              <a:rPr lang="en-US" sz="1200">
                <a:solidFill>
                  <a:srgbClr val="000000"/>
                </a:solidFill>
                <a:latin typeface="Arial"/>
                <a:ea typeface="Arial"/>
                <a:cs typeface="Arial"/>
                <a:sym typeface="Arial"/>
              </a:rPr>
              <a:t>* Not a Multco bridge</a:t>
            </a:r>
            <a:endParaRPr sz="1200">
              <a:solidFill>
                <a:schemeClr val="dk1"/>
              </a:solidFill>
              <a:latin typeface="Arial"/>
              <a:ea typeface="Arial"/>
              <a:cs typeface="Arial"/>
              <a:sym typeface="Arial"/>
            </a:endParaRPr>
          </a:p>
        </p:txBody>
      </p:sp>
      <p:sp>
        <p:nvSpPr>
          <p:cNvPr id="301" name="Google Shape;301;p33"/>
          <p:cNvSpPr/>
          <p:nvPr/>
        </p:nvSpPr>
        <p:spPr>
          <a:xfrm>
            <a:off x="112713" y="4129088"/>
            <a:ext cx="6078537" cy="2620962"/>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02" name="Google Shape;302;p33"/>
          <p:cNvSpPr/>
          <p:nvPr/>
        </p:nvSpPr>
        <p:spPr>
          <a:xfrm>
            <a:off x="0" y="4194174"/>
            <a:ext cx="6243638" cy="2778126"/>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03" name="Google Shape;303;p33"/>
          <p:cNvSpPr/>
          <p:nvPr/>
        </p:nvSpPr>
        <p:spPr>
          <a:xfrm>
            <a:off x="157163" y="4171950"/>
            <a:ext cx="5932487" cy="2476500"/>
          </a:xfrm>
          <a:custGeom>
            <a:avLst/>
            <a:gdLst/>
            <a:ahLst/>
            <a:cxnLst/>
            <a:rect l="l" t="t" r="r" b="b"/>
            <a:pathLst>
              <a:path w="5932805" h="2476500" extrusionOk="0">
                <a:moveTo>
                  <a:pt x="0" y="0"/>
                </a:moveTo>
                <a:lnTo>
                  <a:pt x="5932703" y="0"/>
                </a:lnTo>
                <a:lnTo>
                  <a:pt x="5932703" y="2476461"/>
                </a:lnTo>
                <a:lnTo>
                  <a:pt x="0" y="2476461"/>
                </a:lnTo>
                <a:lnTo>
                  <a:pt x="0" y="0"/>
                </a:lnTo>
                <a:close/>
              </a:path>
            </a:pathLst>
          </a:custGeom>
          <a:noFill/>
          <a:ln w="381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04" name="Google Shape;304;p33"/>
          <p:cNvSpPr/>
          <p:nvPr/>
        </p:nvSpPr>
        <p:spPr>
          <a:xfrm>
            <a:off x="7208838" y="365125"/>
            <a:ext cx="600075" cy="428625"/>
          </a:xfrm>
          <a:prstGeom prst="rect">
            <a:avLst/>
          </a:prstGeom>
          <a:blipFill rotWithShape="1">
            <a:blip r:embed="rId7">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05" name="Google Shape;305;p33"/>
          <p:cNvSpPr/>
          <p:nvPr/>
        </p:nvSpPr>
        <p:spPr>
          <a:xfrm>
            <a:off x="7042150" y="5380038"/>
            <a:ext cx="766763" cy="357187"/>
          </a:xfrm>
          <a:prstGeom prst="rect">
            <a:avLst/>
          </a:prstGeom>
          <a:blipFill rotWithShape="1">
            <a:blip r:embed="rId8">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34"/>
          <p:cNvSpPr/>
          <p:nvPr/>
        </p:nvSpPr>
        <p:spPr>
          <a:xfrm>
            <a:off x="3175" y="3844925"/>
            <a:ext cx="4038600" cy="3013075"/>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11" name="Google Shape;311;p34"/>
          <p:cNvSpPr/>
          <p:nvPr/>
        </p:nvSpPr>
        <p:spPr>
          <a:xfrm>
            <a:off x="0" y="454025"/>
            <a:ext cx="9140825" cy="2620963"/>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12" name="Google Shape;312;p34"/>
          <p:cNvSpPr txBox="1"/>
          <p:nvPr/>
        </p:nvSpPr>
        <p:spPr>
          <a:xfrm>
            <a:off x="4195763" y="3200400"/>
            <a:ext cx="4211637" cy="2836863"/>
          </a:xfrm>
          <a:prstGeom prst="rect">
            <a:avLst/>
          </a:prstGeom>
          <a:noFill/>
          <a:ln>
            <a:noFill/>
          </a:ln>
        </p:spPr>
        <p:txBody>
          <a:bodyPr spcFirstLastPara="1" wrap="square" lIns="0" tIns="0" rIns="0" bIns="0" anchor="t" anchorCtr="0">
            <a:spAutoFit/>
          </a:bodyPr>
          <a:lstStyle/>
          <a:p>
            <a:pPr marL="228600" marR="0" lvl="0" indent="-228600" algn="l" rtl="0">
              <a:spcBef>
                <a:spcPts val="0"/>
              </a:spcBef>
              <a:spcAft>
                <a:spcPts val="0"/>
              </a:spcAft>
              <a:buNone/>
            </a:pPr>
            <a:r>
              <a:rPr lang="en-US" sz="2400" b="1">
                <a:solidFill>
                  <a:schemeClr val="dk1"/>
                </a:solidFill>
                <a:latin typeface="Calibri"/>
                <a:ea typeface="Calibri"/>
                <a:cs typeface="Calibri"/>
                <a:sym typeface="Calibri"/>
              </a:rPr>
              <a:t>Primary Seismic Vulnerabilities:</a:t>
            </a:r>
            <a:endParaRPr/>
          </a:p>
          <a:p>
            <a:pPr marL="228600" marR="0" lvl="0" indent="-228600" algn="l" rtl="0">
              <a:spcBef>
                <a:spcPts val="38"/>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Bridge falling from its supports</a:t>
            </a:r>
            <a:endParaRPr/>
          </a:p>
          <a:p>
            <a:pPr marL="228600" marR="0" lvl="0" indent="-228600" algn="l"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Piers and columns</a:t>
            </a:r>
            <a:endParaRPr/>
          </a:p>
          <a:p>
            <a:pPr marL="228600" marR="0" lvl="0" indent="-228600" algn="l"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Below-water foundations</a:t>
            </a:r>
            <a:endParaRPr/>
          </a:p>
          <a:p>
            <a:pPr marL="228600" marR="0" lvl="0" indent="-228600" algn="l"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Rall wheel and track</a:t>
            </a:r>
            <a:endParaRPr/>
          </a:p>
          <a:p>
            <a:pPr marL="228600" marR="0" lvl="0" indent="-228600" algn="l"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Mechanical and electrical components</a:t>
            </a:r>
            <a:endParaRPr/>
          </a:p>
          <a:p>
            <a:pPr marL="228600" marR="0" lvl="0" indent="-228600" algn="l"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Soil liquefaction settlement</a:t>
            </a:r>
            <a:endParaRPr/>
          </a:p>
          <a:p>
            <a:pPr marL="228600" marR="0" lvl="0" indent="-228600" algn="l"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Truss members</a:t>
            </a:r>
            <a:endParaRPr/>
          </a:p>
          <a:p>
            <a:pPr marL="228600" marR="0" lvl="0" indent="-228600" algn="l"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Bearing elements</a:t>
            </a:r>
            <a:endParaRPr/>
          </a:p>
        </p:txBody>
      </p:sp>
      <p:sp>
        <p:nvSpPr>
          <p:cNvPr id="313" name="Google Shape;313;p34"/>
          <p:cNvSpPr/>
          <p:nvPr/>
        </p:nvSpPr>
        <p:spPr>
          <a:xfrm>
            <a:off x="3657600" y="1103313"/>
            <a:ext cx="319088" cy="319087"/>
          </a:xfrm>
          <a:custGeom>
            <a:avLst/>
            <a:gdLst/>
            <a:ahLst/>
            <a:cxnLst/>
            <a:rect l="l" t="t" r="r" b="b"/>
            <a:pathLst>
              <a:path w="320039" h="320039" extrusionOk="0">
                <a:moveTo>
                  <a:pt x="320040" y="122237"/>
                </a:moveTo>
                <a:lnTo>
                  <a:pt x="0" y="122237"/>
                </a:lnTo>
                <a:lnTo>
                  <a:pt x="98894" y="197789"/>
                </a:lnTo>
                <a:lnTo>
                  <a:pt x="61125" y="320027"/>
                </a:lnTo>
                <a:lnTo>
                  <a:pt x="160020" y="244475"/>
                </a:lnTo>
                <a:lnTo>
                  <a:pt x="235570" y="244475"/>
                </a:lnTo>
                <a:lnTo>
                  <a:pt x="221145" y="197789"/>
                </a:lnTo>
                <a:lnTo>
                  <a:pt x="320040" y="122237"/>
                </a:lnTo>
                <a:close/>
              </a:path>
              <a:path w="320039" h="320039" extrusionOk="0">
                <a:moveTo>
                  <a:pt x="235570" y="244475"/>
                </a:moveTo>
                <a:lnTo>
                  <a:pt x="160020" y="244475"/>
                </a:lnTo>
                <a:lnTo>
                  <a:pt x="258914" y="320027"/>
                </a:lnTo>
                <a:lnTo>
                  <a:pt x="235570" y="244475"/>
                </a:lnTo>
                <a:close/>
              </a:path>
              <a:path w="320039" h="320039" extrusionOk="0">
                <a:moveTo>
                  <a:pt x="160020" y="0"/>
                </a:moveTo>
                <a:lnTo>
                  <a:pt x="122250" y="122237"/>
                </a:lnTo>
                <a:lnTo>
                  <a:pt x="197789" y="122237"/>
                </a:lnTo>
                <a:lnTo>
                  <a:pt x="160020" y="0"/>
                </a:lnTo>
                <a:close/>
              </a:path>
            </a:pathLst>
          </a:custGeom>
          <a:solidFill>
            <a:srgbClr val="FFFF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14" name="Google Shape;314;p34"/>
          <p:cNvSpPr/>
          <p:nvPr/>
        </p:nvSpPr>
        <p:spPr>
          <a:xfrm>
            <a:off x="3657600" y="1077913"/>
            <a:ext cx="319088" cy="319087"/>
          </a:xfrm>
          <a:custGeom>
            <a:avLst/>
            <a:gdLst/>
            <a:ahLst/>
            <a:cxnLst/>
            <a:rect l="l" t="t" r="r" b="b"/>
            <a:pathLst>
              <a:path w="320039" h="320039" extrusionOk="0">
                <a:moveTo>
                  <a:pt x="0" y="122237"/>
                </a:moveTo>
                <a:lnTo>
                  <a:pt x="122250" y="122237"/>
                </a:lnTo>
                <a:lnTo>
                  <a:pt x="160020" y="0"/>
                </a:lnTo>
                <a:lnTo>
                  <a:pt x="197789" y="122237"/>
                </a:lnTo>
                <a:lnTo>
                  <a:pt x="320040" y="122237"/>
                </a:lnTo>
                <a:lnTo>
                  <a:pt x="221145" y="197789"/>
                </a:lnTo>
                <a:lnTo>
                  <a:pt x="258914" y="320027"/>
                </a:lnTo>
                <a:lnTo>
                  <a:pt x="160020" y="244475"/>
                </a:lnTo>
                <a:lnTo>
                  <a:pt x="61125" y="320027"/>
                </a:lnTo>
                <a:lnTo>
                  <a:pt x="98894" y="197789"/>
                </a:lnTo>
                <a:lnTo>
                  <a:pt x="0" y="122237"/>
                </a:lnTo>
                <a:close/>
              </a:path>
            </a:pathLst>
          </a:custGeom>
          <a:noFill/>
          <a:ln w="254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15" name="Google Shape;315;p34"/>
          <p:cNvSpPr/>
          <p:nvPr/>
        </p:nvSpPr>
        <p:spPr>
          <a:xfrm>
            <a:off x="2019300" y="1235075"/>
            <a:ext cx="320675" cy="320675"/>
          </a:xfrm>
          <a:custGeom>
            <a:avLst/>
            <a:gdLst/>
            <a:ahLst/>
            <a:cxnLst/>
            <a:rect l="l" t="t" r="r" b="b"/>
            <a:pathLst>
              <a:path w="320039" h="320039" extrusionOk="0">
                <a:moveTo>
                  <a:pt x="320040" y="122237"/>
                </a:moveTo>
                <a:lnTo>
                  <a:pt x="0" y="122237"/>
                </a:lnTo>
                <a:lnTo>
                  <a:pt x="98894" y="197789"/>
                </a:lnTo>
                <a:lnTo>
                  <a:pt x="61125" y="320027"/>
                </a:lnTo>
                <a:lnTo>
                  <a:pt x="160020" y="244475"/>
                </a:lnTo>
                <a:lnTo>
                  <a:pt x="235570" y="244475"/>
                </a:lnTo>
                <a:lnTo>
                  <a:pt x="221145" y="197789"/>
                </a:lnTo>
                <a:lnTo>
                  <a:pt x="320040" y="122237"/>
                </a:lnTo>
                <a:close/>
              </a:path>
              <a:path w="320039" h="320039" extrusionOk="0">
                <a:moveTo>
                  <a:pt x="235570" y="244475"/>
                </a:moveTo>
                <a:lnTo>
                  <a:pt x="160020" y="244475"/>
                </a:lnTo>
                <a:lnTo>
                  <a:pt x="258914" y="320027"/>
                </a:lnTo>
                <a:lnTo>
                  <a:pt x="235570" y="244475"/>
                </a:lnTo>
                <a:close/>
              </a:path>
              <a:path w="320039" h="320039" extrusionOk="0">
                <a:moveTo>
                  <a:pt x="160020" y="0"/>
                </a:moveTo>
                <a:lnTo>
                  <a:pt x="122250" y="122237"/>
                </a:lnTo>
                <a:lnTo>
                  <a:pt x="197789" y="122237"/>
                </a:lnTo>
                <a:lnTo>
                  <a:pt x="160020" y="0"/>
                </a:lnTo>
                <a:close/>
              </a:path>
            </a:pathLst>
          </a:custGeom>
          <a:solidFill>
            <a:srgbClr val="FFFF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16" name="Google Shape;316;p34"/>
          <p:cNvSpPr/>
          <p:nvPr/>
        </p:nvSpPr>
        <p:spPr>
          <a:xfrm>
            <a:off x="2019300" y="1209675"/>
            <a:ext cx="320675" cy="320675"/>
          </a:xfrm>
          <a:custGeom>
            <a:avLst/>
            <a:gdLst/>
            <a:ahLst/>
            <a:cxnLst/>
            <a:rect l="l" t="t" r="r" b="b"/>
            <a:pathLst>
              <a:path w="320039" h="320039" extrusionOk="0">
                <a:moveTo>
                  <a:pt x="0" y="122237"/>
                </a:moveTo>
                <a:lnTo>
                  <a:pt x="122250" y="122237"/>
                </a:lnTo>
                <a:lnTo>
                  <a:pt x="160020" y="0"/>
                </a:lnTo>
                <a:lnTo>
                  <a:pt x="197789" y="122237"/>
                </a:lnTo>
                <a:lnTo>
                  <a:pt x="320040" y="122237"/>
                </a:lnTo>
                <a:lnTo>
                  <a:pt x="221145" y="197789"/>
                </a:lnTo>
                <a:lnTo>
                  <a:pt x="258914" y="320027"/>
                </a:lnTo>
                <a:lnTo>
                  <a:pt x="160020" y="244475"/>
                </a:lnTo>
                <a:lnTo>
                  <a:pt x="61125" y="320027"/>
                </a:lnTo>
                <a:lnTo>
                  <a:pt x="98894" y="197789"/>
                </a:lnTo>
                <a:lnTo>
                  <a:pt x="0" y="122237"/>
                </a:lnTo>
                <a:close/>
              </a:path>
            </a:pathLst>
          </a:custGeom>
          <a:noFill/>
          <a:ln w="254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17" name="Google Shape;317;p34"/>
          <p:cNvSpPr/>
          <p:nvPr/>
        </p:nvSpPr>
        <p:spPr>
          <a:xfrm>
            <a:off x="609600" y="1566863"/>
            <a:ext cx="320675" cy="320675"/>
          </a:xfrm>
          <a:custGeom>
            <a:avLst/>
            <a:gdLst/>
            <a:ahLst/>
            <a:cxnLst/>
            <a:rect l="l" t="t" r="r" b="b"/>
            <a:pathLst>
              <a:path w="320040" h="320039" extrusionOk="0">
                <a:moveTo>
                  <a:pt x="320040" y="122237"/>
                </a:moveTo>
                <a:lnTo>
                  <a:pt x="0" y="122237"/>
                </a:lnTo>
                <a:lnTo>
                  <a:pt x="98894" y="197789"/>
                </a:lnTo>
                <a:lnTo>
                  <a:pt x="61125" y="320027"/>
                </a:lnTo>
                <a:lnTo>
                  <a:pt x="160020" y="244475"/>
                </a:lnTo>
                <a:lnTo>
                  <a:pt x="235570" y="244475"/>
                </a:lnTo>
                <a:lnTo>
                  <a:pt x="221145" y="197789"/>
                </a:lnTo>
                <a:lnTo>
                  <a:pt x="320040" y="122237"/>
                </a:lnTo>
                <a:close/>
              </a:path>
              <a:path w="320040" h="320039" extrusionOk="0">
                <a:moveTo>
                  <a:pt x="235570" y="244475"/>
                </a:moveTo>
                <a:lnTo>
                  <a:pt x="160020" y="244475"/>
                </a:lnTo>
                <a:lnTo>
                  <a:pt x="258914" y="320027"/>
                </a:lnTo>
                <a:lnTo>
                  <a:pt x="235570" y="244475"/>
                </a:lnTo>
                <a:close/>
              </a:path>
              <a:path w="320040" h="320039" extrusionOk="0">
                <a:moveTo>
                  <a:pt x="160020" y="0"/>
                </a:moveTo>
                <a:lnTo>
                  <a:pt x="122250" y="122237"/>
                </a:lnTo>
                <a:lnTo>
                  <a:pt x="197789" y="122237"/>
                </a:lnTo>
                <a:lnTo>
                  <a:pt x="160020" y="0"/>
                </a:lnTo>
                <a:close/>
              </a:path>
            </a:pathLst>
          </a:custGeom>
          <a:solidFill>
            <a:srgbClr val="FFFF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18" name="Google Shape;318;p34"/>
          <p:cNvSpPr/>
          <p:nvPr/>
        </p:nvSpPr>
        <p:spPr>
          <a:xfrm>
            <a:off x="609600" y="1541463"/>
            <a:ext cx="320675" cy="320675"/>
          </a:xfrm>
          <a:custGeom>
            <a:avLst/>
            <a:gdLst/>
            <a:ahLst/>
            <a:cxnLst/>
            <a:rect l="l" t="t" r="r" b="b"/>
            <a:pathLst>
              <a:path w="320040" h="320039" extrusionOk="0">
                <a:moveTo>
                  <a:pt x="0" y="122237"/>
                </a:moveTo>
                <a:lnTo>
                  <a:pt x="122250" y="122237"/>
                </a:lnTo>
                <a:lnTo>
                  <a:pt x="160020" y="0"/>
                </a:lnTo>
                <a:lnTo>
                  <a:pt x="197789" y="122237"/>
                </a:lnTo>
                <a:lnTo>
                  <a:pt x="320040" y="122237"/>
                </a:lnTo>
                <a:lnTo>
                  <a:pt x="221145" y="197789"/>
                </a:lnTo>
                <a:lnTo>
                  <a:pt x="258914" y="320027"/>
                </a:lnTo>
                <a:lnTo>
                  <a:pt x="160020" y="244475"/>
                </a:lnTo>
                <a:lnTo>
                  <a:pt x="61125" y="320027"/>
                </a:lnTo>
                <a:lnTo>
                  <a:pt x="98894" y="197789"/>
                </a:lnTo>
                <a:lnTo>
                  <a:pt x="0" y="122237"/>
                </a:lnTo>
                <a:close/>
              </a:path>
            </a:pathLst>
          </a:custGeom>
          <a:noFill/>
          <a:ln w="254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19" name="Google Shape;319;p34"/>
          <p:cNvSpPr/>
          <p:nvPr/>
        </p:nvSpPr>
        <p:spPr>
          <a:xfrm>
            <a:off x="4038600" y="1428750"/>
            <a:ext cx="320675" cy="320675"/>
          </a:xfrm>
          <a:custGeom>
            <a:avLst/>
            <a:gdLst/>
            <a:ahLst/>
            <a:cxnLst/>
            <a:rect l="l" t="t" r="r" b="b"/>
            <a:pathLst>
              <a:path w="320039" h="320039" extrusionOk="0">
                <a:moveTo>
                  <a:pt x="320040" y="122237"/>
                </a:moveTo>
                <a:lnTo>
                  <a:pt x="0" y="122237"/>
                </a:lnTo>
                <a:lnTo>
                  <a:pt x="98894" y="197789"/>
                </a:lnTo>
                <a:lnTo>
                  <a:pt x="61125" y="320027"/>
                </a:lnTo>
                <a:lnTo>
                  <a:pt x="160020" y="244475"/>
                </a:lnTo>
                <a:lnTo>
                  <a:pt x="235570" y="244475"/>
                </a:lnTo>
                <a:lnTo>
                  <a:pt x="221145" y="197789"/>
                </a:lnTo>
                <a:lnTo>
                  <a:pt x="320040" y="122237"/>
                </a:lnTo>
                <a:close/>
              </a:path>
              <a:path w="320039" h="320039" extrusionOk="0">
                <a:moveTo>
                  <a:pt x="235570" y="244475"/>
                </a:moveTo>
                <a:lnTo>
                  <a:pt x="160020" y="244475"/>
                </a:lnTo>
                <a:lnTo>
                  <a:pt x="258914" y="320027"/>
                </a:lnTo>
                <a:lnTo>
                  <a:pt x="235570" y="244475"/>
                </a:lnTo>
                <a:close/>
              </a:path>
              <a:path w="320039" h="320039" extrusionOk="0">
                <a:moveTo>
                  <a:pt x="160020" y="0"/>
                </a:moveTo>
                <a:lnTo>
                  <a:pt x="122250" y="122237"/>
                </a:lnTo>
                <a:lnTo>
                  <a:pt x="197789" y="122237"/>
                </a:lnTo>
                <a:lnTo>
                  <a:pt x="160020" y="0"/>
                </a:lnTo>
                <a:close/>
              </a:path>
            </a:pathLst>
          </a:custGeom>
          <a:solidFill>
            <a:srgbClr val="FFFF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20" name="Google Shape;320;p34"/>
          <p:cNvSpPr/>
          <p:nvPr/>
        </p:nvSpPr>
        <p:spPr>
          <a:xfrm>
            <a:off x="4038600" y="1403350"/>
            <a:ext cx="320675" cy="320675"/>
          </a:xfrm>
          <a:custGeom>
            <a:avLst/>
            <a:gdLst/>
            <a:ahLst/>
            <a:cxnLst/>
            <a:rect l="l" t="t" r="r" b="b"/>
            <a:pathLst>
              <a:path w="320039" h="320039" extrusionOk="0">
                <a:moveTo>
                  <a:pt x="0" y="122237"/>
                </a:moveTo>
                <a:lnTo>
                  <a:pt x="122250" y="122237"/>
                </a:lnTo>
                <a:lnTo>
                  <a:pt x="160020" y="0"/>
                </a:lnTo>
                <a:lnTo>
                  <a:pt x="197789" y="122237"/>
                </a:lnTo>
                <a:lnTo>
                  <a:pt x="320040" y="122237"/>
                </a:lnTo>
                <a:lnTo>
                  <a:pt x="221145" y="197789"/>
                </a:lnTo>
                <a:lnTo>
                  <a:pt x="258914" y="320027"/>
                </a:lnTo>
                <a:lnTo>
                  <a:pt x="160020" y="244475"/>
                </a:lnTo>
                <a:lnTo>
                  <a:pt x="61125" y="320027"/>
                </a:lnTo>
                <a:lnTo>
                  <a:pt x="98894" y="197789"/>
                </a:lnTo>
                <a:lnTo>
                  <a:pt x="0" y="122237"/>
                </a:lnTo>
                <a:close/>
              </a:path>
            </a:pathLst>
          </a:custGeom>
          <a:noFill/>
          <a:ln w="254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21" name="Google Shape;321;p34"/>
          <p:cNvSpPr/>
          <p:nvPr/>
        </p:nvSpPr>
        <p:spPr>
          <a:xfrm>
            <a:off x="3654425" y="1957388"/>
            <a:ext cx="320675" cy="320675"/>
          </a:xfrm>
          <a:custGeom>
            <a:avLst/>
            <a:gdLst/>
            <a:ahLst/>
            <a:cxnLst/>
            <a:rect l="l" t="t" r="r" b="b"/>
            <a:pathLst>
              <a:path w="320039" h="320039" extrusionOk="0">
                <a:moveTo>
                  <a:pt x="320040" y="122237"/>
                </a:moveTo>
                <a:lnTo>
                  <a:pt x="0" y="122237"/>
                </a:lnTo>
                <a:lnTo>
                  <a:pt x="98894" y="197789"/>
                </a:lnTo>
                <a:lnTo>
                  <a:pt x="61125" y="320027"/>
                </a:lnTo>
                <a:lnTo>
                  <a:pt x="160020" y="244475"/>
                </a:lnTo>
                <a:lnTo>
                  <a:pt x="235570" y="244475"/>
                </a:lnTo>
                <a:lnTo>
                  <a:pt x="221145" y="197789"/>
                </a:lnTo>
                <a:lnTo>
                  <a:pt x="320040" y="122237"/>
                </a:lnTo>
                <a:close/>
              </a:path>
              <a:path w="320039" h="320039" extrusionOk="0">
                <a:moveTo>
                  <a:pt x="235570" y="244475"/>
                </a:moveTo>
                <a:lnTo>
                  <a:pt x="160020" y="244475"/>
                </a:lnTo>
                <a:lnTo>
                  <a:pt x="258914" y="320027"/>
                </a:lnTo>
                <a:lnTo>
                  <a:pt x="235570" y="244475"/>
                </a:lnTo>
                <a:close/>
              </a:path>
              <a:path w="320039" h="320039" extrusionOk="0">
                <a:moveTo>
                  <a:pt x="160020" y="0"/>
                </a:moveTo>
                <a:lnTo>
                  <a:pt x="122250" y="122237"/>
                </a:lnTo>
                <a:lnTo>
                  <a:pt x="197789" y="122237"/>
                </a:lnTo>
                <a:lnTo>
                  <a:pt x="160020" y="0"/>
                </a:lnTo>
                <a:close/>
              </a:path>
            </a:pathLst>
          </a:custGeom>
          <a:solidFill>
            <a:srgbClr val="FFFF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22" name="Google Shape;322;p34"/>
          <p:cNvSpPr/>
          <p:nvPr/>
        </p:nvSpPr>
        <p:spPr>
          <a:xfrm>
            <a:off x="3641725" y="1500188"/>
            <a:ext cx="320675" cy="320675"/>
          </a:xfrm>
          <a:custGeom>
            <a:avLst/>
            <a:gdLst/>
            <a:ahLst/>
            <a:cxnLst/>
            <a:rect l="l" t="t" r="r" b="b"/>
            <a:pathLst>
              <a:path w="320039" h="320039" extrusionOk="0">
                <a:moveTo>
                  <a:pt x="0" y="122237"/>
                </a:moveTo>
                <a:lnTo>
                  <a:pt x="122250" y="122237"/>
                </a:lnTo>
                <a:lnTo>
                  <a:pt x="160020" y="0"/>
                </a:lnTo>
                <a:lnTo>
                  <a:pt x="197789" y="122237"/>
                </a:lnTo>
                <a:lnTo>
                  <a:pt x="320040" y="122237"/>
                </a:lnTo>
                <a:lnTo>
                  <a:pt x="221145" y="197789"/>
                </a:lnTo>
                <a:lnTo>
                  <a:pt x="258914" y="320027"/>
                </a:lnTo>
                <a:lnTo>
                  <a:pt x="160020" y="244475"/>
                </a:lnTo>
                <a:lnTo>
                  <a:pt x="61125" y="320027"/>
                </a:lnTo>
                <a:lnTo>
                  <a:pt x="98894" y="197789"/>
                </a:lnTo>
                <a:lnTo>
                  <a:pt x="0" y="122237"/>
                </a:lnTo>
                <a:close/>
              </a:path>
            </a:pathLst>
          </a:custGeom>
          <a:noFill/>
          <a:ln w="254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23" name="Google Shape;323;p34"/>
          <p:cNvSpPr/>
          <p:nvPr/>
        </p:nvSpPr>
        <p:spPr>
          <a:xfrm>
            <a:off x="3654425" y="1509713"/>
            <a:ext cx="320675" cy="319087"/>
          </a:xfrm>
          <a:custGeom>
            <a:avLst/>
            <a:gdLst/>
            <a:ahLst/>
            <a:cxnLst/>
            <a:rect l="l" t="t" r="r" b="b"/>
            <a:pathLst>
              <a:path w="320039" h="320039" extrusionOk="0">
                <a:moveTo>
                  <a:pt x="320040" y="122237"/>
                </a:moveTo>
                <a:lnTo>
                  <a:pt x="0" y="122237"/>
                </a:lnTo>
                <a:lnTo>
                  <a:pt x="98894" y="197789"/>
                </a:lnTo>
                <a:lnTo>
                  <a:pt x="61125" y="320027"/>
                </a:lnTo>
                <a:lnTo>
                  <a:pt x="160020" y="244475"/>
                </a:lnTo>
                <a:lnTo>
                  <a:pt x="235570" y="244475"/>
                </a:lnTo>
                <a:lnTo>
                  <a:pt x="221145" y="197789"/>
                </a:lnTo>
                <a:lnTo>
                  <a:pt x="320040" y="122237"/>
                </a:lnTo>
                <a:close/>
              </a:path>
              <a:path w="320039" h="320039" extrusionOk="0">
                <a:moveTo>
                  <a:pt x="235570" y="244475"/>
                </a:moveTo>
                <a:lnTo>
                  <a:pt x="160020" y="244475"/>
                </a:lnTo>
                <a:lnTo>
                  <a:pt x="258914" y="320027"/>
                </a:lnTo>
                <a:lnTo>
                  <a:pt x="235570" y="244475"/>
                </a:lnTo>
                <a:close/>
              </a:path>
              <a:path w="320039" h="320039" extrusionOk="0">
                <a:moveTo>
                  <a:pt x="160020" y="0"/>
                </a:moveTo>
                <a:lnTo>
                  <a:pt x="122250" y="122237"/>
                </a:lnTo>
                <a:lnTo>
                  <a:pt x="197789" y="122237"/>
                </a:lnTo>
                <a:lnTo>
                  <a:pt x="160020" y="0"/>
                </a:lnTo>
                <a:close/>
              </a:path>
            </a:pathLst>
          </a:custGeom>
          <a:solidFill>
            <a:srgbClr val="FFFF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24" name="Google Shape;324;p34"/>
          <p:cNvSpPr/>
          <p:nvPr/>
        </p:nvSpPr>
        <p:spPr>
          <a:xfrm>
            <a:off x="3654425" y="1966913"/>
            <a:ext cx="320675" cy="319087"/>
          </a:xfrm>
          <a:custGeom>
            <a:avLst/>
            <a:gdLst/>
            <a:ahLst/>
            <a:cxnLst/>
            <a:rect l="l" t="t" r="r" b="b"/>
            <a:pathLst>
              <a:path w="320039" h="320039" extrusionOk="0">
                <a:moveTo>
                  <a:pt x="0" y="122237"/>
                </a:moveTo>
                <a:lnTo>
                  <a:pt x="122250" y="122237"/>
                </a:lnTo>
                <a:lnTo>
                  <a:pt x="160020" y="0"/>
                </a:lnTo>
                <a:lnTo>
                  <a:pt x="197789" y="122237"/>
                </a:lnTo>
                <a:lnTo>
                  <a:pt x="320040" y="122237"/>
                </a:lnTo>
                <a:lnTo>
                  <a:pt x="221145" y="197789"/>
                </a:lnTo>
                <a:lnTo>
                  <a:pt x="258914" y="320027"/>
                </a:lnTo>
                <a:lnTo>
                  <a:pt x="160020" y="244475"/>
                </a:lnTo>
                <a:lnTo>
                  <a:pt x="61125" y="320027"/>
                </a:lnTo>
                <a:lnTo>
                  <a:pt x="98894" y="197789"/>
                </a:lnTo>
                <a:lnTo>
                  <a:pt x="0" y="122237"/>
                </a:lnTo>
                <a:close/>
              </a:path>
            </a:pathLst>
          </a:custGeom>
          <a:noFill/>
          <a:ln w="254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25" name="Google Shape;325;p34"/>
          <p:cNvSpPr/>
          <p:nvPr/>
        </p:nvSpPr>
        <p:spPr>
          <a:xfrm>
            <a:off x="3640138" y="2511425"/>
            <a:ext cx="320675" cy="320675"/>
          </a:xfrm>
          <a:custGeom>
            <a:avLst/>
            <a:gdLst/>
            <a:ahLst/>
            <a:cxnLst/>
            <a:rect l="l" t="t" r="r" b="b"/>
            <a:pathLst>
              <a:path w="320039" h="320039" extrusionOk="0">
                <a:moveTo>
                  <a:pt x="320040" y="122250"/>
                </a:moveTo>
                <a:lnTo>
                  <a:pt x="0" y="122250"/>
                </a:lnTo>
                <a:lnTo>
                  <a:pt x="98894" y="197802"/>
                </a:lnTo>
                <a:lnTo>
                  <a:pt x="61125" y="320039"/>
                </a:lnTo>
                <a:lnTo>
                  <a:pt x="160020" y="244487"/>
                </a:lnTo>
                <a:lnTo>
                  <a:pt x="235570" y="244487"/>
                </a:lnTo>
                <a:lnTo>
                  <a:pt x="221145" y="197802"/>
                </a:lnTo>
                <a:lnTo>
                  <a:pt x="320040" y="122250"/>
                </a:lnTo>
                <a:close/>
              </a:path>
              <a:path w="320039" h="320039" extrusionOk="0">
                <a:moveTo>
                  <a:pt x="235570" y="244487"/>
                </a:moveTo>
                <a:lnTo>
                  <a:pt x="160020" y="244487"/>
                </a:lnTo>
                <a:lnTo>
                  <a:pt x="258914" y="320039"/>
                </a:lnTo>
                <a:lnTo>
                  <a:pt x="235570" y="244487"/>
                </a:lnTo>
                <a:close/>
              </a:path>
              <a:path w="320039" h="320039" extrusionOk="0">
                <a:moveTo>
                  <a:pt x="160020" y="0"/>
                </a:moveTo>
                <a:lnTo>
                  <a:pt x="122250" y="122250"/>
                </a:lnTo>
                <a:lnTo>
                  <a:pt x="197789" y="122250"/>
                </a:lnTo>
                <a:lnTo>
                  <a:pt x="160020" y="0"/>
                </a:lnTo>
                <a:close/>
              </a:path>
            </a:pathLst>
          </a:custGeom>
          <a:solidFill>
            <a:srgbClr val="FFFF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26" name="Google Shape;326;p34"/>
          <p:cNvSpPr/>
          <p:nvPr/>
        </p:nvSpPr>
        <p:spPr>
          <a:xfrm>
            <a:off x="3640138" y="2498725"/>
            <a:ext cx="320675" cy="320675"/>
          </a:xfrm>
          <a:custGeom>
            <a:avLst/>
            <a:gdLst/>
            <a:ahLst/>
            <a:cxnLst/>
            <a:rect l="l" t="t" r="r" b="b"/>
            <a:pathLst>
              <a:path w="320039" h="320039" extrusionOk="0">
                <a:moveTo>
                  <a:pt x="0" y="122250"/>
                </a:moveTo>
                <a:lnTo>
                  <a:pt x="122250" y="122250"/>
                </a:lnTo>
                <a:lnTo>
                  <a:pt x="160020" y="0"/>
                </a:lnTo>
                <a:lnTo>
                  <a:pt x="197789" y="122250"/>
                </a:lnTo>
                <a:lnTo>
                  <a:pt x="320040" y="122250"/>
                </a:lnTo>
                <a:lnTo>
                  <a:pt x="221145" y="197802"/>
                </a:lnTo>
                <a:lnTo>
                  <a:pt x="258914" y="320039"/>
                </a:lnTo>
                <a:lnTo>
                  <a:pt x="160020" y="244487"/>
                </a:lnTo>
                <a:lnTo>
                  <a:pt x="61125" y="320039"/>
                </a:lnTo>
                <a:lnTo>
                  <a:pt x="98894" y="197802"/>
                </a:lnTo>
                <a:lnTo>
                  <a:pt x="0" y="122250"/>
                </a:lnTo>
                <a:close/>
              </a:path>
            </a:pathLst>
          </a:custGeom>
          <a:noFill/>
          <a:ln w="254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27" name="Google Shape;327;p34"/>
          <p:cNvSpPr/>
          <p:nvPr/>
        </p:nvSpPr>
        <p:spPr>
          <a:xfrm>
            <a:off x="5638800" y="1470025"/>
            <a:ext cx="319088" cy="319088"/>
          </a:xfrm>
          <a:custGeom>
            <a:avLst/>
            <a:gdLst/>
            <a:ahLst/>
            <a:cxnLst/>
            <a:rect l="l" t="t" r="r" b="b"/>
            <a:pathLst>
              <a:path w="320039" h="320039" extrusionOk="0">
                <a:moveTo>
                  <a:pt x="320040" y="122237"/>
                </a:moveTo>
                <a:lnTo>
                  <a:pt x="0" y="122237"/>
                </a:lnTo>
                <a:lnTo>
                  <a:pt x="98894" y="197789"/>
                </a:lnTo>
                <a:lnTo>
                  <a:pt x="61125" y="320027"/>
                </a:lnTo>
                <a:lnTo>
                  <a:pt x="160020" y="244475"/>
                </a:lnTo>
                <a:lnTo>
                  <a:pt x="235570" y="244475"/>
                </a:lnTo>
                <a:lnTo>
                  <a:pt x="221145" y="197789"/>
                </a:lnTo>
                <a:lnTo>
                  <a:pt x="320040" y="122237"/>
                </a:lnTo>
                <a:close/>
              </a:path>
              <a:path w="320039" h="320039" extrusionOk="0">
                <a:moveTo>
                  <a:pt x="235570" y="244475"/>
                </a:moveTo>
                <a:lnTo>
                  <a:pt x="160020" y="244475"/>
                </a:lnTo>
                <a:lnTo>
                  <a:pt x="258914" y="320027"/>
                </a:lnTo>
                <a:lnTo>
                  <a:pt x="235570" y="244475"/>
                </a:lnTo>
                <a:close/>
              </a:path>
              <a:path w="320039" h="320039" extrusionOk="0">
                <a:moveTo>
                  <a:pt x="160020" y="0"/>
                </a:moveTo>
                <a:lnTo>
                  <a:pt x="122250" y="122237"/>
                </a:lnTo>
                <a:lnTo>
                  <a:pt x="197789" y="122237"/>
                </a:lnTo>
                <a:lnTo>
                  <a:pt x="160020" y="0"/>
                </a:lnTo>
                <a:close/>
              </a:path>
            </a:pathLst>
          </a:custGeom>
          <a:solidFill>
            <a:srgbClr val="FFFF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28" name="Google Shape;328;p34"/>
          <p:cNvSpPr/>
          <p:nvPr/>
        </p:nvSpPr>
        <p:spPr>
          <a:xfrm>
            <a:off x="5638800" y="1444625"/>
            <a:ext cx="319088" cy="319088"/>
          </a:xfrm>
          <a:custGeom>
            <a:avLst/>
            <a:gdLst/>
            <a:ahLst/>
            <a:cxnLst/>
            <a:rect l="l" t="t" r="r" b="b"/>
            <a:pathLst>
              <a:path w="320039" h="320039" extrusionOk="0">
                <a:moveTo>
                  <a:pt x="0" y="122237"/>
                </a:moveTo>
                <a:lnTo>
                  <a:pt x="122250" y="122237"/>
                </a:lnTo>
                <a:lnTo>
                  <a:pt x="160020" y="0"/>
                </a:lnTo>
                <a:lnTo>
                  <a:pt x="197789" y="122237"/>
                </a:lnTo>
                <a:lnTo>
                  <a:pt x="320040" y="122237"/>
                </a:lnTo>
                <a:lnTo>
                  <a:pt x="221145" y="197789"/>
                </a:lnTo>
                <a:lnTo>
                  <a:pt x="258914" y="320027"/>
                </a:lnTo>
                <a:lnTo>
                  <a:pt x="160020" y="244475"/>
                </a:lnTo>
                <a:lnTo>
                  <a:pt x="61125" y="320027"/>
                </a:lnTo>
                <a:lnTo>
                  <a:pt x="98894" y="197789"/>
                </a:lnTo>
                <a:lnTo>
                  <a:pt x="0" y="122237"/>
                </a:lnTo>
                <a:close/>
              </a:path>
            </a:pathLst>
          </a:custGeom>
          <a:noFill/>
          <a:ln w="254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29" name="Google Shape;329;p34"/>
          <p:cNvSpPr/>
          <p:nvPr/>
        </p:nvSpPr>
        <p:spPr>
          <a:xfrm>
            <a:off x="6059488" y="1222375"/>
            <a:ext cx="320675" cy="319088"/>
          </a:xfrm>
          <a:custGeom>
            <a:avLst/>
            <a:gdLst/>
            <a:ahLst/>
            <a:cxnLst/>
            <a:rect l="l" t="t" r="r" b="b"/>
            <a:pathLst>
              <a:path w="320039" h="320039" extrusionOk="0">
                <a:moveTo>
                  <a:pt x="320040" y="122250"/>
                </a:moveTo>
                <a:lnTo>
                  <a:pt x="0" y="122250"/>
                </a:lnTo>
                <a:lnTo>
                  <a:pt x="98894" y="197802"/>
                </a:lnTo>
                <a:lnTo>
                  <a:pt x="61125" y="320039"/>
                </a:lnTo>
                <a:lnTo>
                  <a:pt x="160020" y="244487"/>
                </a:lnTo>
                <a:lnTo>
                  <a:pt x="235570" y="244487"/>
                </a:lnTo>
                <a:lnTo>
                  <a:pt x="221145" y="197802"/>
                </a:lnTo>
                <a:lnTo>
                  <a:pt x="320040" y="122250"/>
                </a:lnTo>
                <a:close/>
              </a:path>
              <a:path w="320039" h="320039" extrusionOk="0">
                <a:moveTo>
                  <a:pt x="235570" y="244487"/>
                </a:moveTo>
                <a:lnTo>
                  <a:pt x="160020" y="244487"/>
                </a:lnTo>
                <a:lnTo>
                  <a:pt x="258914" y="320039"/>
                </a:lnTo>
                <a:lnTo>
                  <a:pt x="235570" y="244487"/>
                </a:lnTo>
                <a:close/>
              </a:path>
              <a:path w="320039" h="320039" extrusionOk="0">
                <a:moveTo>
                  <a:pt x="160020" y="0"/>
                </a:moveTo>
                <a:lnTo>
                  <a:pt x="122250" y="122250"/>
                </a:lnTo>
                <a:lnTo>
                  <a:pt x="197789" y="122250"/>
                </a:lnTo>
                <a:lnTo>
                  <a:pt x="160020" y="0"/>
                </a:lnTo>
                <a:close/>
              </a:path>
            </a:pathLst>
          </a:custGeom>
          <a:solidFill>
            <a:srgbClr val="FFFF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30" name="Google Shape;330;p34"/>
          <p:cNvSpPr/>
          <p:nvPr/>
        </p:nvSpPr>
        <p:spPr>
          <a:xfrm>
            <a:off x="6059488" y="1235075"/>
            <a:ext cx="320675" cy="319088"/>
          </a:xfrm>
          <a:custGeom>
            <a:avLst/>
            <a:gdLst/>
            <a:ahLst/>
            <a:cxnLst/>
            <a:rect l="l" t="t" r="r" b="b"/>
            <a:pathLst>
              <a:path w="320039" h="320039" extrusionOk="0">
                <a:moveTo>
                  <a:pt x="0" y="122250"/>
                </a:moveTo>
                <a:lnTo>
                  <a:pt x="122250" y="122250"/>
                </a:lnTo>
                <a:lnTo>
                  <a:pt x="160020" y="0"/>
                </a:lnTo>
                <a:lnTo>
                  <a:pt x="197789" y="122250"/>
                </a:lnTo>
                <a:lnTo>
                  <a:pt x="320040" y="122250"/>
                </a:lnTo>
                <a:lnTo>
                  <a:pt x="221145" y="197802"/>
                </a:lnTo>
                <a:lnTo>
                  <a:pt x="258914" y="320039"/>
                </a:lnTo>
                <a:lnTo>
                  <a:pt x="160020" y="244487"/>
                </a:lnTo>
                <a:lnTo>
                  <a:pt x="61125" y="320039"/>
                </a:lnTo>
                <a:lnTo>
                  <a:pt x="98894" y="197802"/>
                </a:lnTo>
                <a:lnTo>
                  <a:pt x="0" y="122250"/>
                </a:lnTo>
                <a:close/>
              </a:path>
            </a:pathLst>
          </a:custGeom>
          <a:noFill/>
          <a:ln w="254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31" name="Google Shape;331;p34"/>
          <p:cNvSpPr/>
          <p:nvPr/>
        </p:nvSpPr>
        <p:spPr>
          <a:xfrm>
            <a:off x="5924550" y="1604963"/>
            <a:ext cx="320675" cy="319087"/>
          </a:xfrm>
          <a:custGeom>
            <a:avLst/>
            <a:gdLst/>
            <a:ahLst/>
            <a:cxnLst/>
            <a:rect l="l" t="t" r="r" b="b"/>
            <a:pathLst>
              <a:path w="320039" h="320039" extrusionOk="0">
                <a:moveTo>
                  <a:pt x="320040" y="122250"/>
                </a:moveTo>
                <a:lnTo>
                  <a:pt x="0" y="122250"/>
                </a:lnTo>
                <a:lnTo>
                  <a:pt x="98894" y="197802"/>
                </a:lnTo>
                <a:lnTo>
                  <a:pt x="61125" y="320039"/>
                </a:lnTo>
                <a:lnTo>
                  <a:pt x="160020" y="244487"/>
                </a:lnTo>
                <a:lnTo>
                  <a:pt x="235570" y="244487"/>
                </a:lnTo>
                <a:lnTo>
                  <a:pt x="221145" y="197802"/>
                </a:lnTo>
                <a:lnTo>
                  <a:pt x="320040" y="122250"/>
                </a:lnTo>
                <a:close/>
              </a:path>
              <a:path w="320039" h="320039" extrusionOk="0">
                <a:moveTo>
                  <a:pt x="235570" y="244487"/>
                </a:moveTo>
                <a:lnTo>
                  <a:pt x="160020" y="244487"/>
                </a:lnTo>
                <a:lnTo>
                  <a:pt x="258914" y="320039"/>
                </a:lnTo>
                <a:lnTo>
                  <a:pt x="235570" y="244487"/>
                </a:lnTo>
                <a:close/>
              </a:path>
              <a:path w="320039" h="320039" extrusionOk="0">
                <a:moveTo>
                  <a:pt x="160020" y="0"/>
                </a:moveTo>
                <a:lnTo>
                  <a:pt x="122250" y="122250"/>
                </a:lnTo>
                <a:lnTo>
                  <a:pt x="197789" y="122250"/>
                </a:lnTo>
                <a:lnTo>
                  <a:pt x="160020" y="0"/>
                </a:lnTo>
                <a:close/>
              </a:path>
            </a:pathLst>
          </a:custGeom>
          <a:solidFill>
            <a:srgbClr val="FFFF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32" name="Google Shape;332;p34"/>
          <p:cNvSpPr/>
          <p:nvPr/>
        </p:nvSpPr>
        <p:spPr>
          <a:xfrm>
            <a:off x="5962650" y="2443163"/>
            <a:ext cx="320675" cy="319087"/>
          </a:xfrm>
          <a:custGeom>
            <a:avLst/>
            <a:gdLst/>
            <a:ahLst/>
            <a:cxnLst/>
            <a:rect l="l" t="t" r="r" b="b"/>
            <a:pathLst>
              <a:path w="320039" h="320039" extrusionOk="0">
                <a:moveTo>
                  <a:pt x="0" y="122250"/>
                </a:moveTo>
                <a:lnTo>
                  <a:pt x="122250" y="122250"/>
                </a:lnTo>
                <a:lnTo>
                  <a:pt x="160020" y="0"/>
                </a:lnTo>
                <a:lnTo>
                  <a:pt x="197789" y="122250"/>
                </a:lnTo>
                <a:lnTo>
                  <a:pt x="320040" y="122250"/>
                </a:lnTo>
                <a:lnTo>
                  <a:pt x="221145" y="197802"/>
                </a:lnTo>
                <a:lnTo>
                  <a:pt x="258914" y="320039"/>
                </a:lnTo>
                <a:lnTo>
                  <a:pt x="160020" y="244487"/>
                </a:lnTo>
                <a:lnTo>
                  <a:pt x="61125" y="320039"/>
                </a:lnTo>
                <a:lnTo>
                  <a:pt x="98894" y="197802"/>
                </a:lnTo>
                <a:lnTo>
                  <a:pt x="0" y="122250"/>
                </a:lnTo>
                <a:close/>
              </a:path>
            </a:pathLst>
          </a:custGeom>
          <a:noFill/>
          <a:ln w="254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33" name="Google Shape;333;p34"/>
          <p:cNvSpPr/>
          <p:nvPr/>
        </p:nvSpPr>
        <p:spPr>
          <a:xfrm>
            <a:off x="5934075" y="1992313"/>
            <a:ext cx="319088" cy="319087"/>
          </a:xfrm>
          <a:custGeom>
            <a:avLst/>
            <a:gdLst/>
            <a:ahLst/>
            <a:cxnLst/>
            <a:rect l="l" t="t" r="r" b="b"/>
            <a:pathLst>
              <a:path w="320039" h="320039" extrusionOk="0">
                <a:moveTo>
                  <a:pt x="320040" y="122237"/>
                </a:moveTo>
                <a:lnTo>
                  <a:pt x="0" y="122237"/>
                </a:lnTo>
                <a:lnTo>
                  <a:pt x="98894" y="197789"/>
                </a:lnTo>
                <a:lnTo>
                  <a:pt x="61125" y="320027"/>
                </a:lnTo>
                <a:lnTo>
                  <a:pt x="160020" y="244475"/>
                </a:lnTo>
                <a:lnTo>
                  <a:pt x="235570" y="244475"/>
                </a:lnTo>
                <a:lnTo>
                  <a:pt x="221145" y="197789"/>
                </a:lnTo>
                <a:lnTo>
                  <a:pt x="320040" y="122237"/>
                </a:lnTo>
                <a:close/>
              </a:path>
              <a:path w="320039" h="320039" extrusionOk="0">
                <a:moveTo>
                  <a:pt x="235570" y="244475"/>
                </a:moveTo>
                <a:lnTo>
                  <a:pt x="160020" y="244475"/>
                </a:lnTo>
                <a:lnTo>
                  <a:pt x="258914" y="320027"/>
                </a:lnTo>
                <a:lnTo>
                  <a:pt x="235570" y="244475"/>
                </a:lnTo>
                <a:close/>
              </a:path>
              <a:path w="320039" h="320039" extrusionOk="0">
                <a:moveTo>
                  <a:pt x="160020" y="0"/>
                </a:moveTo>
                <a:lnTo>
                  <a:pt x="122250" y="122237"/>
                </a:lnTo>
                <a:lnTo>
                  <a:pt x="197789" y="122237"/>
                </a:lnTo>
                <a:lnTo>
                  <a:pt x="160020" y="0"/>
                </a:lnTo>
                <a:close/>
              </a:path>
            </a:pathLst>
          </a:custGeom>
          <a:solidFill>
            <a:srgbClr val="FFFF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34" name="Google Shape;334;p34"/>
          <p:cNvSpPr/>
          <p:nvPr/>
        </p:nvSpPr>
        <p:spPr>
          <a:xfrm>
            <a:off x="5934075" y="1598613"/>
            <a:ext cx="319088" cy="319087"/>
          </a:xfrm>
          <a:custGeom>
            <a:avLst/>
            <a:gdLst/>
            <a:ahLst/>
            <a:cxnLst/>
            <a:rect l="l" t="t" r="r" b="b"/>
            <a:pathLst>
              <a:path w="320039" h="320039" extrusionOk="0">
                <a:moveTo>
                  <a:pt x="0" y="122237"/>
                </a:moveTo>
                <a:lnTo>
                  <a:pt x="122250" y="122237"/>
                </a:lnTo>
                <a:lnTo>
                  <a:pt x="160020" y="0"/>
                </a:lnTo>
                <a:lnTo>
                  <a:pt x="197789" y="122237"/>
                </a:lnTo>
                <a:lnTo>
                  <a:pt x="320040" y="122237"/>
                </a:lnTo>
                <a:lnTo>
                  <a:pt x="221145" y="197789"/>
                </a:lnTo>
                <a:lnTo>
                  <a:pt x="258914" y="320027"/>
                </a:lnTo>
                <a:lnTo>
                  <a:pt x="160020" y="244475"/>
                </a:lnTo>
                <a:lnTo>
                  <a:pt x="61125" y="320027"/>
                </a:lnTo>
                <a:lnTo>
                  <a:pt x="98894" y="197789"/>
                </a:lnTo>
                <a:lnTo>
                  <a:pt x="0" y="122237"/>
                </a:lnTo>
                <a:close/>
              </a:path>
            </a:pathLst>
          </a:custGeom>
          <a:noFill/>
          <a:ln w="254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35" name="Google Shape;335;p34"/>
          <p:cNvSpPr/>
          <p:nvPr/>
        </p:nvSpPr>
        <p:spPr>
          <a:xfrm>
            <a:off x="5956300" y="2465388"/>
            <a:ext cx="319088" cy="320675"/>
          </a:xfrm>
          <a:custGeom>
            <a:avLst/>
            <a:gdLst/>
            <a:ahLst/>
            <a:cxnLst/>
            <a:rect l="l" t="t" r="r" b="b"/>
            <a:pathLst>
              <a:path w="320039" h="320039" extrusionOk="0">
                <a:moveTo>
                  <a:pt x="320040" y="122250"/>
                </a:moveTo>
                <a:lnTo>
                  <a:pt x="0" y="122250"/>
                </a:lnTo>
                <a:lnTo>
                  <a:pt x="98894" y="197802"/>
                </a:lnTo>
                <a:lnTo>
                  <a:pt x="61125" y="320039"/>
                </a:lnTo>
                <a:lnTo>
                  <a:pt x="160020" y="244487"/>
                </a:lnTo>
                <a:lnTo>
                  <a:pt x="235570" y="244487"/>
                </a:lnTo>
                <a:lnTo>
                  <a:pt x="221145" y="197802"/>
                </a:lnTo>
                <a:lnTo>
                  <a:pt x="320040" y="122250"/>
                </a:lnTo>
                <a:close/>
              </a:path>
              <a:path w="320039" h="320039" extrusionOk="0">
                <a:moveTo>
                  <a:pt x="235570" y="244487"/>
                </a:moveTo>
                <a:lnTo>
                  <a:pt x="160020" y="244487"/>
                </a:lnTo>
                <a:lnTo>
                  <a:pt x="258914" y="320039"/>
                </a:lnTo>
                <a:lnTo>
                  <a:pt x="235570" y="244487"/>
                </a:lnTo>
                <a:close/>
              </a:path>
              <a:path w="320039" h="320039" extrusionOk="0">
                <a:moveTo>
                  <a:pt x="160020" y="0"/>
                </a:moveTo>
                <a:lnTo>
                  <a:pt x="122250" y="122250"/>
                </a:lnTo>
                <a:lnTo>
                  <a:pt x="197789" y="122250"/>
                </a:lnTo>
                <a:lnTo>
                  <a:pt x="160020" y="0"/>
                </a:lnTo>
                <a:close/>
              </a:path>
            </a:pathLst>
          </a:custGeom>
          <a:solidFill>
            <a:srgbClr val="FFFF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36" name="Google Shape;336;p34"/>
          <p:cNvSpPr/>
          <p:nvPr/>
        </p:nvSpPr>
        <p:spPr>
          <a:xfrm>
            <a:off x="5942013" y="1995488"/>
            <a:ext cx="319087" cy="320675"/>
          </a:xfrm>
          <a:custGeom>
            <a:avLst/>
            <a:gdLst/>
            <a:ahLst/>
            <a:cxnLst/>
            <a:rect l="l" t="t" r="r" b="b"/>
            <a:pathLst>
              <a:path w="320039" h="320039" extrusionOk="0">
                <a:moveTo>
                  <a:pt x="0" y="122250"/>
                </a:moveTo>
                <a:lnTo>
                  <a:pt x="122250" y="122250"/>
                </a:lnTo>
                <a:lnTo>
                  <a:pt x="160020" y="0"/>
                </a:lnTo>
                <a:lnTo>
                  <a:pt x="197789" y="122250"/>
                </a:lnTo>
                <a:lnTo>
                  <a:pt x="320040" y="122250"/>
                </a:lnTo>
                <a:lnTo>
                  <a:pt x="221145" y="197802"/>
                </a:lnTo>
                <a:lnTo>
                  <a:pt x="258914" y="320039"/>
                </a:lnTo>
                <a:lnTo>
                  <a:pt x="160020" y="244487"/>
                </a:lnTo>
                <a:lnTo>
                  <a:pt x="61125" y="320039"/>
                </a:lnTo>
                <a:lnTo>
                  <a:pt x="98894" y="197802"/>
                </a:lnTo>
                <a:lnTo>
                  <a:pt x="0" y="122250"/>
                </a:lnTo>
                <a:close/>
              </a:path>
            </a:pathLst>
          </a:custGeom>
          <a:noFill/>
          <a:ln w="254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37" name="Google Shape;337;p34"/>
          <p:cNvSpPr/>
          <p:nvPr/>
        </p:nvSpPr>
        <p:spPr>
          <a:xfrm>
            <a:off x="6934200" y="1495425"/>
            <a:ext cx="320675" cy="320675"/>
          </a:xfrm>
          <a:custGeom>
            <a:avLst/>
            <a:gdLst/>
            <a:ahLst/>
            <a:cxnLst/>
            <a:rect l="l" t="t" r="r" b="b"/>
            <a:pathLst>
              <a:path w="320040" h="320039" extrusionOk="0">
                <a:moveTo>
                  <a:pt x="320040" y="122237"/>
                </a:moveTo>
                <a:lnTo>
                  <a:pt x="0" y="122237"/>
                </a:lnTo>
                <a:lnTo>
                  <a:pt x="98894" y="197789"/>
                </a:lnTo>
                <a:lnTo>
                  <a:pt x="61125" y="320027"/>
                </a:lnTo>
                <a:lnTo>
                  <a:pt x="160020" y="244475"/>
                </a:lnTo>
                <a:lnTo>
                  <a:pt x="235570" y="244475"/>
                </a:lnTo>
                <a:lnTo>
                  <a:pt x="221145" y="197789"/>
                </a:lnTo>
                <a:lnTo>
                  <a:pt x="320040" y="122237"/>
                </a:lnTo>
                <a:close/>
              </a:path>
              <a:path w="320040" h="320039" extrusionOk="0">
                <a:moveTo>
                  <a:pt x="235570" y="244475"/>
                </a:moveTo>
                <a:lnTo>
                  <a:pt x="160020" y="244475"/>
                </a:lnTo>
                <a:lnTo>
                  <a:pt x="258914" y="320027"/>
                </a:lnTo>
                <a:lnTo>
                  <a:pt x="235570" y="244475"/>
                </a:lnTo>
                <a:close/>
              </a:path>
              <a:path w="320040" h="320039" extrusionOk="0">
                <a:moveTo>
                  <a:pt x="160020" y="0"/>
                </a:moveTo>
                <a:lnTo>
                  <a:pt x="122250" y="122237"/>
                </a:lnTo>
                <a:lnTo>
                  <a:pt x="197789" y="122237"/>
                </a:lnTo>
                <a:lnTo>
                  <a:pt x="160020" y="0"/>
                </a:lnTo>
                <a:close/>
              </a:path>
            </a:pathLst>
          </a:custGeom>
          <a:solidFill>
            <a:srgbClr val="FFFF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38" name="Google Shape;338;p34"/>
          <p:cNvSpPr/>
          <p:nvPr/>
        </p:nvSpPr>
        <p:spPr>
          <a:xfrm>
            <a:off x="6934200" y="1508125"/>
            <a:ext cx="320675" cy="320675"/>
          </a:xfrm>
          <a:custGeom>
            <a:avLst/>
            <a:gdLst/>
            <a:ahLst/>
            <a:cxnLst/>
            <a:rect l="l" t="t" r="r" b="b"/>
            <a:pathLst>
              <a:path w="320040" h="320039" extrusionOk="0">
                <a:moveTo>
                  <a:pt x="0" y="122237"/>
                </a:moveTo>
                <a:lnTo>
                  <a:pt x="122250" y="122237"/>
                </a:lnTo>
                <a:lnTo>
                  <a:pt x="160020" y="0"/>
                </a:lnTo>
                <a:lnTo>
                  <a:pt x="197789" y="122237"/>
                </a:lnTo>
                <a:lnTo>
                  <a:pt x="320040" y="122237"/>
                </a:lnTo>
                <a:lnTo>
                  <a:pt x="221145" y="197789"/>
                </a:lnTo>
                <a:lnTo>
                  <a:pt x="258914" y="320027"/>
                </a:lnTo>
                <a:lnTo>
                  <a:pt x="160020" y="244475"/>
                </a:lnTo>
                <a:lnTo>
                  <a:pt x="61125" y="320027"/>
                </a:lnTo>
                <a:lnTo>
                  <a:pt x="98894" y="197789"/>
                </a:lnTo>
                <a:lnTo>
                  <a:pt x="0" y="122237"/>
                </a:lnTo>
                <a:close/>
              </a:path>
            </a:pathLst>
          </a:custGeom>
          <a:noFill/>
          <a:ln w="254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39" name="Google Shape;339;p34"/>
          <p:cNvSpPr/>
          <p:nvPr/>
        </p:nvSpPr>
        <p:spPr>
          <a:xfrm>
            <a:off x="8221663" y="1563688"/>
            <a:ext cx="319087" cy="320675"/>
          </a:xfrm>
          <a:custGeom>
            <a:avLst/>
            <a:gdLst/>
            <a:ahLst/>
            <a:cxnLst/>
            <a:rect l="l" t="t" r="r" b="b"/>
            <a:pathLst>
              <a:path w="320040" h="320039" extrusionOk="0">
                <a:moveTo>
                  <a:pt x="320040" y="122250"/>
                </a:moveTo>
                <a:lnTo>
                  <a:pt x="0" y="122250"/>
                </a:lnTo>
                <a:lnTo>
                  <a:pt x="98894" y="197802"/>
                </a:lnTo>
                <a:lnTo>
                  <a:pt x="61125" y="320039"/>
                </a:lnTo>
                <a:lnTo>
                  <a:pt x="160020" y="244487"/>
                </a:lnTo>
                <a:lnTo>
                  <a:pt x="235570" y="244487"/>
                </a:lnTo>
                <a:lnTo>
                  <a:pt x="221145" y="197802"/>
                </a:lnTo>
                <a:lnTo>
                  <a:pt x="320040" y="122250"/>
                </a:lnTo>
                <a:close/>
              </a:path>
              <a:path w="320040" h="320039" extrusionOk="0">
                <a:moveTo>
                  <a:pt x="235570" y="244487"/>
                </a:moveTo>
                <a:lnTo>
                  <a:pt x="160020" y="244487"/>
                </a:lnTo>
                <a:lnTo>
                  <a:pt x="258914" y="320039"/>
                </a:lnTo>
                <a:lnTo>
                  <a:pt x="235570" y="244487"/>
                </a:lnTo>
                <a:close/>
              </a:path>
              <a:path w="320040" h="320039" extrusionOk="0">
                <a:moveTo>
                  <a:pt x="160020" y="0"/>
                </a:moveTo>
                <a:lnTo>
                  <a:pt x="122250" y="122250"/>
                </a:lnTo>
                <a:lnTo>
                  <a:pt x="197789" y="122250"/>
                </a:lnTo>
                <a:lnTo>
                  <a:pt x="160020" y="0"/>
                </a:lnTo>
                <a:close/>
              </a:path>
            </a:pathLst>
          </a:custGeom>
          <a:solidFill>
            <a:srgbClr val="FFFF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40" name="Google Shape;340;p34"/>
          <p:cNvSpPr/>
          <p:nvPr/>
        </p:nvSpPr>
        <p:spPr>
          <a:xfrm>
            <a:off x="8221663" y="1563688"/>
            <a:ext cx="319087" cy="320675"/>
          </a:xfrm>
          <a:custGeom>
            <a:avLst/>
            <a:gdLst/>
            <a:ahLst/>
            <a:cxnLst/>
            <a:rect l="l" t="t" r="r" b="b"/>
            <a:pathLst>
              <a:path w="320040" h="320039" extrusionOk="0">
                <a:moveTo>
                  <a:pt x="0" y="122250"/>
                </a:moveTo>
                <a:lnTo>
                  <a:pt x="122250" y="122250"/>
                </a:lnTo>
                <a:lnTo>
                  <a:pt x="160020" y="0"/>
                </a:lnTo>
                <a:lnTo>
                  <a:pt x="197789" y="122250"/>
                </a:lnTo>
                <a:lnTo>
                  <a:pt x="320040" y="122250"/>
                </a:lnTo>
                <a:lnTo>
                  <a:pt x="221145" y="197802"/>
                </a:lnTo>
                <a:lnTo>
                  <a:pt x="258914" y="320039"/>
                </a:lnTo>
                <a:lnTo>
                  <a:pt x="160020" y="244487"/>
                </a:lnTo>
                <a:lnTo>
                  <a:pt x="61125" y="320039"/>
                </a:lnTo>
                <a:lnTo>
                  <a:pt x="98894" y="197802"/>
                </a:lnTo>
                <a:lnTo>
                  <a:pt x="0" y="122250"/>
                </a:lnTo>
                <a:close/>
              </a:path>
            </a:pathLst>
          </a:custGeom>
          <a:noFill/>
          <a:ln w="254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41" name="Google Shape;341;p34"/>
          <p:cNvSpPr/>
          <p:nvPr/>
        </p:nvSpPr>
        <p:spPr>
          <a:xfrm>
            <a:off x="7712075" y="2346325"/>
            <a:ext cx="319088" cy="320675"/>
          </a:xfrm>
          <a:custGeom>
            <a:avLst/>
            <a:gdLst/>
            <a:ahLst/>
            <a:cxnLst/>
            <a:rect l="l" t="t" r="r" b="b"/>
            <a:pathLst>
              <a:path w="320040" h="320039" extrusionOk="0">
                <a:moveTo>
                  <a:pt x="320040" y="122250"/>
                </a:moveTo>
                <a:lnTo>
                  <a:pt x="0" y="122250"/>
                </a:lnTo>
                <a:lnTo>
                  <a:pt x="98894" y="197802"/>
                </a:lnTo>
                <a:lnTo>
                  <a:pt x="61125" y="320039"/>
                </a:lnTo>
                <a:lnTo>
                  <a:pt x="160020" y="244487"/>
                </a:lnTo>
                <a:lnTo>
                  <a:pt x="235570" y="244487"/>
                </a:lnTo>
                <a:lnTo>
                  <a:pt x="221145" y="197802"/>
                </a:lnTo>
                <a:lnTo>
                  <a:pt x="320040" y="122250"/>
                </a:lnTo>
                <a:close/>
              </a:path>
              <a:path w="320040" h="320039" extrusionOk="0">
                <a:moveTo>
                  <a:pt x="235570" y="244487"/>
                </a:moveTo>
                <a:lnTo>
                  <a:pt x="160020" y="244487"/>
                </a:lnTo>
                <a:lnTo>
                  <a:pt x="258914" y="320039"/>
                </a:lnTo>
                <a:lnTo>
                  <a:pt x="235570" y="244487"/>
                </a:lnTo>
                <a:close/>
              </a:path>
              <a:path w="320040" h="320039" extrusionOk="0">
                <a:moveTo>
                  <a:pt x="160020" y="0"/>
                </a:moveTo>
                <a:lnTo>
                  <a:pt x="122250" y="122250"/>
                </a:lnTo>
                <a:lnTo>
                  <a:pt x="197789" y="122250"/>
                </a:lnTo>
                <a:lnTo>
                  <a:pt x="160020" y="0"/>
                </a:lnTo>
                <a:close/>
              </a:path>
            </a:pathLst>
          </a:custGeom>
          <a:solidFill>
            <a:srgbClr val="FFFF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42" name="Google Shape;342;p34"/>
          <p:cNvSpPr/>
          <p:nvPr/>
        </p:nvSpPr>
        <p:spPr>
          <a:xfrm>
            <a:off x="7699375" y="1660525"/>
            <a:ext cx="319088" cy="320675"/>
          </a:xfrm>
          <a:custGeom>
            <a:avLst/>
            <a:gdLst/>
            <a:ahLst/>
            <a:cxnLst/>
            <a:rect l="l" t="t" r="r" b="b"/>
            <a:pathLst>
              <a:path w="320040" h="320039" extrusionOk="0">
                <a:moveTo>
                  <a:pt x="0" y="122250"/>
                </a:moveTo>
                <a:lnTo>
                  <a:pt x="122250" y="122250"/>
                </a:lnTo>
                <a:lnTo>
                  <a:pt x="160020" y="0"/>
                </a:lnTo>
                <a:lnTo>
                  <a:pt x="197789" y="122250"/>
                </a:lnTo>
                <a:lnTo>
                  <a:pt x="320040" y="122250"/>
                </a:lnTo>
                <a:lnTo>
                  <a:pt x="221145" y="197802"/>
                </a:lnTo>
                <a:lnTo>
                  <a:pt x="258914" y="320039"/>
                </a:lnTo>
                <a:lnTo>
                  <a:pt x="160020" y="244487"/>
                </a:lnTo>
                <a:lnTo>
                  <a:pt x="61125" y="320039"/>
                </a:lnTo>
                <a:lnTo>
                  <a:pt x="98894" y="197802"/>
                </a:lnTo>
                <a:lnTo>
                  <a:pt x="0" y="122250"/>
                </a:lnTo>
                <a:close/>
              </a:path>
            </a:pathLst>
          </a:custGeom>
          <a:noFill/>
          <a:ln w="254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43" name="Google Shape;343;p34"/>
          <p:cNvSpPr/>
          <p:nvPr/>
        </p:nvSpPr>
        <p:spPr>
          <a:xfrm>
            <a:off x="7689850" y="2000250"/>
            <a:ext cx="320675" cy="320675"/>
          </a:xfrm>
          <a:custGeom>
            <a:avLst/>
            <a:gdLst/>
            <a:ahLst/>
            <a:cxnLst/>
            <a:rect l="l" t="t" r="r" b="b"/>
            <a:pathLst>
              <a:path w="320040" h="320039" extrusionOk="0">
                <a:moveTo>
                  <a:pt x="320040" y="122237"/>
                </a:moveTo>
                <a:lnTo>
                  <a:pt x="0" y="122237"/>
                </a:lnTo>
                <a:lnTo>
                  <a:pt x="98894" y="197789"/>
                </a:lnTo>
                <a:lnTo>
                  <a:pt x="61125" y="320027"/>
                </a:lnTo>
                <a:lnTo>
                  <a:pt x="160020" y="244475"/>
                </a:lnTo>
                <a:lnTo>
                  <a:pt x="235570" y="244475"/>
                </a:lnTo>
                <a:lnTo>
                  <a:pt x="221145" y="197789"/>
                </a:lnTo>
                <a:lnTo>
                  <a:pt x="320040" y="122237"/>
                </a:lnTo>
                <a:close/>
              </a:path>
              <a:path w="320040" h="320039" extrusionOk="0">
                <a:moveTo>
                  <a:pt x="235570" y="244475"/>
                </a:moveTo>
                <a:lnTo>
                  <a:pt x="160020" y="244475"/>
                </a:lnTo>
                <a:lnTo>
                  <a:pt x="258914" y="320027"/>
                </a:lnTo>
                <a:lnTo>
                  <a:pt x="235570" y="244475"/>
                </a:lnTo>
                <a:close/>
              </a:path>
              <a:path w="320040" h="320039" extrusionOk="0">
                <a:moveTo>
                  <a:pt x="160020" y="0"/>
                </a:moveTo>
                <a:lnTo>
                  <a:pt x="122250" y="122237"/>
                </a:lnTo>
                <a:lnTo>
                  <a:pt x="197789" y="122237"/>
                </a:lnTo>
                <a:lnTo>
                  <a:pt x="160020" y="0"/>
                </a:lnTo>
                <a:close/>
              </a:path>
            </a:pathLst>
          </a:custGeom>
          <a:solidFill>
            <a:srgbClr val="FFFF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44" name="Google Shape;344;p34"/>
          <p:cNvSpPr/>
          <p:nvPr/>
        </p:nvSpPr>
        <p:spPr>
          <a:xfrm>
            <a:off x="7689850" y="2000250"/>
            <a:ext cx="320675" cy="320675"/>
          </a:xfrm>
          <a:custGeom>
            <a:avLst/>
            <a:gdLst/>
            <a:ahLst/>
            <a:cxnLst/>
            <a:rect l="l" t="t" r="r" b="b"/>
            <a:pathLst>
              <a:path w="320040" h="320039" extrusionOk="0">
                <a:moveTo>
                  <a:pt x="0" y="122237"/>
                </a:moveTo>
                <a:lnTo>
                  <a:pt x="122250" y="122237"/>
                </a:lnTo>
                <a:lnTo>
                  <a:pt x="160020" y="0"/>
                </a:lnTo>
                <a:lnTo>
                  <a:pt x="197789" y="122237"/>
                </a:lnTo>
                <a:lnTo>
                  <a:pt x="320040" y="122237"/>
                </a:lnTo>
                <a:lnTo>
                  <a:pt x="221145" y="197789"/>
                </a:lnTo>
                <a:lnTo>
                  <a:pt x="258914" y="320027"/>
                </a:lnTo>
                <a:lnTo>
                  <a:pt x="160020" y="244475"/>
                </a:lnTo>
                <a:lnTo>
                  <a:pt x="61125" y="320027"/>
                </a:lnTo>
                <a:lnTo>
                  <a:pt x="98894" y="197789"/>
                </a:lnTo>
                <a:lnTo>
                  <a:pt x="0" y="122237"/>
                </a:lnTo>
                <a:close/>
              </a:path>
            </a:pathLst>
          </a:custGeom>
          <a:noFill/>
          <a:ln w="254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45" name="Google Shape;345;p34"/>
          <p:cNvSpPr/>
          <p:nvPr/>
        </p:nvSpPr>
        <p:spPr>
          <a:xfrm>
            <a:off x="7699375" y="1657350"/>
            <a:ext cx="319088" cy="319088"/>
          </a:xfrm>
          <a:custGeom>
            <a:avLst/>
            <a:gdLst/>
            <a:ahLst/>
            <a:cxnLst/>
            <a:rect l="l" t="t" r="r" b="b"/>
            <a:pathLst>
              <a:path w="320040" h="320039" extrusionOk="0">
                <a:moveTo>
                  <a:pt x="320040" y="122250"/>
                </a:moveTo>
                <a:lnTo>
                  <a:pt x="0" y="122250"/>
                </a:lnTo>
                <a:lnTo>
                  <a:pt x="98894" y="197802"/>
                </a:lnTo>
                <a:lnTo>
                  <a:pt x="61125" y="320039"/>
                </a:lnTo>
                <a:lnTo>
                  <a:pt x="160020" y="244487"/>
                </a:lnTo>
                <a:lnTo>
                  <a:pt x="235570" y="244487"/>
                </a:lnTo>
                <a:lnTo>
                  <a:pt x="221145" y="197802"/>
                </a:lnTo>
                <a:lnTo>
                  <a:pt x="320040" y="122250"/>
                </a:lnTo>
                <a:close/>
              </a:path>
              <a:path w="320040" h="320039" extrusionOk="0">
                <a:moveTo>
                  <a:pt x="235570" y="244487"/>
                </a:moveTo>
                <a:lnTo>
                  <a:pt x="160020" y="244487"/>
                </a:lnTo>
                <a:lnTo>
                  <a:pt x="258914" y="320039"/>
                </a:lnTo>
                <a:lnTo>
                  <a:pt x="235570" y="244487"/>
                </a:lnTo>
                <a:close/>
              </a:path>
              <a:path w="320040" h="320039" extrusionOk="0">
                <a:moveTo>
                  <a:pt x="160020" y="0"/>
                </a:moveTo>
                <a:lnTo>
                  <a:pt x="122250" y="122250"/>
                </a:lnTo>
                <a:lnTo>
                  <a:pt x="197789" y="122250"/>
                </a:lnTo>
                <a:lnTo>
                  <a:pt x="160020" y="0"/>
                </a:lnTo>
                <a:close/>
              </a:path>
            </a:pathLst>
          </a:custGeom>
          <a:solidFill>
            <a:srgbClr val="FFFF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46" name="Google Shape;346;p34"/>
          <p:cNvSpPr/>
          <p:nvPr/>
        </p:nvSpPr>
        <p:spPr>
          <a:xfrm>
            <a:off x="7699375" y="1657350"/>
            <a:ext cx="319088" cy="319088"/>
          </a:xfrm>
          <a:custGeom>
            <a:avLst/>
            <a:gdLst/>
            <a:ahLst/>
            <a:cxnLst/>
            <a:rect l="l" t="t" r="r" b="b"/>
            <a:pathLst>
              <a:path w="320040" h="320039" extrusionOk="0">
                <a:moveTo>
                  <a:pt x="0" y="122250"/>
                </a:moveTo>
                <a:lnTo>
                  <a:pt x="122250" y="122250"/>
                </a:lnTo>
                <a:lnTo>
                  <a:pt x="160020" y="0"/>
                </a:lnTo>
                <a:lnTo>
                  <a:pt x="197789" y="122250"/>
                </a:lnTo>
                <a:lnTo>
                  <a:pt x="320040" y="122250"/>
                </a:lnTo>
                <a:lnTo>
                  <a:pt x="221145" y="197802"/>
                </a:lnTo>
                <a:lnTo>
                  <a:pt x="258914" y="320039"/>
                </a:lnTo>
                <a:lnTo>
                  <a:pt x="160020" y="244487"/>
                </a:lnTo>
                <a:lnTo>
                  <a:pt x="61125" y="320039"/>
                </a:lnTo>
                <a:lnTo>
                  <a:pt x="98894" y="197802"/>
                </a:lnTo>
                <a:lnTo>
                  <a:pt x="0" y="122250"/>
                </a:lnTo>
                <a:close/>
              </a:path>
            </a:pathLst>
          </a:custGeom>
          <a:noFill/>
          <a:ln w="254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47" name="Google Shape;347;p34"/>
          <p:cNvSpPr/>
          <p:nvPr/>
        </p:nvSpPr>
        <p:spPr>
          <a:xfrm>
            <a:off x="139700" y="4819650"/>
            <a:ext cx="320675" cy="320675"/>
          </a:xfrm>
          <a:custGeom>
            <a:avLst/>
            <a:gdLst/>
            <a:ahLst/>
            <a:cxnLst/>
            <a:rect l="l" t="t" r="r" b="b"/>
            <a:pathLst>
              <a:path w="320040" h="320039" extrusionOk="0">
                <a:moveTo>
                  <a:pt x="320040" y="122250"/>
                </a:moveTo>
                <a:lnTo>
                  <a:pt x="0" y="122250"/>
                </a:lnTo>
                <a:lnTo>
                  <a:pt x="98894" y="197802"/>
                </a:lnTo>
                <a:lnTo>
                  <a:pt x="61125" y="320040"/>
                </a:lnTo>
                <a:lnTo>
                  <a:pt x="160020" y="244487"/>
                </a:lnTo>
                <a:lnTo>
                  <a:pt x="235570" y="244487"/>
                </a:lnTo>
                <a:lnTo>
                  <a:pt x="221145" y="197802"/>
                </a:lnTo>
                <a:lnTo>
                  <a:pt x="320040" y="122250"/>
                </a:lnTo>
                <a:close/>
              </a:path>
              <a:path w="320040" h="320039" extrusionOk="0">
                <a:moveTo>
                  <a:pt x="235570" y="244487"/>
                </a:moveTo>
                <a:lnTo>
                  <a:pt x="160020" y="244487"/>
                </a:lnTo>
                <a:lnTo>
                  <a:pt x="258914" y="320040"/>
                </a:lnTo>
                <a:lnTo>
                  <a:pt x="235570" y="244487"/>
                </a:lnTo>
                <a:close/>
              </a:path>
              <a:path w="320040" h="320039" extrusionOk="0">
                <a:moveTo>
                  <a:pt x="160020" y="0"/>
                </a:moveTo>
                <a:lnTo>
                  <a:pt x="122250" y="122250"/>
                </a:lnTo>
                <a:lnTo>
                  <a:pt x="197789" y="122250"/>
                </a:lnTo>
                <a:lnTo>
                  <a:pt x="160020" y="0"/>
                </a:lnTo>
                <a:close/>
              </a:path>
            </a:pathLst>
          </a:custGeom>
          <a:solidFill>
            <a:srgbClr val="FFFF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48" name="Google Shape;348;p34"/>
          <p:cNvSpPr/>
          <p:nvPr/>
        </p:nvSpPr>
        <p:spPr>
          <a:xfrm>
            <a:off x="139700" y="4819650"/>
            <a:ext cx="320675" cy="320675"/>
          </a:xfrm>
          <a:custGeom>
            <a:avLst/>
            <a:gdLst/>
            <a:ahLst/>
            <a:cxnLst/>
            <a:rect l="l" t="t" r="r" b="b"/>
            <a:pathLst>
              <a:path w="320040" h="320039" extrusionOk="0">
                <a:moveTo>
                  <a:pt x="0" y="122250"/>
                </a:moveTo>
                <a:lnTo>
                  <a:pt x="122250" y="122250"/>
                </a:lnTo>
                <a:lnTo>
                  <a:pt x="160020" y="0"/>
                </a:lnTo>
                <a:lnTo>
                  <a:pt x="197789" y="122250"/>
                </a:lnTo>
                <a:lnTo>
                  <a:pt x="320040" y="122250"/>
                </a:lnTo>
                <a:lnTo>
                  <a:pt x="221145" y="197802"/>
                </a:lnTo>
                <a:lnTo>
                  <a:pt x="258914" y="320040"/>
                </a:lnTo>
                <a:lnTo>
                  <a:pt x="160020" y="244487"/>
                </a:lnTo>
                <a:lnTo>
                  <a:pt x="61125" y="320040"/>
                </a:lnTo>
                <a:lnTo>
                  <a:pt x="98894" y="197802"/>
                </a:lnTo>
                <a:lnTo>
                  <a:pt x="0" y="122250"/>
                </a:lnTo>
                <a:close/>
              </a:path>
            </a:pathLst>
          </a:custGeom>
          <a:noFill/>
          <a:ln w="254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49" name="Google Shape;349;p34"/>
          <p:cNvSpPr/>
          <p:nvPr/>
        </p:nvSpPr>
        <p:spPr>
          <a:xfrm>
            <a:off x="1274763" y="5416550"/>
            <a:ext cx="320675" cy="320675"/>
          </a:xfrm>
          <a:custGeom>
            <a:avLst/>
            <a:gdLst/>
            <a:ahLst/>
            <a:cxnLst/>
            <a:rect l="l" t="t" r="r" b="b"/>
            <a:pathLst>
              <a:path w="320040" h="320039" extrusionOk="0">
                <a:moveTo>
                  <a:pt x="320040" y="122250"/>
                </a:moveTo>
                <a:lnTo>
                  <a:pt x="0" y="122250"/>
                </a:lnTo>
                <a:lnTo>
                  <a:pt x="98894" y="197802"/>
                </a:lnTo>
                <a:lnTo>
                  <a:pt x="61125" y="320040"/>
                </a:lnTo>
                <a:lnTo>
                  <a:pt x="160020" y="244487"/>
                </a:lnTo>
                <a:lnTo>
                  <a:pt x="235570" y="244487"/>
                </a:lnTo>
                <a:lnTo>
                  <a:pt x="221145" y="197802"/>
                </a:lnTo>
                <a:lnTo>
                  <a:pt x="320040" y="122250"/>
                </a:lnTo>
                <a:close/>
              </a:path>
              <a:path w="320040" h="320039" extrusionOk="0">
                <a:moveTo>
                  <a:pt x="235570" y="244487"/>
                </a:moveTo>
                <a:lnTo>
                  <a:pt x="160020" y="244487"/>
                </a:lnTo>
                <a:lnTo>
                  <a:pt x="258914" y="320040"/>
                </a:lnTo>
                <a:lnTo>
                  <a:pt x="235570" y="244487"/>
                </a:lnTo>
                <a:close/>
              </a:path>
              <a:path w="320040" h="320039" extrusionOk="0">
                <a:moveTo>
                  <a:pt x="160020" y="0"/>
                </a:moveTo>
                <a:lnTo>
                  <a:pt x="122250" y="122250"/>
                </a:lnTo>
                <a:lnTo>
                  <a:pt x="197789" y="122250"/>
                </a:lnTo>
                <a:lnTo>
                  <a:pt x="160020" y="0"/>
                </a:lnTo>
                <a:close/>
              </a:path>
            </a:pathLst>
          </a:custGeom>
          <a:solidFill>
            <a:srgbClr val="FFFF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50" name="Google Shape;350;p34"/>
          <p:cNvSpPr/>
          <p:nvPr/>
        </p:nvSpPr>
        <p:spPr>
          <a:xfrm>
            <a:off x="1274763" y="5416550"/>
            <a:ext cx="320675" cy="320675"/>
          </a:xfrm>
          <a:custGeom>
            <a:avLst/>
            <a:gdLst/>
            <a:ahLst/>
            <a:cxnLst/>
            <a:rect l="l" t="t" r="r" b="b"/>
            <a:pathLst>
              <a:path w="320040" h="320039" extrusionOk="0">
                <a:moveTo>
                  <a:pt x="0" y="122250"/>
                </a:moveTo>
                <a:lnTo>
                  <a:pt x="122250" y="122250"/>
                </a:lnTo>
                <a:lnTo>
                  <a:pt x="160020" y="0"/>
                </a:lnTo>
                <a:lnTo>
                  <a:pt x="197789" y="122250"/>
                </a:lnTo>
                <a:lnTo>
                  <a:pt x="320040" y="122250"/>
                </a:lnTo>
                <a:lnTo>
                  <a:pt x="221145" y="197802"/>
                </a:lnTo>
                <a:lnTo>
                  <a:pt x="258914" y="320040"/>
                </a:lnTo>
                <a:lnTo>
                  <a:pt x="160020" y="244487"/>
                </a:lnTo>
                <a:lnTo>
                  <a:pt x="61125" y="320040"/>
                </a:lnTo>
                <a:lnTo>
                  <a:pt x="98894" y="197802"/>
                </a:lnTo>
                <a:lnTo>
                  <a:pt x="0" y="122250"/>
                </a:lnTo>
                <a:close/>
              </a:path>
            </a:pathLst>
          </a:custGeom>
          <a:noFill/>
          <a:ln w="254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51" name="Google Shape;351;p34"/>
          <p:cNvSpPr/>
          <p:nvPr/>
        </p:nvSpPr>
        <p:spPr>
          <a:xfrm>
            <a:off x="1257300" y="5934075"/>
            <a:ext cx="320675" cy="319088"/>
          </a:xfrm>
          <a:custGeom>
            <a:avLst/>
            <a:gdLst/>
            <a:ahLst/>
            <a:cxnLst/>
            <a:rect l="l" t="t" r="r" b="b"/>
            <a:pathLst>
              <a:path w="320040" h="320039" extrusionOk="0">
                <a:moveTo>
                  <a:pt x="320040" y="122250"/>
                </a:moveTo>
                <a:lnTo>
                  <a:pt x="0" y="122250"/>
                </a:lnTo>
                <a:lnTo>
                  <a:pt x="98894" y="197802"/>
                </a:lnTo>
                <a:lnTo>
                  <a:pt x="61125" y="320040"/>
                </a:lnTo>
                <a:lnTo>
                  <a:pt x="160020" y="244487"/>
                </a:lnTo>
                <a:lnTo>
                  <a:pt x="235570" y="244487"/>
                </a:lnTo>
                <a:lnTo>
                  <a:pt x="221145" y="197802"/>
                </a:lnTo>
                <a:lnTo>
                  <a:pt x="320040" y="122250"/>
                </a:lnTo>
                <a:close/>
              </a:path>
              <a:path w="320040" h="320039" extrusionOk="0">
                <a:moveTo>
                  <a:pt x="235570" y="244487"/>
                </a:moveTo>
                <a:lnTo>
                  <a:pt x="160020" y="244487"/>
                </a:lnTo>
                <a:lnTo>
                  <a:pt x="258914" y="320040"/>
                </a:lnTo>
                <a:lnTo>
                  <a:pt x="235570" y="244487"/>
                </a:lnTo>
                <a:close/>
              </a:path>
              <a:path w="320040" h="320039" extrusionOk="0">
                <a:moveTo>
                  <a:pt x="160020" y="0"/>
                </a:moveTo>
                <a:lnTo>
                  <a:pt x="122250" y="122250"/>
                </a:lnTo>
                <a:lnTo>
                  <a:pt x="197789" y="122250"/>
                </a:lnTo>
                <a:lnTo>
                  <a:pt x="160020" y="0"/>
                </a:lnTo>
                <a:close/>
              </a:path>
            </a:pathLst>
          </a:custGeom>
          <a:solidFill>
            <a:srgbClr val="FFFF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52" name="Google Shape;352;p34"/>
          <p:cNvSpPr/>
          <p:nvPr/>
        </p:nvSpPr>
        <p:spPr>
          <a:xfrm>
            <a:off x="1257300" y="5934075"/>
            <a:ext cx="320675" cy="319088"/>
          </a:xfrm>
          <a:custGeom>
            <a:avLst/>
            <a:gdLst/>
            <a:ahLst/>
            <a:cxnLst/>
            <a:rect l="l" t="t" r="r" b="b"/>
            <a:pathLst>
              <a:path w="320040" h="320039" extrusionOk="0">
                <a:moveTo>
                  <a:pt x="0" y="122250"/>
                </a:moveTo>
                <a:lnTo>
                  <a:pt x="122250" y="122250"/>
                </a:lnTo>
                <a:lnTo>
                  <a:pt x="160020" y="0"/>
                </a:lnTo>
                <a:lnTo>
                  <a:pt x="197789" y="122250"/>
                </a:lnTo>
                <a:lnTo>
                  <a:pt x="320040" y="122250"/>
                </a:lnTo>
                <a:lnTo>
                  <a:pt x="221145" y="197802"/>
                </a:lnTo>
                <a:lnTo>
                  <a:pt x="258914" y="320040"/>
                </a:lnTo>
                <a:lnTo>
                  <a:pt x="160020" y="244487"/>
                </a:lnTo>
                <a:lnTo>
                  <a:pt x="61125" y="320040"/>
                </a:lnTo>
                <a:lnTo>
                  <a:pt x="98894" y="197802"/>
                </a:lnTo>
                <a:lnTo>
                  <a:pt x="0" y="122250"/>
                </a:lnTo>
                <a:close/>
              </a:path>
            </a:pathLst>
          </a:custGeom>
          <a:noFill/>
          <a:ln w="254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53" name="Google Shape;353;p34"/>
          <p:cNvSpPr/>
          <p:nvPr/>
        </p:nvSpPr>
        <p:spPr>
          <a:xfrm>
            <a:off x="1247775" y="6518275"/>
            <a:ext cx="320675" cy="319088"/>
          </a:xfrm>
          <a:custGeom>
            <a:avLst/>
            <a:gdLst/>
            <a:ahLst/>
            <a:cxnLst/>
            <a:rect l="l" t="t" r="r" b="b"/>
            <a:pathLst>
              <a:path w="320040" h="320040" extrusionOk="0">
                <a:moveTo>
                  <a:pt x="320040" y="122237"/>
                </a:moveTo>
                <a:lnTo>
                  <a:pt x="0" y="122237"/>
                </a:lnTo>
                <a:lnTo>
                  <a:pt x="98894" y="197789"/>
                </a:lnTo>
                <a:lnTo>
                  <a:pt x="61125" y="320027"/>
                </a:lnTo>
                <a:lnTo>
                  <a:pt x="160020" y="244475"/>
                </a:lnTo>
                <a:lnTo>
                  <a:pt x="235570" y="244475"/>
                </a:lnTo>
                <a:lnTo>
                  <a:pt x="221145" y="197789"/>
                </a:lnTo>
                <a:lnTo>
                  <a:pt x="320040" y="122237"/>
                </a:lnTo>
                <a:close/>
              </a:path>
              <a:path w="320040" h="320040" extrusionOk="0">
                <a:moveTo>
                  <a:pt x="235570" y="244475"/>
                </a:moveTo>
                <a:lnTo>
                  <a:pt x="160020" y="244475"/>
                </a:lnTo>
                <a:lnTo>
                  <a:pt x="258914" y="320027"/>
                </a:lnTo>
                <a:lnTo>
                  <a:pt x="235570" y="244475"/>
                </a:lnTo>
                <a:close/>
              </a:path>
              <a:path w="320040" h="320040" extrusionOk="0">
                <a:moveTo>
                  <a:pt x="160020" y="0"/>
                </a:moveTo>
                <a:lnTo>
                  <a:pt x="122250" y="122237"/>
                </a:lnTo>
                <a:lnTo>
                  <a:pt x="197789" y="122237"/>
                </a:lnTo>
                <a:lnTo>
                  <a:pt x="160020" y="0"/>
                </a:lnTo>
                <a:close/>
              </a:path>
            </a:pathLst>
          </a:custGeom>
          <a:solidFill>
            <a:srgbClr val="FFFF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54" name="Google Shape;354;p34"/>
          <p:cNvSpPr/>
          <p:nvPr/>
        </p:nvSpPr>
        <p:spPr>
          <a:xfrm>
            <a:off x="1247775" y="6518275"/>
            <a:ext cx="320675" cy="319088"/>
          </a:xfrm>
          <a:custGeom>
            <a:avLst/>
            <a:gdLst/>
            <a:ahLst/>
            <a:cxnLst/>
            <a:rect l="l" t="t" r="r" b="b"/>
            <a:pathLst>
              <a:path w="320040" h="320040" extrusionOk="0">
                <a:moveTo>
                  <a:pt x="0" y="122237"/>
                </a:moveTo>
                <a:lnTo>
                  <a:pt x="122250" y="122237"/>
                </a:lnTo>
                <a:lnTo>
                  <a:pt x="160020" y="0"/>
                </a:lnTo>
                <a:lnTo>
                  <a:pt x="197789" y="122237"/>
                </a:lnTo>
                <a:lnTo>
                  <a:pt x="320040" y="122237"/>
                </a:lnTo>
                <a:lnTo>
                  <a:pt x="221145" y="197789"/>
                </a:lnTo>
                <a:lnTo>
                  <a:pt x="258914" y="320027"/>
                </a:lnTo>
                <a:lnTo>
                  <a:pt x="160020" y="244475"/>
                </a:lnTo>
                <a:lnTo>
                  <a:pt x="61125" y="320027"/>
                </a:lnTo>
                <a:lnTo>
                  <a:pt x="98894" y="197789"/>
                </a:lnTo>
                <a:lnTo>
                  <a:pt x="0" y="122237"/>
                </a:lnTo>
                <a:close/>
              </a:path>
            </a:pathLst>
          </a:custGeom>
          <a:noFill/>
          <a:ln w="254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55" name="Google Shape;355;p34"/>
          <p:cNvSpPr/>
          <p:nvPr/>
        </p:nvSpPr>
        <p:spPr>
          <a:xfrm>
            <a:off x="1054100" y="4929188"/>
            <a:ext cx="320675" cy="320675"/>
          </a:xfrm>
          <a:custGeom>
            <a:avLst/>
            <a:gdLst/>
            <a:ahLst/>
            <a:cxnLst/>
            <a:rect l="l" t="t" r="r" b="b"/>
            <a:pathLst>
              <a:path w="320040" h="320039" extrusionOk="0">
                <a:moveTo>
                  <a:pt x="320040" y="122237"/>
                </a:moveTo>
                <a:lnTo>
                  <a:pt x="0" y="122237"/>
                </a:lnTo>
                <a:lnTo>
                  <a:pt x="98894" y="197789"/>
                </a:lnTo>
                <a:lnTo>
                  <a:pt x="61125" y="320027"/>
                </a:lnTo>
                <a:lnTo>
                  <a:pt x="160020" y="244475"/>
                </a:lnTo>
                <a:lnTo>
                  <a:pt x="235570" y="244475"/>
                </a:lnTo>
                <a:lnTo>
                  <a:pt x="221145" y="197789"/>
                </a:lnTo>
                <a:lnTo>
                  <a:pt x="320040" y="122237"/>
                </a:lnTo>
                <a:close/>
              </a:path>
              <a:path w="320040" h="320039" extrusionOk="0">
                <a:moveTo>
                  <a:pt x="235570" y="244475"/>
                </a:moveTo>
                <a:lnTo>
                  <a:pt x="160020" y="244475"/>
                </a:lnTo>
                <a:lnTo>
                  <a:pt x="258914" y="320027"/>
                </a:lnTo>
                <a:lnTo>
                  <a:pt x="235570" y="244475"/>
                </a:lnTo>
                <a:close/>
              </a:path>
              <a:path w="320040" h="320039" extrusionOk="0">
                <a:moveTo>
                  <a:pt x="160020" y="0"/>
                </a:moveTo>
                <a:lnTo>
                  <a:pt x="122250" y="122237"/>
                </a:lnTo>
                <a:lnTo>
                  <a:pt x="197789" y="122237"/>
                </a:lnTo>
                <a:lnTo>
                  <a:pt x="160020" y="0"/>
                </a:lnTo>
                <a:close/>
              </a:path>
            </a:pathLst>
          </a:custGeom>
          <a:solidFill>
            <a:srgbClr val="FFFF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56" name="Google Shape;356;p34"/>
          <p:cNvSpPr/>
          <p:nvPr/>
        </p:nvSpPr>
        <p:spPr>
          <a:xfrm>
            <a:off x="1054100" y="4929188"/>
            <a:ext cx="320675" cy="320675"/>
          </a:xfrm>
          <a:custGeom>
            <a:avLst/>
            <a:gdLst/>
            <a:ahLst/>
            <a:cxnLst/>
            <a:rect l="l" t="t" r="r" b="b"/>
            <a:pathLst>
              <a:path w="320040" h="320039" extrusionOk="0">
                <a:moveTo>
                  <a:pt x="0" y="122237"/>
                </a:moveTo>
                <a:lnTo>
                  <a:pt x="122250" y="122237"/>
                </a:lnTo>
                <a:lnTo>
                  <a:pt x="160020" y="0"/>
                </a:lnTo>
                <a:lnTo>
                  <a:pt x="197789" y="122237"/>
                </a:lnTo>
                <a:lnTo>
                  <a:pt x="320040" y="122237"/>
                </a:lnTo>
                <a:lnTo>
                  <a:pt x="221145" y="197789"/>
                </a:lnTo>
                <a:lnTo>
                  <a:pt x="258914" y="320027"/>
                </a:lnTo>
                <a:lnTo>
                  <a:pt x="160020" y="244475"/>
                </a:lnTo>
                <a:lnTo>
                  <a:pt x="61125" y="320027"/>
                </a:lnTo>
                <a:lnTo>
                  <a:pt x="98894" y="197789"/>
                </a:lnTo>
                <a:lnTo>
                  <a:pt x="0" y="122237"/>
                </a:lnTo>
                <a:close/>
              </a:path>
            </a:pathLst>
          </a:custGeom>
          <a:noFill/>
          <a:ln w="254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57" name="Google Shape;357;p34"/>
          <p:cNvSpPr/>
          <p:nvPr/>
        </p:nvSpPr>
        <p:spPr>
          <a:xfrm>
            <a:off x="1752600" y="4700588"/>
            <a:ext cx="319088" cy="320675"/>
          </a:xfrm>
          <a:custGeom>
            <a:avLst/>
            <a:gdLst/>
            <a:ahLst/>
            <a:cxnLst/>
            <a:rect l="l" t="t" r="r" b="b"/>
            <a:pathLst>
              <a:path w="320039" h="320039" extrusionOk="0">
                <a:moveTo>
                  <a:pt x="320040" y="122237"/>
                </a:moveTo>
                <a:lnTo>
                  <a:pt x="0" y="122237"/>
                </a:lnTo>
                <a:lnTo>
                  <a:pt x="98894" y="197789"/>
                </a:lnTo>
                <a:lnTo>
                  <a:pt x="61125" y="320027"/>
                </a:lnTo>
                <a:lnTo>
                  <a:pt x="160020" y="244475"/>
                </a:lnTo>
                <a:lnTo>
                  <a:pt x="235570" y="244475"/>
                </a:lnTo>
                <a:lnTo>
                  <a:pt x="221145" y="197789"/>
                </a:lnTo>
                <a:lnTo>
                  <a:pt x="320040" y="122237"/>
                </a:lnTo>
                <a:close/>
              </a:path>
              <a:path w="320039" h="320039" extrusionOk="0">
                <a:moveTo>
                  <a:pt x="235570" y="244475"/>
                </a:moveTo>
                <a:lnTo>
                  <a:pt x="160020" y="244475"/>
                </a:lnTo>
                <a:lnTo>
                  <a:pt x="258914" y="320027"/>
                </a:lnTo>
                <a:lnTo>
                  <a:pt x="235570" y="244475"/>
                </a:lnTo>
                <a:close/>
              </a:path>
              <a:path w="320039" h="320039" extrusionOk="0">
                <a:moveTo>
                  <a:pt x="160020" y="0"/>
                </a:moveTo>
                <a:lnTo>
                  <a:pt x="122250" y="122237"/>
                </a:lnTo>
                <a:lnTo>
                  <a:pt x="197789" y="122237"/>
                </a:lnTo>
                <a:lnTo>
                  <a:pt x="160020" y="0"/>
                </a:lnTo>
                <a:close/>
              </a:path>
            </a:pathLst>
          </a:custGeom>
          <a:solidFill>
            <a:srgbClr val="FFFF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58" name="Google Shape;358;p34"/>
          <p:cNvSpPr/>
          <p:nvPr/>
        </p:nvSpPr>
        <p:spPr>
          <a:xfrm>
            <a:off x="1752600" y="4700588"/>
            <a:ext cx="319088" cy="320675"/>
          </a:xfrm>
          <a:custGeom>
            <a:avLst/>
            <a:gdLst/>
            <a:ahLst/>
            <a:cxnLst/>
            <a:rect l="l" t="t" r="r" b="b"/>
            <a:pathLst>
              <a:path w="320039" h="320039" extrusionOk="0">
                <a:moveTo>
                  <a:pt x="0" y="122237"/>
                </a:moveTo>
                <a:lnTo>
                  <a:pt x="122250" y="122237"/>
                </a:lnTo>
                <a:lnTo>
                  <a:pt x="160020" y="0"/>
                </a:lnTo>
                <a:lnTo>
                  <a:pt x="197789" y="122237"/>
                </a:lnTo>
                <a:lnTo>
                  <a:pt x="320040" y="122237"/>
                </a:lnTo>
                <a:lnTo>
                  <a:pt x="221145" y="197789"/>
                </a:lnTo>
                <a:lnTo>
                  <a:pt x="258914" y="320027"/>
                </a:lnTo>
                <a:lnTo>
                  <a:pt x="160020" y="244475"/>
                </a:lnTo>
                <a:lnTo>
                  <a:pt x="61125" y="320027"/>
                </a:lnTo>
                <a:lnTo>
                  <a:pt x="98894" y="197789"/>
                </a:lnTo>
                <a:lnTo>
                  <a:pt x="0" y="122237"/>
                </a:lnTo>
                <a:close/>
              </a:path>
            </a:pathLst>
          </a:custGeom>
          <a:noFill/>
          <a:ln w="254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59" name="Google Shape;359;p34"/>
          <p:cNvSpPr/>
          <p:nvPr/>
        </p:nvSpPr>
        <p:spPr>
          <a:xfrm>
            <a:off x="3128963" y="4929188"/>
            <a:ext cx="320675" cy="320675"/>
          </a:xfrm>
          <a:custGeom>
            <a:avLst/>
            <a:gdLst/>
            <a:ahLst/>
            <a:cxnLst/>
            <a:rect l="l" t="t" r="r" b="b"/>
            <a:pathLst>
              <a:path w="320039" h="320039" extrusionOk="0">
                <a:moveTo>
                  <a:pt x="320040" y="122237"/>
                </a:moveTo>
                <a:lnTo>
                  <a:pt x="0" y="122237"/>
                </a:lnTo>
                <a:lnTo>
                  <a:pt x="98894" y="197789"/>
                </a:lnTo>
                <a:lnTo>
                  <a:pt x="61125" y="320027"/>
                </a:lnTo>
                <a:lnTo>
                  <a:pt x="160020" y="244475"/>
                </a:lnTo>
                <a:lnTo>
                  <a:pt x="235570" y="244475"/>
                </a:lnTo>
                <a:lnTo>
                  <a:pt x="221145" y="197789"/>
                </a:lnTo>
                <a:lnTo>
                  <a:pt x="320040" y="122237"/>
                </a:lnTo>
                <a:close/>
              </a:path>
              <a:path w="320039" h="320039" extrusionOk="0">
                <a:moveTo>
                  <a:pt x="235570" y="244475"/>
                </a:moveTo>
                <a:lnTo>
                  <a:pt x="160020" y="244475"/>
                </a:lnTo>
                <a:lnTo>
                  <a:pt x="258914" y="320027"/>
                </a:lnTo>
                <a:lnTo>
                  <a:pt x="235570" y="244475"/>
                </a:lnTo>
                <a:close/>
              </a:path>
              <a:path w="320039" h="320039" extrusionOk="0">
                <a:moveTo>
                  <a:pt x="160020" y="0"/>
                </a:moveTo>
                <a:lnTo>
                  <a:pt x="122250" y="122237"/>
                </a:lnTo>
                <a:lnTo>
                  <a:pt x="197789" y="122237"/>
                </a:lnTo>
                <a:lnTo>
                  <a:pt x="160020" y="0"/>
                </a:lnTo>
                <a:close/>
              </a:path>
            </a:pathLst>
          </a:custGeom>
          <a:solidFill>
            <a:srgbClr val="FFFF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60" name="Google Shape;360;p34"/>
          <p:cNvSpPr/>
          <p:nvPr/>
        </p:nvSpPr>
        <p:spPr>
          <a:xfrm>
            <a:off x="3128963" y="4929188"/>
            <a:ext cx="320675" cy="320675"/>
          </a:xfrm>
          <a:custGeom>
            <a:avLst/>
            <a:gdLst/>
            <a:ahLst/>
            <a:cxnLst/>
            <a:rect l="l" t="t" r="r" b="b"/>
            <a:pathLst>
              <a:path w="320039" h="320039" extrusionOk="0">
                <a:moveTo>
                  <a:pt x="0" y="122237"/>
                </a:moveTo>
                <a:lnTo>
                  <a:pt x="122250" y="122237"/>
                </a:lnTo>
                <a:lnTo>
                  <a:pt x="160020" y="0"/>
                </a:lnTo>
                <a:lnTo>
                  <a:pt x="197789" y="122237"/>
                </a:lnTo>
                <a:lnTo>
                  <a:pt x="320040" y="122237"/>
                </a:lnTo>
                <a:lnTo>
                  <a:pt x="221145" y="197789"/>
                </a:lnTo>
                <a:lnTo>
                  <a:pt x="258914" y="320027"/>
                </a:lnTo>
                <a:lnTo>
                  <a:pt x="160020" y="244475"/>
                </a:lnTo>
                <a:lnTo>
                  <a:pt x="61125" y="320027"/>
                </a:lnTo>
                <a:lnTo>
                  <a:pt x="98894" y="197789"/>
                </a:lnTo>
                <a:lnTo>
                  <a:pt x="0" y="122237"/>
                </a:lnTo>
                <a:close/>
              </a:path>
            </a:pathLst>
          </a:custGeom>
          <a:noFill/>
          <a:ln w="254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61" name="Google Shape;361;p34"/>
          <p:cNvSpPr/>
          <p:nvPr/>
        </p:nvSpPr>
        <p:spPr>
          <a:xfrm>
            <a:off x="3254375" y="5487988"/>
            <a:ext cx="319088" cy="320675"/>
          </a:xfrm>
          <a:custGeom>
            <a:avLst/>
            <a:gdLst/>
            <a:ahLst/>
            <a:cxnLst/>
            <a:rect l="l" t="t" r="r" b="b"/>
            <a:pathLst>
              <a:path w="320039" h="320039" extrusionOk="0">
                <a:moveTo>
                  <a:pt x="320040" y="122237"/>
                </a:moveTo>
                <a:lnTo>
                  <a:pt x="0" y="122237"/>
                </a:lnTo>
                <a:lnTo>
                  <a:pt x="98894" y="197789"/>
                </a:lnTo>
                <a:lnTo>
                  <a:pt x="61125" y="320027"/>
                </a:lnTo>
                <a:lnTo>
                  <a:pt x="160020" y="244475"/>
                </a:lnTo>
                <a:lnTo>
                  <a:pt x="235570" y="244475"/>
                </a:lnTo>
                <a:lnTo>
                  <a:pt x="221145" y="197789"/>
                </a:lnTo>
                <a:lnTo>
                  <a:pt x="320040" y="122237"/>
                </a:lnTo>
                <a:close/>
              </a:path>
              <a:path w="320039" h="320039" extrusionOk="0">
                <a:moveTo>
                  <a:pt x="235570" y="244475"/>
                </a:moveTo>
                <a:lnTo>
                  <a:pt x="160020" y="244475"/>
                </a:lnTo>
                <a:lnTo>
                  <a:pt x="258914" y="320027"/>
                </a:lnTo>
                <a:lnTo>
                  <a:pt x="235570" y="244475"/>
                </a:lnTo>
                <a:close/>
              </a:path>
              <a:path w="320039" h="320039" extrusionOk="0">
                <a:moveTo>
                  <a:pt x="160020" y="0"/>
                </a:moveTo>
                <a:lnTo>
                  <a:pt x="122250" y="122237"/>
                </a:lnTo>
                <a:lnTo>
                  <a:pt x="197789" y="122237"/>
                </a:lnTo>
                <a:lnTo>
                  <a:pt x="160020" y="0"/>
                </a:lnTo>
                <a:close/>
              </a:path>
            </a:pathLst>
          </a:custGeom>
          <a:solidFill>
            <a:srgbClr val="FFFF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62" name="Google Shape;362;p34"/>
          <p:cNvSpPr/>
          <p:nvPr/>
        </p:nvSpPr>
        <p:spPr>
          <a:xfrm>
            <a:off x="3254375" y="5487988"/>
            <a:ext cx="319088" cy="320675"/>
          </a:xfrm>
          <a:custGeom>
            <a:avLst/>
            <a:gdLst/>
            <a:ahLst/>
            <a:cxnLst/>
            <a:rect l="l" t="t" r="r" b="b"/>
            <a:pathLst>
              <a:path w="320039" h="320039" extrusionOk="0">
                <a:moveTo>
                  <a:pt x="0" y="122237"/>
                </a:moveTo>
                <a:lnTo>
                  <a:pt x="122250" y="122237"/>
                </a:lnTo>
                <a:lnTo>
                  <a:pt x="160020" y="0"/>
                </a:lnTo>
                <a:lnTo>
                  <a:pt x="197789" y="122237"/>
                </a:lnTo>
                <a:lnTo>
                  <a:pt x="320040" y="122237"/>
                </a:lnTo>
                <a:lnTo>
                  <a:pt x="221145" y="197789"/>
                </a:lnTo>
                <a:lnTo>
                  <a:pt x="258914" y="320027"/>
                </a:lnTo>
                <a:lnTo>
                  <a:pt x="160020" y="244475"/>
                </a:lnTo>
                <a:lnTo>
                  <a:pt x="61125" y="320027"/>
                </a:lnTo>
                <a:lnTo>
                  <a:pt x="98894" y="197789"/>
                </a:lnTo>
                <a:lnTo>
                  <a:pt x="0" y="122237"/>
                </a:lnTo>
                <a:close/>
              </a:path>
            </a:pathLst>
          </a:custGeom>
          <a:noFill/>
          <a:ln w="254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63" name="Google Shape;363;p34"/>
          <p:cNvSpPr/>
          <p:nvPr/>
        </p:nvSpPr>
        <p:spPr>
          <a:xfrm>
            <a:off x="3522663" y="5276850"/>
            <a:ext cx="320675" cy="320675"/>
          </a:xfrm>
          <a:custGeom>
            <a:avLst/>
            <a:gdLst/>
            <a:ahLst/>
            <a:cxnLst/>
            <a:rect l="l" t="t" r="r" b="b"/>
            <a:pathLst>
              <a:path w="320039" h="320039" extrusionOk="0">
                <a:moveTo>
                  <a:pt x="320040" y="122250"/>
                </a:moveTo>
                <a:lnTo>
                  <a:pt x="0" y="122250"/>
                </a:lnTo>
                <a:lnTo>
                  <a:pt x="98894" y="197802"/>
                </a:lnTo>
                <a:lnTo>
                  <a:pt x="61125" y="320040"/>
                </a:lnTo>
                <a:lnTo>
                  <a:pt x="160020" y="244487"/>
                </a:lnTo>
                <a:lnTo>
                  <a:pt x="235570" y="244487"/>
                </a:lnTo>
                <a:lnTo>
                  <a:pt x="221145" y="197802"/>
                </a:lnTo>
                <a:lnTo>
                  <a:pt x="320040" y="122250"/>
                </a:lnTo>
                <a:close/>
              </a:path>
              <a:path w="320039" h="320039" extrusionOk="0">
                <a:moveTo>
                  <a:pt x="235570" y="244487"/>
                </a:moveTo>
                <a:lnTo>
                  <a:pt x="160020" y="244487"/>
                </a:lnTo>
                <a:lnTo>
                  <a:pt x="258914" y="320040"/>
                </a:lnTo>
                <a:lnTo>
                  <a:pt x="235570" y="244487"/>
                </a:lnTo>
                <a:close/>
              </a:path>
              <a:path w="320039" h="320039" extrusionOk="0">
                <a:moveTo>
                  <a:pt x="160020" y="0"/>
                </a:moveTo>
                <a:lnTo>
                  <a:pt x="122250" y="122250"/>
                </a:lnTo>
                <a:lnTo>
                  <a:pt x="197789" y="122250"/>
                </a:lnTo>
                <a:lnTo>
                  <a:pt x="160020" y="0"/>
                </a:lnTo>
                <a:close/>
              </a:path>
            </a:pathLst>
          </a:custGeom>
          <a:solidFill>
            <a:srgbClr val="FFFF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64" name="Google Shape;364;p34"/>
          <p:cNvSpPr/>
          <p:nvPr/>
        </p:nvSpPr>
        <p:spPr>
          <a:xfrm>
            <a:off x="3522663" y="5276850"/>
            <a:ext cx="320675" cy="320675"/>
          </a:xfrm>
          <a:custGeom>
            <a:avLst/>
            <a:gdLst/>
            <a:ahLst/>
            <a:cxnLst/>
            <a:rect l="l" t="t" r="r" b="b"/>
            <a:pathLst>
              <a:path w="320039" h="320039" extrusionOk="0">
                <a:moveTo>
                  <a:pt x="0" y="122250"/>
                </a:moveTo>
                <a:lnTo>
                  <a:pt x="122250" y="122250"/>
                </a:lnTo>
                <a:lnTo>
                  <a:pt x="160020" y="0"/>
                </a:lnTo>
                <a:lnTo>
                  <a:pt x="197789" y="122250"/>
                </a:lnTo>
                <a:lnTo>
                  <a:pt x="320040" y="122250"/>
                </a:lnTo>
                <a:lnTo>
                  <a:pt x="221145" y="197802"/>
                </a:lnTo>
                <a:lnTo>
                  <a:pt x="258914" y="320040"/>
                </a:lnTo>
                <a:lnTo>
                  <a:pt x="160020" y="244487"/>
                </a:lnTo>
                <a:lnTo>
                  <a:pt x="61125" y="320040"/>
                </a:lnTo>
                <a:lnTo>
                  <a:pt x="98894" y="197802"/>
                </a:lnTo>
                <a:lnTo>
                  <a:pt x="0" y="122250"/>
                </a:lnTo>
                <a:close/>
              </a:path>
            </a:pathLst>
          </a:custGeom>
          <a:noFill/>
          <a:ln w="254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65" name="Google Shape;365;p34"/>
          <p:cNvSpPr/>
          <p:nvPr/>
        </p:nvSpPr>
        <p:spPr>
          <a:xfrm>
            <a:off x="3254375" y="5927725"/>
            <a:ext cx="320675" cy="320675"/>
          </a:xfrm>
          <a:custGeom>
            <a:avLst/>
            <a:gdLst/>
            <a:ahLst/>
            <a:cxnLst/>
            <a:rect l="l" t="t" r="r" b="b"/>
            <a:pathLst>
              <a:path w="320039" h="320039" extrusionOk="0">
                <a:moveTo>
                  <a:pt x="320040" y="122237"/>
                </a:moveTo>
                <a:lnTo>
                  <a:pt x="0" y="122237"/>
                </a:lnTo>
                <a:lnTo>
                  <a:pt x="98894" y="197789"/>
                </a:lnTo>
                <a:lnTo>
                  <a:pt x="61125" y="320027"/>
                </a:lnTo>
                <a:lnTo>
                  <a:pt x="160020" y="244475"/>
                </a:lnTo>
                <a:lnTo>
                  <a:pt x="235570" y="244475"/>
                </a:lnTo>
                <a:lnTo>
                  <a:pt x="221145" y="197789"/>
                </a:lnTo>
                <a:lnTo>
                  <a:pt x="320040" y="122237"/>
                </a:lnTo>
                <a:close/>
              </a:path>
              <a:path w="320039" h="320039" extrusionOk="0">
                <a:moveTo>
                  <a:pt x="235570" y="244475"/>
                </a:moveTo>
                <a:lnTo>
                  <a:pt x="160020" y="244475"/>
                </a:lnTo>
                <a:lnTo>
                  <a:pt x="258914" y="320027"/>
                </a:lnTo>
                <a:lnTo>
                  <a:pt x="235570" y="244475"/>
                </a:lnTo>
                <a:close/>
              </a:path>
              <a:path w="320039" h="320039" extrusionOk="0">
                <a:moveTo>
                  <a:pt x="160020" y="0"/>
                </a:moveTo>
                <a:lnTo>
                  <a:pt x="122250" y="122237"/>
                </a:lnTo>
                <a:lnTo>
                  <a:pt x="197789" y="122237"/>
                </a:lnTo>
                <a:lnTo>
                  <a:pt x="160020" y="0"/>
                </a:lnTo>
                <a:close/>
              </a:path>
            </a:pathLst>
          </a:custGeom>
          <a:solidFill>
            <a:srgbClr val="FFFF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66" name="Google Shape;366;p34"/>
          <p:cNvSpPr/>
          <p:nvPr/>
        </p:nvSpPr>
        <p:spPr>
          <a:xfrm>
            <a:off x="3254375" y="5927725"/>
            <a:ext cx="320675" cy="320675"/>
          </a:xfrm>
          <a:custGeom>
            <a:avLst/>
            <a:gdLst/>
            <a:ahLst/>
            <a:cxnLst/>
            <a:rect l="l" t="t" r="r" b="b"/>
            <a:pathLst>
              <a:path w="320039" h="320039" extrusionOk="0">
                <a:moveTo>
                  <a:pt x="0" y="122237"/>
                </a:moveTo>
                <a:lnTo>
                  <a:pt x="122250" y="122237"/>
                </a:lnTo>
                <a:lnTo>
                  <a:pt x="160020" y="0"/>
                </a:lnTo>
                <a:lnTo>
                  <a:pt x="197789" y="122237"/>
                </a:lnTo>
                <a:lnTo>
                  <a:pt x="320040" y="122237"/>
                </a:lnTo>
                <a:lnTo>
                  <a:pt x="221145" y="197789"/>
                </a:lnTo>
                <a:lnTo>
                  <a:pt x="258914" y="320027"/>
                </a:lnTo>
                <a:lnTo>
                  <a:pt x="160020" y="244475"/>
                </a:lnTo>
                <a:lnTo>
                  <a:pt x="61125" y="320027"/>
                </a:lnTo>
                <a:lnTo>
                  <a:pt x="98894" y="197789"/>
                </a:lnTo>
                <a:lnTo>
                  <a:pt x="0" y="122237"/>
                </a:lnTo>
                <a:close/>
              </a:path>
            </a:pathLst>
          </a:custGeom>
          <a:noFill/>
          <a:ln w="254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67" name="Google Shape;367;p34"/>
          <p:cNvSpPr/>
          <p:nvPr/>
        </p:nvSpPr>
        <p:spPr>
          <a:xfrm>
            <a:off x="3263900" y="6411913"/>
            <a:ext cx="320675" cy="320675"/>
          </a:xfrm>
          <a:custGeom>
            <a:avLst/>
            <a:gdLst/>
            <a:ahLst/>
            <a:cxnLst/>
            <a:rect l="l" t="t" r="r" b="b"/>
            <a:pathLst>
              <a:path w="320039" h="320040" extrusionOk="0">
                <a:moveTo>
                  <a:pt x="320040" y="122250"/>
                </a:moveTo>
                <a:lnTo>
                  <a:pt x="0" y="122250"/>
                </a:lnTo>
                <a:lnTo>
                  <a:pt x="98894" y="197802"/>
                </a:lnTo>
                <a:lnTo>
                  <a:pt x="61125" y="320039"/>
                </a:lnTo>
                <a:lnTo>
                  <a:pt x="160020" y="244487"/>
                </a:lnTo>
                <a:lnTo>
                  <a:pt x="235570" y="244487"/>
                </a:lnTo>
                <a:lnTo>
                  <a:pt x="221145" y="197802"/>
                </a:lnTo>
                <a:lnTo>
                  <a:pt x="320040" y="122250"/>
                </a:lnTo>
                <a:close/>
              </a:path>
              <a:path w="320039" h="320040" extrusionOk="0">
                <a:moveTo>
                  <a:pt x="235570" y="244487"/>
                </a:moveTo>
                <a:lnTo>
                  <a:pt x="160020" y="244487"/>
                </a:lnTo>
                <a:lnTo>
                  <a:pt x="258914" y="320039"/>
                </a:lnTo>
                <a:lnTo>
                  <a:pt x="235570" y="244487"/>
                </a:lnTo>
                <a:close/>
              </a:path>
              <a:path w="320039" h="320040" extrusionOk="0">
                <a:moveTo>
                  <a:pt x="160020" y="0"/>
                </a:moveTo>
                <a:lnTo>
                  <a:pt x="122250" y="122250"/>
                </a:lnTo>
                <a:lnTo>
                  <a:pt x="197789" y="122250"/>
                </a:lnTo>
                <a:lnTo>
                  <a:pt x="160020" y="0"/>
                </a:lnTo>
                <a:close/>
              </a:path>
            </a:pathLst>
          </a:custGeom>
          <a:solidFill>
            <a:srgbClr val="FFFF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68" name="Google Shape;368;p34"/>
          <p:cNvSpPr/>
          <p:nvPr/>
        </p:nvSpPr>
        <p:spPr>
          <a:xfrm>
            <a:off x="3263900" y="6411913"/>
            <a:ext cx="320675" cy="320675"/>
          </a:xfrm>
          <a:custGeom>
            <a:avLst/>
            <a:gdLst/>
            <a:ahLst/>
            <a:cxnLst/>
            <a:rect l="l" t="t" r="r" b="b"/>
            <a:pathLst>
              <a:path w="320039" h="320040" extrusionOk="0">
                <a:moveTo>
                  <a:pt x="0" y="122250"/>
                </a:moveTo>
                <a:lnTo>
                  <a:pt x="122250" y="122250"/>
                </a:lnTo>
                <a:lnTo>
                  <a:pt x="160020" y="0"/>
                </a:lnTo>
                <a:lnTo>
                  <a:pt x="197789" y="122250"/>
                </a:lnTo>
                <a:lnTo>
                  <a:pt x="320040" y="122250"/>
                </a:lnTo>
                <a:lnTo>
                  <a:pt x="221145" y="197802"/>
                </a:lnTo>
                <a:lnTo>
                  <a:pt x="258914" y="320039"/>
                </a:lnTo>
                <a:lnTo>
                  <a:pt x="160020" y="244487"/>
                </a:lnTo>
                <a:lnTo>
                  <a:pt x="61125" y="320039"/>
                </a:lnTo>
                <a:lnTo>
                  <a:pt x="98894" y="197802"/>
                </a:lnTo>
                <a:lnTo>
                  <a:pt x="0" y="122250"/>
                </a:lnTo>
                <a:close/>
              </a:path>
            </a:pathLst>
          </a:custGeom>
          <a:noFill/>
          <a:ln w="254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69" name="Google Shape;369;p34"/>
          <p:cNvSpPr/>
          <p:nvPr/>
        </p:nvSpPr>
        <p:spPr>
          <a:xfrm>
            <a:off x="4876800" y="1449388"/>
            <a:ext cx="320675" cy="320675"/>
          </a:xfrm>
          <a:custGeom>
            <a:avLst/>
            <a:gdLst/>
            <a:ahLst/>
            <a:cxnLst/>
            <a:rect l="l" t="t" r="r" b="b"/>
            <a:pathLst>
              <a:path w="320039" h="320039" extrusionOk="0">
                <a:moveTo>
                  <a:pt x="320040" y="122250"/>
                </a:moveTo>
                <a:lnTo>
                  <a:pt x="0" y="122250"/>
                </a:lnTo>
                <a:lnTo>
                  <a:pt x="98894" y="197802"/>
                </a:lnTo>
                <a:lnTo>
                  <a:pt x="61125" y="320039"/>
                </a:lnTo>
                <a:lnTo>
                  <a:pt x="160020" y="244487"/>
                </a:lnTo>
                <a:lnTo>
                  <a:pt x="235570" y="244487"/>
                </a:lnTo>
                <a:lnTo>
                  <a:pt x="221145" y="197802"/>
                </a:lnTo>
                <a:lnTo>
                  <a:pt x="320040" y="122250"/>
                </a:lnTo>
                <a:close/>
              </a:path>
              <a:path w="320039" h="320039" extrusionOk="0">
                <a:moveTo>
                  <a:pt x="235570" y="244487"/>
                </a:moveTo>
                <a:lnTo>
                  <a:pt x="160020" y="244487"/>
                </a:lnTo>
                <a:lnTo>
                  <a:pt x="258914" y="320039"/>
                </a:lnTo>
                <a:lnTo>
                  <a:pt x="235570" y="244487"/>
                </a:lnTo>
                <a:close/>
              </a:path>
              <a:path w="320039" h="320039" extrusionOk="0">
                <a:moveTo>
                  <a:pt x="160020" y="0"/>
                </a:moveTo>
                <a:lnTo>
                  <a:pt x="122250" y="122250"/>
                </a:lnTo>
                <a:lnTo>
                  <a:pt x="197789" y="122250"/>
                </a:lnTo>
                <a:lnTo>
                  <a:pt x="160020" y="0"/>
                </a:lnTo>
                <a:close/>
              </a:path>
            </a:pathLst>
          </a:custGeom>
          <a:solidFill>
            <a:srgbClr val="FFFF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70" name="Google Shape;370;p34"/>
          <p:cNvSpPr/>
          <p:nvPr/>
        </p:nvSpPr>
        <p:spPr>
          <a:xfrm>
            <a:off x="4876800" y="1449388"/>
            <a:ext cx="320675" cy="320675"/>
          </a:xfrm>
          <a:custGeom>
            <a:avLst/>
            <a:gdLst/>
            <a:ahLst/>
            <a:cxnLst/>
            <a:rect l="l" t="t" r="r" b="b"/>
            <a:pathLst>
              <a:path w="320039" h="320039" extrusionOk="0">
                <a:moveTo>
                  <a:pt x="0" y="122250"/>
                </a:moveTo>
                <a:lnTo>
                  <a:pt x="122250" y="122250"/>
                </a:lnTo>
                <a:lnTo>
                  <a:pt x="160020" y="0"/>
                </a:lnTo>
                <a:lnTo>
                  <a:pt x="197789" y="122250"/>
                </a:lnTo>
                <a:lnTo>
                  <a:pt x="320040" y="122250"/>
                </a:lnTo>
                <a:lnTo>
                  <a:pt x="221145" y="197802"/>
                </a:lnTo>
                <a:lnTo>
                  <a:pt x="258914" y="320039"/>
                </a:lnTo>
                <a:lnTo>
                  <a:pt x="160020" y="244487"/>
                </a:lnTo>
                <a:lnTo>
                  <a:pt x="61125" y="320039"/>
                </a:lnTo>
                <a:lnTo>
                  <a:pt x="98894" y="197802"/>
                </a:lnTo>
                <a:lnTo>
                  <a:pt x="0" y="122250"/>
                </a:lnTo>
                <a:close/>
              </a:path>
            </a:pathLst>
          </a:custGeom>
          <a:noFill/>
          <a:ln w="254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pic>
        <p:nvPicPr>
          <p:cNvPr id="375" name="Google Shape;375;p35" descr="Screen Shot 2017-01-24 at 4.12.28 PM.png"/>
          <p:cNvPicPr preferRelativeResize="0"/>
          <p:nvPr/>
        </p:nvPicPr>
        <p:blipFill rotWithShape="1">
          <a:blip r:embed="rId3">
            <a:alphaModFix/>
          </a:blip>
          <a:srcRect/>
          <a:stretch/>
        </p:blipFill>
        <p:spPr>
          <a:xfrm>
            <a:off x="0" y="25400"/>
            <a:ext cx="9144000" cy="6794500"/>
          </a:xfrm>
          <a:prstGeom prst="rect">
            <a:avLst/>
          </a:prstGeom>
          <a:noFill/>
          <a:ln>
            <a:noFill/>
          </a:ln>
        </p:spPr>
      </p:pic>
      <p:sp>
        <p:nvSpPr>
          <p:cNvPr id="376" name="Google Shape;376;p35"/>
          <p:cNvSpPr txBox="1"/>
          <p:nvPr/>
        </p:nvSpPr>
        <p:spPr>
          <a:xfrm>
            <a:off x="3695700" y="6121400"/>
            <a:ext cx="16764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Arial"/>
                <a:ea typeface="Arial"/>
                <a:cs typeface="Arial"/>
                <a:sym typeface="Arial"/>
              </a:rPr>
              <a:t>1982</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pic>
        <p:nvPicPr>
          <p:cNvPr id="381" name="Google Shape;381;p36" descr="Screen Shot 2017-01-24 at 4.11.27 PM.png"/>
          <p:cNvPicPr preferRelativeResize="0"/>
          <p:nvPr/>
        </p:nvPicPr>
        <p:blipFill rotWithShape="1">
          <a:blip r:embed="rId3">
            <a:alphaModFix/>
          </a:blip>
          <a:srcRect/>
          <a:stretch/>
        </p:blipFill>
        <p:spPr>
          <a:xfrm>
            <a:off x="0" y="0"/>
            <a:ext cx="9144000" cy="6840538"/>
          </a:xfrm>
          <a:prstGeom prst="rect">
            <a:avLst/>
          </a:prstGeom>
          <a:noFill/>
          <a:ln>
            <a:noFill/>
          </a:ln>
        </p:spPr>
      </p:pic>
      <p:sp>
        <p:nvSpPr>
          <p:cNvPr id="382" name="Google Shape;382;p36"/>
          <p:cNvSpPr txBox="1"/>
          <p:nvPr/>
        </p:nvSpPr>
        <p:spPr>
          <a:xfrm>
            <a:off x="3695700" y="6121400"/>
            <a:ext cx="16764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Arial"/>
                <a:ea typeface="Arial"/>
                <a:cs typeface="Arial"/>
                <a:sym typeface="Arial"/>
              </a:rPr>
              <a:t>1973</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pic>
        <p:nvPicPr>
          <p:cNvPr id="387" name="Google Shape;387;p37" descr="Screen Shot 2017-05-23 at 10.41.03 PM.png"/>
          <p:cNvPicPr preferRelativeResize="0"/>
          <p:nvPr/>
        </p:nvPicPr>
        <p:blipFill rotWithShape="1">
          <a:blip r:embed="rId3">
            <a:alphaModFix/>
          </a:blip>
          <a:srcRect l="26137" r="2479"/>
          <a:stretch/>
        </p:blipFill>
        <p:spPr>
          <a:xfrm>
            <a:off x="0" y="0"/>
            <a:ext cx="9144000" cy="6997700"/>
          </a:xfrm>
          <a:prstGeom prst="rect">
            <a:avLst/>
          </a:prstGeom>
          <a:noFill/>
          <a:ln>
            <a:noFill/>
          </a:ln>
        </p:spPr>
      </p:pic>
      <p:sp>
        <p:nvSpPr>
          <p:cNvPr id="388" name="Google Shape;388;p37"/>
          <p:cNvSpPr txBox="1"/>
          <p:nvPr/>
        </p:nvSpPr>
        <p:spPr>
          <a:xfrm>
            <a:off x="952500" y="4368800"/>
            <a:ext cx="8191500" cy="19389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0">
                <a:solidFill>
                  <a:schemeClr val="lt1"/>
                </a:solidFill>
                <a:latin typeface="Arial"/>
                <a:ea typeface="Arial"/>
                <a:cs typeface="Arial"/>
                <a:sym typeface="Arial"/>
              </a:rPr>
              <a:t>Extensive</a:t>
            </a:r>
            <a:endParaRPr/>
          </a:p>
        </p:txBody>
      </p:sp>
      <p:sp>
        <p:nvSpPr>
          <p:cNvPr id="389" name="Google Shape;389;p37"/>
          <p:cNvSpPr/>
          <p:nvPr/>
        </p:nvSpPr>
        <p:spPr>
          <a:xfrm>
            <a:off x="7321711" y="6307792"/>
            <a:ext cx="69817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Arial"/>
                <a:ea typeface="Arial"/>
                <a:cs typeface="Arial"/>
                <a:sym typeface="Arial"/>
              </a:rPr>
              <a:t>1929</a:t>
            </a:r>
            <a:endParaRPr/>
          </a:p>
        </p:txBody>
      </p:sp>
      <p:sp>
        <p:nvSpPr>
          <p:cNvPr id="390" name="Google Shape;390;p37"/>
          <p:cNvSpPr/>
          <p:nvPr/>
        </p:nvSpPr>
        <p:spPr>
          <a:xfrm>
            <a:off x="5209932" y="6323944"/>
            <a:ext cx="186135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Arial"/>
                <a:ea typeface="Arial"/>
                <a:cs typeface="Arial"/>
                <a:sym typeface="Arial"/>
              </a:rPr>
              <a:t>St John’s Bridge</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pic>
        <p:nvPicPr>
          <p:cNvPr id="395" name="Google Shape;395;p38" descr="Screen Shot 2017-01-24 at 4.10.50 PM.png"/>
          <p:cNvPicPr preferRelativeResize="0"/>
          <p:nvPr/>
        </p:nvPicPr>
        <p:blipFill rotWithShape="1">
          <a:blip r:embed="rId3">
            <a:alphaModFix/>
          </a:blip>
          <a:srcRect/>
          <a:stretch/>
        </p:blipFill>
        <p:spPr>
          <a:xfrm>
            <a:off x="0" y="0"/>
            <a:ext cx="9144000" cy="6853238"/>
          </a:xfrm>
          <a:prstGeom prst="rect">
            <a:avLst/>
          </a:prstGeom>
          <a:noFill/>
          <a:ln>
            <a:noFill/>
          </a:ln>
        </p:spPr>
      </p:pic>
      <p:sp>
        <p:nvSpPr>
          <p:cNvPr id="396" name="Google Shape;396;p38"/>
          <p:cNvSpPr txBox="1"/>
          <p:nvPr/>
        </p:nvSpPr>
        <p:spPr>
          <a:xfrm>
            <a:off x="3695700" y="6121400"/>
            <a:ext cx="16764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Arial"/>
                <a:ea typeface="Arial"/>
                <a:cs typeface="Arial"/>
                <a:sym typeface="Arial"/>
              </a:rPr>
              <a:t>1966</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pic>
        <p:nvPicPr>
          <p:cNvPr id="401" name="Google Shape;401;p39" descr="Screen Shot 2017-01-24 at 4.12.09 PM.png"/>
          <p:cNvPicPr preferRelativeResize="0"/>
          <p:nvPr/>
        </p:nvPicPr>
        <p:blipFill rotWithShape="1">
          <a:blip r:embed="rId3">
            <a:alphaModFix/>
          </a:blip>
          <a:srcRect/>
          <a:stretch/>
        </p:blipFill>
        <p:spPr>
          <a:xfrm>
            <a:off x="0" y="0"/>
            <a:ext cx="9144000" cy="6843713"/>
          </a:xfrm>
          <a:prstGeom prst="rect">
            <a:avLst/>
          </a:prstGeom>
          <a:noFill/>
          <a:ln>
            <a:noFill/>
          </a:ln>
        </p:spPr>
      </p:pic>
      <p:sp>
        <p:nvSpPr>
          <p:cNvPr id="402" name="Google Shape;402;p39"/>
          <p:cNvSpPr txBox="1"/>
          <p:nvPr/>
        </p:nvSpPr>
        <p:spPr>
          <a:xfrm>
            <a:off x="3695700" y="6121400"/>
            <a:ext cx="16764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Arial"/>
                <a:ea typeface="Arial"/>
                <a:cs typeface="Arial"/>
                <a:sym typeface="Arial"/>
              </a:rPr>
              <a:t>1917</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pic>
        <p:nvPicPr>
          <p:cNvPr id="407" name="Google Shape;407;p40" descr="Screen Shot 2017-01-24 at 4.11.40 PM.png"/>
          <p:cNvPicPr preferRelativeResize="0"/>
          <p:nvPr/>
        </p:nvPicPr>
        <p:blipFill rotWithShape="1">
          <a:blip r:embed="rId3">
            <a:alphaModFix/>
          </a:blip>
          <a:srcRect/>
          <a:stretch/>
        </p:blipFill>
        <p:spPr>
          <a:xfrm>
            <a:off x="0" y="0"/>
            <a:ext cx="9134475" cy="6858000"/>
          </a:xfrm>
          <a:prstGeom prst="rect">
            <a:avLst/>
          </a:prstGeom>
          <a:noFill/>
          <a:ln>
            <a:noFill/>
          </a:ln>
        </p:spPr>
      </p:pic>
      <p:sp>
        <p:nvSpPr>
          <p:cNvPr id="408" name="Google Shape;408;p40"/>
          <p:cNvSpPr txBox="1"/>
          <p:nvPr/>
        </p:nvSpPr>
        <p:spPr>
          <a:xfrm>
            <a:off x="3695700" y="6121400"/>
            <a:ext cx="16764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Arial"/>
                <a:ea typeface="Arial"/>
                <a:cs typeface="Arial"/>
                <a:sym typeface="Arial"/>
              </a:rPr>
              <a:t>1926</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4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latin typeface="Arial"/>
                <a:ea typeface="Arial"/>
                <a:cs typeface="Arial"/>
                <a:sym typeface="Arial"/>
              </a:rPr>
              <a:t>Current Resilience Gap</a:t>
            </a:r>
            <a:endParaRPr/>
          </a:p>
        </p:txBody>
      </p:sp>
      <p:graphicFrame>
        <p:nvGraphicFramePr>
          <p:cNvPr id="415" name="Google Shape;415;p41"/>
          <p:cNvGraphicFramePr/>
          <p:nvPr/>
        </p:nvGraphicFramePr>
        <p:xfrm>
          <a:off x="50800" y="444500"/>
          <a:ext cx="3000000" cy="3000000"/>
        </p:xfrm>
        <a:graphic>
          <a:graphicData uri="http://schemas.openxmlformats.org/drawingml/2006/table">
            <a:tbl>
              <a:tblPr>
                <a:noFill/>
                <a:tableStyleId>{162DE237-8305-4395-A5C4-E06866483A35}</a:tableStyleId>
              </a:tblPr>
              <a:tblGrid>
                <a:gridCol w="3832225">
                  <a:extLst>
                    <a:ext uri="{9D8B030D-6E8A-4147-A177-3AD203B41FA5}">
                      <a16:colId xmlns:a16="http://schemas.microsoft.com/office/drawing/2014/main" val="20000"/>
                    </a:ext>
                  </a:extLst>
                </a:gridCol>
                <a:gridCol w="1330325">
                  <a:extLst>
                    <a:ext uri="{9D8B030D-6E8A-4147-A177-3AD203B41FA5}">
                      <a16:colId xmlns:a16="http://schemas.microsoft.com/office/drawing/2014/main" val="20001"/>
                    </a:ext>
                  </a:extLst>
                </a:gridCol>
                <a:gridCol w="3854450">
                  <a:extLst>
                    <a:ext uri="{9D8B030D-6E8A-4147-A177-3AD203B41FA5}">
                      <a16:colId xmlns:a16="http://schemas.microsoft.com/office/drawing/2014/main" val="20002"/>
                    </a:ext>
                  </a:extLst>
                </a:gridCol>
              </a:tblGrid>
              <a:tr h="838200">
                <a:tc>
                  <a:txBody>
                    <a:bodyPr/>
                    <a:lstStyle/>
                    <a:p>
                      <a:pPr marL="0" marR="0" lvl="0" indent="0" algn="ctr" rtl="0">
                        <a:lnSpc>
                          <a:spcPct val="100000"/>
                        </a:lnSpc>
                        <a:spcBef>
                          <a:spcPts val="0"/>
                        </a:spcBef>
                        <a:spcAft>
                          <a:spcPts val="0"/>
                        </a:spcAft>
                        <a:buClr>
                          <a:schemeClr val="lt1"/>
                        </a:buClr>
                        <a:buSzPts val="2400"/>
                        <a:buFont typeface="Arial"/>
                        <a:buNone/>
                      </a:pPr>
                      <a:r>
                        <a:rPr lang="en-US" sz="2400" b="1" i="0" u="none" strike="noStrike" cap="none">
                          <a:solidFill>
                            <a:schemeClr val="lt1"/>
                          </a:solidFill>
                          <a:latin typeface="Arial"/>
                          <a:ea typeface="Arial"/>
                          <a:cs typeface="Arial"/>
                          <a:sym typeface="Arial"/>
                        </a:rPr>
                        <a:t>Critical </a:t>
                      </a:r>
                      <a:r>
                        <a:rPr lang="en-US" sz="2400" b="1" i="0" u="none" strike="noStrike" cap="none">
                          <a:solidFill>
                            <a:srgbClr val="FFFFFF"/>
                          </a:solidFill>
                          <a:latin typeface="Arial"/>
                          <a:ea typeface="Arial"/>
                          <a:cs typeface="Arial"/>
                          <a:sym typeface="Arial"/>
                        </a:rPr>
                        <a:t>Service</a:t>
                      </a:r>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1"/>
                    </a:solidFill>
                  </a:tcPr>
                </a:tc>
                <a:tc>
                  <a:txBody>
                    <a:bodyPr/>
                    <a:lstStyle/>
                    <a:p>
                      <a:pPr marL="0" marR="0" lvl="0" indent="0" algn="ctr" rtl="0">
                        <a:lnSpc>
                          <a:spcPct val="100000"/>
                        </a:lnSpc>
                        <a:spcBef>
                          <a:spcPts val="0"/>
                        </a:spcBef>
                        <a:spcAft>
                          <a:spcPts val="0"/>
                        </a:spcAft>
                        <a:buClr>
                          <a:srgbClr val="FFFFFF"/>
                        </a:buClr>
                        <a:buSzPts val="2400"/>
                        <a:buFont typeface="Arial"/>
                        <a:buNone/>
                      </a:pPr>
                      <a:r>
                        <a:rPr lang="en-US" sz="2400" b="1" i="0" u="none" strike="noStrike" cap="none">
                          <a:solidFill>
                            <a:srgbClr val="FFFFFF"/>
                          </a:solidFill>
                          <a:latin typeface="Arial"/>
                          <a:ea typeface="Arial"/>
                          <a:cs typeface="Arial"/>
                          <a:sym typeface="Arial"/>
                        </a:rPr>
                        <a:t>Zone</a:t>
                      </a:r>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1"/>
                    </a:solidFill>
                  </a:tcPr>
                </a:tc>
                <a:tc>
                  <a:txBody>
                    <a:bodyPr/>
                    <a:lstStyle/>
                    <a:p>
                      <a:pPr marL="0" marR="0" lvl="0" indent="0" algn="ctr" rtl="0">
                        <a:lnSpc>
                          <a:spcPct val="100000"/>
                        </a:lnSpc>
                        <a:spcBef>
                          <a:spcPts val="0"/>
                        </a:spcBef>
                        <a:spcAft>
                          <a:spcPts val="0"/>
                        </a:spcAft>
                        <a:buClr>
                          <a:srgbClr val="FFFFFF"/>
                        </a:buClr>
                        <a:buSzPts val="2400"/>
                        <a:buFont typeface="Arial"/>
                        <a:buNone/>
                      </a:pPr>
                      <a:r>
                        <a:rPr lang="en-US" sz="2400" b="1" i="0" u="none" strike="noStrike" cap="none">
                          <a:solidFill>
                            <a:srgbClr val="FFFFFF"/>
                          </a:solidFill>
                          <a:latin typeface="Arial"/>
                          <a:ea typeface="Arial"/>
                          <a:cs typeface="Arial"/>
                          <a:sym typeface="Arial"/>
                        </a:rPr>
                        <a:t>Estimated Time to Restore</a:t>
                      </a:r>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550875">
                <a:tc>
                  <a:txBody>
                    <a:bodyPr/>
                    <a:lstStyle/>
                    <a:p>
                      <a:pPr marL="0" marR="0" lvl="0" indent="0" algn="l" rtl="0">
                        <a:lnSpc>
                          <a:spcPct val="100000"/>
                        </a:lnSpc>
                        <a:spcBef>
                          <a:spcPts val="0"/>
                        </a:spcBef>
                        <a:spcAft>
                          <a:spcPts val="0"/>
                        </a:spcAft>
                        <a:buClr>
                          <a:srgbClr val="000000"/>
                        </a:buClr>
                        <a:buSzPts val="2200"/>
                        <a:buFont typeface="Arial"/>
                        <a:buNone/>
                      </a:pPr>
                      <a:r>
                        <a:rPr lang="en-US" sz="2200" b="0" i="0" u="none" strike="noStrike" cap="none">
                          <a:solidFill>
                            <a:srgbClr val="000000"/>
                          </a:solidFill>
                          <a:latin typeface="Arial"/>
                          <a:ea typeface="Arial"/>
                          <a:cs typeface="Arial"/>
                          <a:sym typeface="Arial"/>
                        </a:rPr>
                        <a:t>Electricity</a:t>
                      </a:r>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7F3F4"/>
                    </a:solidFill>
                  </a:tcPr>
                </a:tc>
                <a:tc>
                  <a:txBody>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rgbClr val="000000"/>
                          </a:solidFill>
                          <a:latin typeface="Arial"/>
                          <a:ea typeface="Arial"/>
                          <a:cs typeface="Arial"/>
                          <a:sym typeface="Arial"/>
                        </a:rPr>
                        <a:t>Valley</a:t>
                      </a:r>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7F3F4"/>
                    </a:solidFill>
                  </a:tcPr>
                </a:tc>
                <a:tc>
                  <a:txBody>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rgbClr val="000000"/>
                          </a:solidFill>
                          <a:latin typeface="Arial"/>
                          <a:ea typeface="Arial"/>
                          <a:cs typeface="Arial"/>
                          <a:sym typeface="Arial"/>
                        </a:rPr>
                        <a:t>1 to 3 months</a:t>
                      </a:r>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7F3F4"/>
                    </a:solidFill>
                  </a:tcPr>
                </a:tc>
                <a:extLst>
                  <a:ext uri="{0D108BD9-81ED-4DB2-BD59-A6C34878D82A}">
                    <a16:rowId xmlns:a16="http://schemas.microsoft.com/office/drawing/2014/main" val="10001"/>
                  </a:ext>
                </a:extLst>
              </a:tr>
              <a:tr h="550875">
                <a:tc>
                  <a:txBody>
                    <a:bodyPr/>
                    <a:lstStyle/>
                    <a:p>
                      <a:pPr marL="0" marR="0" lvl="0" indent="0" algn="l" rtl="0">
                        <a:lnSpc>
                          <a:spcPct val="100000"/>
                        </a:lnSpc>
                        <a:spcBef>
                          <a:spcPts val="0"/>
                        </a:spcBef>
                        <a:spcAft>
                          <a:spcPts val="0"/>
                        </a:spcAft>
                        <a:buClr>
                          <a:srgbClr val="000000"/>
                        </a:buClr>
                        <a:buSzPts val="2200"/>
                        <a:buFont typeface="Arial"/>
                        <a:buNone/>
                      </a:pPr>
                      <a:r>
                        <a:rPr lang="en-US" sz="2200" b="0" i="0" u="none" strike="noStrike" cap="none">
                          <a:solidFill>
                            <a:srgbClr val="000000"/>
                          </a:solidFill>
                          <a:latin typeface="Arial"/>
                          <a:ea typeface="Arial"/>
                          <a:cs typeface="Arial"/>
                          <a:sym typeface="Arial"/>
                        </a:rPr>
                        <a:t>Electricity</a:t>
                      </a:r>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3F9FA"/>
                    </a:solidFill>
                  </a:tcPr>
                </a:tc>
                <a:tc>
                  <a:txBody>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rgbClr val="000000"/>
                          </a:solidFill>
                          <a:latin typeface="Arial"/>
                          <a:ea typeface="Arial"/>
                          <a:cs typeface="Arial"/>
                          <a:sym typeface="Arial"/>
                        </a:rPr>
                        <a:t>Coast</a:t>
                      </a:r>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3F9FA"/>
                    </a:solidFill>
                  </a:tcPr>
                </a:tc>
                <a:tc>
                  <a:txBody>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rgbClr val="000000"/>
                          </a:solidFill>
                          <a:latin typeface="Arial"/>
                          <a:ea typeface="Arial"/>
                          <a:cs typeface="Arial"/>
                          <a:sym typeface="Arial"/>
                        </a:rPr>
                        <a:t>3 to 6 months</a:t>
                      </a:r>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3F9FA"/>
                    </a:solidFill>
                  </a:tcPr>
                </a:tc>
                <a:extLst>
                  <a:ext uri="{0D108BD9-81ED-4DB2-BD59-A6C34878D82A}">
                    <a16:rowId xmlns:a16="http://schemas.microsoft.com/office/drawing/2014/main" val="10002"/>
                  </a:ext>
                </a:extLst>
              </a:tr>
              <a:tr h="550875">
                <a:tc>
                  <a:txBody>
                    <a:bodyPr/>
                    <a:lstStyle/>
                    <a:p>
                      <a:pPr marL="0" marR="0" lvl="0" indent="0" algn="l" rtl="0">
                        <a:lnSpc>
                          <a:spcPct val="100000"/>
                        </a:lnSpc>
                        <a:spcBef>
                          <a:spcPts val="0"/>
                        </a:spcBef>
                        <a:spcAft>
                          <a:spcPts val="0"/>
                        </a:spcAft>
                        <a:buClr>
                          <a:srgbClr val="000000"/>
                        </a:buClr>
                        <a:buSzPts val="2200"/>
                        <a:buFont typeface="Arial"/>
                        <a:buNone/>
                      </a:pPr>
                      <a:r>
                        <a:rPr lang="en-US" sz="2200" b="0" i="0" u="none" strike="noStrike" cap="none">
                          <a:solidFill>
                            <a:srgbClr val="000000"/>
                          </a:solidFill>
                          <a:latin typeface="Arial"/>
                          <a:ea typeface="Arial"/>
                          <a:cs typeface="Arial"/>
                          <a:sym typeface="Arial"/>
                        </a:rPr>
                        <a:t>Police and Fire Stations</a:t>
                      </a:r>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7F3F4"/>
                    </a:solidFill>
                  </a:tcPr>
                </a:tc>
                <a:tc>
                  <a:txBody>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rgbClr val="000000"/>
                          </a:solidFill>
                          <a:latin typeface="Arial"/>
                          <a:ea typeface="Arial"/>
                          <a:cs typeface="Arial"/>
                          <a:sym typeface="Arial"/>
                        </a:rPr>
                        <a:t>Valley</a:t>
                      </a:r>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7F3F4"/>
                    </a:solidFill>
                  </a:tcPr>
                </a:tc>
                <a:tc>
                  <a:txBody>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rgbClr val="000000"/>
                          </a:solidFill>
                          <a:latin typeface="Arial"/>
                          <a:ea typeface="Arial"/>
                          <a:cs typeface="Arial"/>
                          <a:sym typeface="Arial"/>
                        </a:rPr>
                        <a:t>2 to 4 months</a:t>
                      </a:r>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7F3F4"/>
                    </a:solidFill>
                  </a:tcPr>
                </a:tc>
                <a:extLst>
                  <a:ext uri="{0D108BD9-81ED-4DB2-BD59-A6C34878D82A}">
                    <a16:rowId xmlns:a16="http://schemas.microsoft.com/office/drawing/2014/main" val="10003"/>
                  </a:ext>
                </a:extLst>
              </a:tr>
              <a:tr h="550875">
                <a:tc>
                  <a:txBody>
                    <a:bodyPr/>
                    <a:lstStyle/>
                    <a:p>
                      <a:pPr marL="0" marR="0" lvl="0" indent="0" algn="l" rtl="0">
                        <a:lnSpc>
                          <a:spcPct val="100000"/>
                        </a:lnSpc>
                        <a:spcBef>
                          <a:spcPts val="0"/>
                        </a:spcBef>
                        <a:spcAft>
                          <a:spcPts val="0"/>
                        </a:spcAft>
                        <a:buClr>
                          <a:srgbClr val="000000"/>
                        </a:buClr>
                        <a:buSzPts val="2200"/>
                        <a:buFont typeface="Arial"/>
                        <a:buNone/>
                      </a:pPr>
                      <a:r>
                        <a:rPr lang="en-US" sz="2200" b="0" i="0" u="none" strike="noStrike" cap="none">
                          <a:solidFill>
                            <a:srgbClr val="000000"/>
                          </a:solidFill>
                          <a:latin typeface="Arial"/>
                          <a:ea typeface="Arial"/>
                          <a:cs typeface="Arial"/>
                          <a:sym typeface="Arial"/>
                        </a:rPr>
                        <a:t>Drinking Water and Sewer</a:t>
                      </a:r>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3F9FA"/>
                    </a:solidFill>
                  </a:tcPr>
                </a:tc>
                <a:tc>
                  <a:txBody>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rgbClr val="000000"/>
                          </a:solidFill>
                          <a:latin typeface="Arial"/>
                          <a:ea typeface="Arial"/>
                          <a:cs typeface="Arial"/>
                          <a:sym typeface="Arial"/>
                        </a:rPr>
                        <a:t>Valley</a:t>
                      </a:r>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3F9FA"/>
                    </a:solidFill>
                  </a:tcPr>
                </a:tc>
                <a:tc>
                  <a:txBody>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rgbClr val="000000"/>
                          </a:solidFill>
                          <a:latin typeface="Arial"/>
                          <a:ea typeface="Arial"/>
                          <a:cs typeface="Arial"/>
                          <a:sym typeface="Arial"/>
                        </a:rPr>
                        <a:t>1 month to 1 year</a:t>
                      </a:r>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3F9FA"/>
                    </a:solidFill>
                  </a:tcPr>
                </a:tc>
                <a:extLst>
                  <a:ext uri="{0D108BD9-81ED-4DB2-BD59-A6C34878D82A}">
                    <a16:rowId xmlns:a16="http://schemas.microsoft.com/office/drawing/2014/main" val="10004"/>
                  </a:ext>
                </a:extLst>
              </a:tr>
              <a:tr h="550875">
                <a:tc>
                  <a:txBody>
                    <a:bodyPr/>
                    <a:lstStyle/>
                    <a:p>
                      <a:pPr marL="0" marR="0" lvl="0" indent="0" algn="l" rtl="0">
                        <a:lnSpc>
                          <a:spcPct val="100000"/>
                        </a:lnSpc>
                        <a:spcBef>
                          <a:spcPts val="0"/>
                        </a:spcBef>
                        <a:spcAft>
                          <a:spcPts val="0"/>
                        </a:spcAft>
                        <a:buClr>
                          <a:srgbClr val="000000"/>
                        </a:buClr>
                        <a:buSzPts val="2200"/>
                        <a:buFont typeface="Arial"/>
                        <a:buNone/>
                      </a:pPr>
                      <a:r>
                        <a:rPr lang="en-US" sz="2200" b="0" i="0" u="none" strike="noStrike" cap="none">
                          <a:solidFill>
                            <a:srgbClr val="000000"/>
                          </a:solidFill>
                          <a:latin typeface="Arial"/>
                          <a:ea typeface="Arial"/>
                          <a:cs typeface="Arial"/>
                          <a:sym typeface="Arial"/>
                        </a:rPr>
                        <a:t>Drinking Water and Sewer</a:t>
                      </a:r>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7F3F4"/>
                    </a:solidFill>
                  </a:tcPr>
                </a:tc>
                <a:tc>
                  <a:txBody>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rgbClr val="000000"/>
                          </a:solidFill>
                          <a:latin typeface="Arial"/>
                          <a:ea typeface="Arial"/>
                          <a:cs typeface="Arial"/>
                          <a:sym typeface="Arial"/>
                        </a:rPr>
                        <a:t>Coast</a:t>
                      </a:r>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7F3F4"/>
                    </a:solidFill>
                  </a:tcPr>
                </a:tc>
                <a:tc>
                  <a:txBody>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rgbClr val="000000"/>
                          </a:solidFill>
                          <a:latin typeface="Arial"/>
                          <a:ea typeface="Arial"/>
                          <a:cs typeface="Arial"/>
                          <a:sym typeface="Arial"/>
                        </a:rPr>
                        <a:t>1 to 3 years</a:t>
                      </a:r>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7F3F4"/>
                    </a:solidFill>
                  </a:tcPr>
                </a:tc>
                <a:extLst>
                  <a:ext uri="{0D108BD9-81ED-4DB2-BD59-A6C34878D82A}">
                    <a16:rowId xmlns:a16="http://schemas.microsoft.com/office/drawing/2014/main" val="10005"/>
                  </a:ext>
                </a:extLst>
              </a:tr>
              <a:tr h="944550">
                <a:tc>
                  <a:txBody>
                    <a:bodyPr/>
                    <a:lstStyle/>
                    <a:p>
                      <a:pPr marL="0" marR="0" lvl="0" indent="0" algn="l" rtl="0">
                        <a:lnSpc>
                          <a:spcPct val="100000"/>
                        </a:lnSpc>
                        <a:spcBef>
                          <a:spcPts val="0"/>
                        </a:spcBef>
                        <a:spcAft>
                          <a:spcPts val="0"/>
                        </a:spcAft>
                        <a:buClr>
                          <a:srgbClr val="000000"/>
                        </a:buClr>
                        <a:buSzPts val="2200"/>
                        <a:buFont typeface="Arial"/>
                        <a:buNone/>
                      </a:pPr>
                      <a:r>
                        <a:rPr lang="en-US" sz="2200" b="0" i="0" u="none" strike="noStrike" cap="none">
                          <a:solidFill>
                            <a:srgbClr val="000000"/>
                          </a:solidFill>
                          <a:latin typeface="Arial"/>
                          <a:ea typeface="Arial"/>
                          <a:cs typeface="Arial"/>
                          <a:sym typeface="Arial"/>
                        </a:rPr>
                        <a:t>Top-priority highways (partial restoration)</a:t>
                      </a:r>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3F9FA"/>
                    </a:solidFill>
                  </a:tcPr>
                </a:tc>
                <a:tc>
                  <a:txBody>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rgbClr val="000000"/>
                          </a:solidFill>
                          <a:latin typeface="Arial"/>
                          <a:ea typeface="Arial"/>
                          <a:cs typeface="Arial"/>
                          <a:sym typeface="Arial"/>
                        </a:rPr>
                        <a:t>Valley</a:t>
                      </a:r>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3F9FA"/>
                    </a:solidFill>
                  </a:tcPr>
                </a:tc>
                <a:tc>
                  <a:txBody>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rgbClr val="000000"/>
                          </a:solidFill>
                          <a:latin typeface="Arial"/>
                          <a:ea typeface="Arial"/>
                          <a:cs typeface="Arial"/>
                          <a:sym typeface="Arial"/>
                        </a:rPr>
                        <a:t>6 to 12 months</a:t>
                      </a:r>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3F9FA"/>
                    </a:solidFill>
                  </a:tcPr>
                </a:tc>
                <a:extLst>
                  <a:ext uri="{0D108BD9-81ED-4DB2-BD59-A6C34878D82A}">
                    <a16:rowId xmlns:a16="http://schemas.microsoft.com/office/drawing/2014/main" val="10006"/>
                  </a:ext>
                </a:extLst>
              </a:tr>
              <a:tr h="550875">
                <a:tc>
                  <a:txBody>
                    <a:bodyPr/>
                    <a:lstStyle/>
                    <a:p>
                      <a:pPr marL="0" marR="0" lvl="0" indent="0" algn="l" rtl="0">
                        <a:lnSpc>
                          <a:spcPct val="100000"/>
                        </a:lnSpc>
                        <a:spcBef>
                          <a:spcPts val="0"/>
                        </a:spcBef>
                        <a:spcAft>
                          <a:spcPts val="0"/>
                        </a:spcAft>
                        <a:buClr>
                          <a:srgbClr val="000000"/>
                        </a:buClr>
                        <a:buSzPts val="2200"/>
                        <a:buFont typeface="Arial"/>
                        <a:buNone/>
                      </a:pPr>
                      <a:r>
                        <a:rPr lang="en-US" sz="2200" b="0" i="0" u="none" strike="noStrike" cap="none">
                          <a:solidFill>
                            <a:srgbClr val="000000"/>
                          </a:solidFill>
                          <a:latin typeface="Arial"/>
                          <a:ea typeface="Arial"/>
                          <a:cs typeface="Arial"/>
                          <a:sym typeface="Arial"/>
                        </a:rPr>
                        <a:t>Healthcare facilities</a:t>
                      </a:r>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7F3F4"/>
                    </a:solidFill>
                  </a:tcPr>
                </a:tc>
                <a:tc>
                  <a:txBody>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rgbClr val="000000"/>
                          </a:solidFill>
                          <a:latin typeface="Arial"/>
                          <a:ea typeface="Arial"/>
                          <a:cs typeface="Arial"/>
                          <a:sym typeface="Arial"/>
                        </a:rPr>
                        <a:t>Valley</a:t>
                      </a:r>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7F3F4"/>
                    </a:solidFill>
                  </a:tcPr>
                </a:tc>
                <a:tc>
                  <a:txBody>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rgbClr val="000000"/>
                          </a:solidFill>
                          <a:latin typeface="Arial"/>
                          <a:ea typeface="Arial"/>
                          <a:cs typeface="Arial"/>
                          <a:sym typeface="Arial"/>
                        </a:rPr>
                        <a:t>18 months</a:t>
                      </a:r>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7F3F4"/>
                    </a:solidFill>
                  </a:tcPr>
                </a:tc>
                <a:extLst>
                  <a:ext uri="{0D108BD9-81ED-4DB2-BD59-A6C34878D82A}">
                    <a16:rowId xmlns:a16="http://schemas.microsoft.com/office/drawing/2014/main" val="10007"/>
                  </a:ext>
                </a:extLst>
              </a:tr>
              <a:tr h="473075">
                <a:tc>
                  <a:txBody>
                    <a:bodyPr/>
                    <a:lstStyle/>
                    <a:p>
                      <a:pPr marL="0" marR="0" lvl="0" indent="0" algn="l" rtl="0">
                        <a:lnSpc>
                          <a:spcPct val="100000"/>
                        </a:lnSpc>
                        <a:spcBef>
                          <a:spcPts val="0"/>
                        </a:spcBef>
                        <a:spcAft>
                          <a:spcPts val="0"/>
                        </a:spcAft>
                        <a:buClr>
                          <a:srgbClr val="000000"/>
                        </a:buClr>
                        <a:buSzPts val="2200"/>
                        <a:buFont typeface="Arial"/>
                        <a:buNone/>
                      </a:pPr>
                      <a:r>
                        <a:rPr lang="en-US" sz="2200" b="0" i="0" u="none" strike="noStrike" cap="none">
                          <a:solidFill>
                            <a:srgbClr val="000000"/>
                          </a:solidFill>
                          <a:latin typeface="Arial"/>
                          <a:ea typeface="Arial"/>
                          <a:cs typeface="Arial"/>
                          <a:sym typeface="Arial"/>
                        </a:rPr>
                        <a:t>Healthcare facilities</a:t>
                      </a:r>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3F9FA"/>
                    </a:solidFill>
                  </a:tcPr>
                </a:tc>
                <a:tc>
                  <a:txBody>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rgbClr val="000000"/>
                          </a:solidFill>
                          <a:latin typeface="Arial"/>
                          <a:ea typeface="Arial"/>
                          <a:cs typeface="Arial"/>
                          <a:sym typeface="Arial"/>
                        </a:rPr>
                        <a:t>Coast</a:t>
                      </a:r>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3F9FA"/>
                    </a:solidFill>
                  </a:tcPr>
                </a:tc>
                <a:tc>
                  <a:txBody>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rgbClr val="000000"/>
                          </a:solidFill>
                          <a:latin typeface="Arial"/>
                          <a:ea typeface="Arial"/>
                          <a:cs typeface="Arial"/>
                          <a:sym typeface="Arial"/>
                        </a:rPr>
                        <a:t>3 years</a:t>
                      </a:r>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3F9FA"/>
                    </a:solidFill>
                  </a:tcPr>
                </a:tc>
                <a:extLst>
                  <a:ext uri="{0D108BD9-81ED-4DB2-BD59-A6C34878D82A}">
                    <a16:rowId xmlns:a16="http://schemas.microsoft.com/office/drawing/2014/main" val="10008"/>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4"/>
          <p:cNvSpPr txBox="1">
            <a:spLocks noGrp="1"/>
          </p:cNvSpPr>
          <p:nvPr>
            <p:ph type="title"/>
          </p:nvPr>
        </p:nvSpPr>
        <p:spPr>
          <a:xfrm>
            <a:off x="266700" y="184993"/>
            <a:ext cx="86995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OBJECTIVES</a:t>
            </a:r>
            <a:br>
              <a:rPr lang="en-US" sz="2000"/>
            </a:br>
            <a:br>
              <a:rPr lang="en-US" sz="4000"/>
            </a:br>
            <a:r>
              <a:rPr lang="en-US" b="1"/>
              <a:t>Awareness</a:t>
            </a:r>
            <a:r>
              <a:rPr lang="en-US"/>
              <a:t> </a:t>
            </a:r>
            <a:br>
              <a:rPr lang="en-US"/>
            </a:br>
            <a:r>
              <a:rPr lang="en-US" sz="3400"/>
              <a:t>of Hazards and Situation</a:t>
            </a:r>
            <a:br>
              <a:rPr lang="en-US"/>
            </a:br>
            <a:br>
              <a:rPr lang="en-US" sz="1000"/>
            </a:br>
            <a:r>
              <a:rPr lang="en-US" b="1"/>
              <a:t>Conversations </a:t>
            </a:r>
            <a:r>
              <a:rPr lang="en-US"/>
              <a:t> </a:t>
            </a:r>
            <a:br>
              <a:rPr lang="en-US"/>
            </a:br>
            <a:r>
              <a:rPr lang="en-US" sz="3400"/>
              <a:t>Understanding of Plan(s)</a:t>
            </a:r>
            <a:br>
              <a:rPr lang="en-US"/>
            </a:br>
            <a:br>
              <a:rPr lang="en-US" sz="1000"/>
            </a:br>
            <a:r>
              <a:rPr lang="en-US" b="1"/>
              <a:t>Preparedness</a:t>
            </a:r>
            <a:r>
              <a:rPr lang="en-US"/>
              <a:t> </a:t>
            </a:r>
            <a:br>
              <a:rPr lang="en-US"/>
            </a:br>
            <a:r>
              <a:rPr lang="en-US" sz="3400"/>
              <a:t>Community Connections/Social Capital,</a:t>
            </a:r>
            <a:br>
              <a:rPr lang="en-US" sz="3400"/>
            </a:br>
            <a:r>
              <a:rPr lang="en-US" sz="3400"/>
              <a:t>Training/Practice, and Water &amp; Medications</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pic>
        <p:nvPicPr>
          <p:cNvPr id="421" name="Google Shape;421;p42" descr="Screen Shot 2016-01-17 at 2.31.37 PM.png"/>
          <p:cNvPicPr preferRelativeResize="0"/>
          <p:nvPr/>
        </p:nvPicPr>
        <p:blipFill rotWithShape="1">
          <a:blip r:embed="rId3">
            <a:alphaModFix/>
          </a:blip>
          <a:srcRect/>
          <a:stretch/>
        </p:blipFill>
        <p:spPr>
          <a:xfrm>
            <a:off x="4336056" y="1588542"/>
            <a:ext cx="3044330" cy="696712"/>
          </a:xfrm>
          <a:prstGeom prst="rect">
            <a:avLst/>
          </a:prstGeom>
          <a:noFill/>
          <a:ln>
            <a:noFill/>
          </a:ln>
        </p:spPr>
      </p:pic>
      <p:pic>
        <p:nvPicPr>
          <p:cNvPr id="422" name="Google Shape;422;p42" descr="Screen Shot 2016-01-17 at 2.32.11 PM.png"/>
          <p:cNvPicPr preferRelativeResize="0"/>
          <p:nvPr/>
        </p:nvPicPr>
        <p:blipFill rotWithShape="1">
          <a:blip r:embed="rId4">
            <a:alphaModFix/>
          </a:blip>
          <a:srcRect/>
          <a:stretch/>
        </p:blipFill>
        <p:spPr>
          <a:xfrm>
            <a:off x="5854700" y="-30711"/>
            <a:ext cx="1700894" cy="1270421"/>
          </a:xfrm>
          <a:prstGeom prst="rect">
            <a:avLst/>
          </a:prstGeom>
          <a:noFill/>
          <a:ln>
            <a:noFill/>
          </a:ln>
        </p:spPr>
      </p:pic>
      <p:pic>
        <p:nvPicPr>
          <p:cNvPr id="423" name="Google Shape;423;p42" descr="Screen Shot 2016-01-17 at 2.30.51 PM.png"/>
          <p:cNvPicPr preferRelativeResize="0"/>
          <p:nvPr/>
        </p:nvPicPr>
        <p:blipFill rotWithShape="1">
          <a:blip r:embed="rId5">
            <a:alphaModFix/>
          </a:blip>
          <a:srcRect/>
          <a:stretch/>
        </p:blipFill>
        <p:spPr>
          <a:xfrm>
            <a:off x="4373083" y="5414704"/>
            <a:ext cx="934609" cy="691084"/>
          </a:xfrm>
          <a:prstGeom prst="rect">
            <a:avLst/>
          </a:prstGeom>
          <a:noFill/>
          <a:ln>
            <a:noFill/>
          </a:ln>
        </p:spPr>
      </p:pic>
      <p:pic>
        <p:nvPicPr>
          <p:cNvPr id="424" name="Google Shape;424;p42" descr="Screen Shot 2016-01-17 at 2.34.49 PM.png"/>
          <p:cNvPicPr preferRelativeResize="0"/>
          <p:nvPr/>
        </p:nvPicPr>
        <p:blipFill rotWithShape="1">
          <a:blip r:embed="rId6">
            <a:alphaModFix/>
          </a:blip>
          <a:srcRect/>
          <a:stretch/>
        </p:blipFill>
        <p:spPr>
          <a:xfrm>
            <a:off x="7526150" y="1669762"/>
            <a:ext cx="1516704" cy="945986"/>
          </a:xfrm>
          <a:prstGeom prst="rect">
            <a:avLst/>
          </a:prstGeom>
          <a:noFill/>
          <a:ln>
            <a:noFill/>
          </a:ln>
        </p:spPr>
      </p:pic>
      <p:pic>
        <p:nvPicPr>
          <p:cNvPr id="425" name="Google Shape;425;p42" descr="Screen Shot 2016-01-17 at 2.30.45 PM.png"/>
          <p:cNvPicPr preferRelativeResize="0"/>
          <p:nvPr/>
        </p:nvPicPr>
        <p:blipFill rotWithShape="1">
          <a:blip r:embed="rId7">
            <a:alphaModFix/>
          </a:blip>
          <a:srcRect/>
          <a:stretch/>
        </p:blipFill>
        <p:spPr>
          <a:xfrm>
            <a:off x="5438933" y="6226376"/>
            <a:ext cx="2161161" cy="618924"/>
          </a:xfrm>
          <a:prstGeom prst="rect">
            <a:avLst/>
          </a:prstGeom>
          <a:noFill/>
          <a:ln>
            <a:noFill/>
          </a:ln>
        </p:spPr>
      </p:pic>
      <p:pic>
        <p:nvPicPr>
          <p:cNvPr id="426" name="Google Shape;426;p42" descr="Screen Shot 2016-01-17 at 2.32.31 PM.png"/>
          <p:cNvPicPr preferRelativeResize="0"/>
          <p:nvPr/>
        </p:nvPicPr>
        <p:blipFill rotWithShape="1">
          <a:blip r:embed="rId8">
            <a:alphaModFix/>
          </a:blip>
          <a:srcRect/>
          <a:stretch/>
        </p:blipFill>
        <p:spPr>
          <a:xfrm>
            <a:off x="197195" y="3679793"/>
            <a:ext cx="1874970" cy="709448"/>
          </a:xfrm>
          <a:prstGeom prst="rect">
            <a:avLst/>
          </a:prstGeom>
          <a:noFill/>
          <a:ln>
            <a:noFill/>
          </a:ln>
        </p:spPr>
      </p:pic>
      <p:pic>
        <p:nvPicPr>
          <p:cNvPr id="427" name="Google Shape;427;p42" descr="Screen Shot 2016-01-17 at 2.34.33 PM.png"/>
          <p:cNvPicPr preferRelativeResize="0"/>
          <p:nvPr/>
        </p:nvPicPr>
        <p:blipFill rotWithShape="1">
          <a:blip r:embed="rId9">
            <a:alphaModFix/>
          </a:blip>
          <a:srcRect/>
          <a:stretch/>
        </p:blipFill>
        <p:spPr>
          <a:xfrm>
            <a:off x="6681886" y="4298422"/>
            <a:ext cx="1865213" cy="1042325"/>
          </a:xfrm>
          <a:prstGeom prst="rect">
            <a:avLst/>
          </a:prstGeom>
          <a:noFill/>
          <a:ln>
            <a:noFill/>
          </a:ln>
        </p:spPr>
      </p:pic>
      <p:pic>
        <p:nvPicPr>
          <p:cNvPr id="428" name="Google Shape;428;p42" descr="Screen Shot 2016-01-17 at 2.35.05 PM.png"/>
          <p:cNvPicPr preferRelativeResize="0"/>
          <p:nvPr/>
        </p:nvPicPr>
        <p:blipFill rotWithShape="1">
          <a:blip r:embed="rId10">
            <a:alphaModFix/>
          </a:blip>
          <a:srcRect/>
          <a:stretch/>
        </p:blipFill>
        <p:spPr>
          <a:xfrm>
            <a:off x="143062" y="1172847"/>
            <a:ext cx="1723070" cy="814851"/>
          </a:xfrm>
          <a:prstGeom prst="rect">
            <a:avLst/>
          </a:prstGeom>
          <a:noFill/>
          <a:ln>
            <a:noFill/>
          </a:ln>
        </p:spPr>
      </p:pic>
      <p:pic>
        <p:nvPicPr>
          <p:cNvPr id="429" name="Google Shape;429;p42" descr="Screen Shot 2016-01-17 at 2.35.57 PM.png"/>
          <p:cNvPicPr preferRelativeResize="0">
            <a:picLocks noGrp="1"/>
          </p:cNvPicPr>
          <p:nvPr>
            <p:ph type="body" idx="1"/>
          </p:nvPr>
        </p:nvPicPr>
        <p:blipFill rotWithShape="1">
          <a:blip r:embed="rId11">
            <a:alphaModFix/>
          </a:blip>
          <a:srcRect l="-76" r="-75"/>
          <a:stretch/>
        </p:blipFill>
        <p:spPr>
          <a:xfrm>
            <a:off x="2885028" y="2009758"/>
            <a:ext cx="1526214" cy="660078"/>
          </a:xfrm>
          <a:prstGeom prst="rect">
            <a:avLst/>
          </a:prstGeom>
          <a:noFill/>
          <a:ln>
            <a:noFill/>
          </a:ln>
        </p:spPr>
      </p:pic>
      <p:pic>
        <p:nvPicPr>
          <p:cNvPr id="430" name="Google Shape;430;p42" descr="Screen Shot 2016-01-17 at 2.35.50 PM.png"/>
          <p:cNvPicPr preferRelativeResize="0"/>
          <p:nvPr/>
        </p:nvPicPr>
        <p:blipFill rotWithShape="1">
          <a:blip r:embed="rId12">
            <a:alphaModFix/>
          </a:blip>
          <a:srcRect/>
          <a:stretch/>
        </p:blipFill>
        <p:spPr>
          <a:xfrm>
            <a:off x="2425249" y="0"/>
            <a:ext cx="1121145" cy="1102301"/>
          </a:xfrm>
          <a:prstGeom prst="rect">
            <a:avLst/>
          </a:prstGeom>
          <a:noFill/>
          <a:ln>
            <a:noFill/>
          </a:ln>
        </p:spPr>
      </p:pic>
      <p:pic>
        <p:nvPicPr>
          <p:cNvPr id="431" name="Google Shape;431;p42" descr="Screen Shot 2016-01-17 at 2.35.43 PM.png"/>
          <p:cNvPicPr preferRelativeResize="0"/>
          <p:nvPr/>
        </p:nvPicPr>
        <p:blipFill rotWithShape="1">
          <a:blip r:embed="rId13">
            <a:alphaModFix/>
          </a:blip>
          <a:srcRect/>
          <a:stretch/>
        </p:blipFill>
        <p:spPr>
          <a:xfrm>
            <a:off x="-85187" y="10211"/>
            <a:ext cx="1211467" cy="1100493"/>
          </a:xfrm>
          <a:prstGeom prst="rect">
            <a:avLst/>
          </a:prstGeom>
          <a:noFill/>
          <a:ln>
            <a:noFill/>
          </a:ln>
        </p:spPr>
      </p:pic>
      <p:pic>
        <p:nvPicPr>
          <p:cNvPr id="432" name="Google Shape;432;p42" descr="Screen Shot 2016-01-17 at 2.35.36 PM.png"/>
          <p:cNvPicPr preferRelativeResize="0"/>
          <p:nvPr/>
        </p:nvPicPr>
        <p:blipFill rotWithShape="1">
          <a:blip r:embed="rId14">
            <a:alphaModFix/>
          </a:blip>
          <a:srcRect/>
          <a:stretch/>
        </p:blipFill>
        <p:spPr>
          <a:xfrm>
            <a:off x="7310607" y="128658"/>
            <a:ext cx="1763486" cy="314184"/>
          </a:xfrm>
          <a:prstGeom prst="rect">
            <a:avLst/>
          </a:prstGeom>
          <a:noFill/>
          <a:ln>
            <a:noFill/>
          </a:ln>
        </p:spPr>
      </p:pic>
      <p:pic>
        <p:nvPicPr>
          <p:cNvPr id="433" name="Google Shape;433;p42" descr="Screen Shot 2016-01-17 at 2.35.31 PM.png"/>
          <p:cNvPicPr preferRelativeResize="0"/>
          <p:nvPr/>
        </p:nvPicPr>
        <p:blipFill rotWithShape="1">
          <a:blip r:embed="rId15">
            <a:alphaModFix/>
          </a:blip>
          <a:srcRect/>
          <a:stretch/>
        </p:blipFill>
        <p:spPr>
          <a:xfrm>
            <a:off x="3602430" y="11065"/>
            <a:ext cx="1130620" cy="1293803"/>
          </a:xfrm>
          <a:prstGeom prst="rect">
            <a:avLst/>
          </a:prstGeom>
          <a:noFill/>
          <a:ln>
            <a:noFill/>
          </a:ln>
        </p:spPr>
      </p:pic>
      <p:pic>
        <p:nvPicPr>
          <p:cNvPr id="434" name="Google Shape;434;p42" descr="Screen Shot 2016-01-17 at 2.35.14 PM.png"/>
          <p:cNvPicPr preferRelativeResize="0"/>
          <p:nvPr/>
        </p:nvPicPr>
        <p:blipFill rotWithShape="1">
          <a:blip r:embed="rId16">
            <a:alphaModFix/>
          </a:blip>
          <a:srcRect/>
          <a:stretch/>
        </p:blipFill>
        <p:spPr>
          <a:xfrm>
            <a:off x="4840388" y="998393"/>
            <a:ext cx="1712811" cy="648638"/>
          </a:xfrm>
          <a:prstGeom prst="rect">
            <a:avLst/>
          </a:prstGeom>
          <a:noFill/>
          <a:ln>
            <a:noFill/>
          </a:ln>
        </p:spPr>
      </p:pic>
      <p:pic>
        <p:nvPicPr>
          <p:cNvPr id="435" name="Google Shape;435;p42" descr="Screen Shot 2016-01-17 at 2.34.59 PM.png"/>
          <p:cNvPicPr preferRelativeResize="0"/>
          <p:nvPr/>
        </p:nvPicPr>
        <p:blipFill rotWithShape="1">
          <a:blip r:embed="rId17">
            <a:alphaModFix/>
          </a:blip>
          <a:srcRect t="1" b="-13269"/>
          <a:stretch/>
        </p:blipFill>
        <p:spPr>
          <a:xfrm>
            <a:off x="7497066" y="858710"/>
            <a:ext cx="1646933" cy="811052"/>
          </a:xfrm>
          <a:prstGeom prst="rect">
            <a:avLst/>
          </a:prstGeom>
          <a:noFill/>
          <a:ln>
            <a:noFill/>
          </a:ln>
        </p:spPr>
      </p:pic>
      <p:pic>
        <p:nvPicPr>
          <p:cNvPr id="436" name="Google Shape;436;p42" descr="Screen Shot 2016-01-17 at 2.34.41 PM.png"/>
          <p:cNvPicPr preferRelativeResize="0"/>
          <p:nvPr/>
        </p:nvPicPr>
        <p:blipFill rotWithShape="1">
          <a:blip r:embed="rId18">
            <a:alphaModFix/>
          </a:blip>
          <a:srcRect/>
          <a:stretch/>
        </p:blipFill>
        <p:spPr>
          <a:xfrm>
            <a:off x="1354538" y="2894626"/>
            <a:ext cx="911411" cy="692922"/>
          </a:xfrm>
          <a:prstGeom prst="rect">
            <a:avLst/>
          </a:prstGeom>
          <a:noFill/>
          <a:ln>
            <a:noFill/>
          </a:ln>
        </p:spPr>
      </p:pic>
      <p:pic>
        <p:nvPicPr>
          <p:cNvPr id="437" name="Google Shape;437;p42" descr="Screen Shot 2016-01-17 at 2.34.20 PM.png"/>
          <p:cNvPicPr preferRelativeResize="0"/>
          <p:nvPr/>
        </p:nvPicPr>
        <p:blipFill rotWithShape="1">
          <a:blip r:embed="rId19">
            <a:alphaModFix/>
          </a:blip>
          <a:srcRect/>
          <a:stretch/>
        </p:blipFill>
        <p:spPr>
          <a:xfrm>
            <a:off x="8136600" y="3918604"/>
            <a:ext cx="1022222" cy="907794"/>
          </a:xfrm>
          <a:prstGeom prst="rect">
            <a:avLst/>
          </a:prstGeom>
          <a:noFill/>
          <a:ln>
            <a:noFill/>
          </a:ln>
        </p:spPr>
      </p:pic>
      <p:pic>
        <p:nvPicPr>
          <p:cNvPr id="438" name="Google Shape;438;p42" descr="Screen Shot 2016-01-17 at 2.34.13 PM.png"/>
          <p:cNvPicPr preferRelativeResize="0"/>
          <p:nvPr/>
        </p:nvPicPr>
        <p:blipFill rotWithShape="1">
          <a:blip r:embed="rId20">
            <a:alphaModFix/>
          </a:blip>
          <a:srcRect/>
          <a:stretch/>
        </p:blipFill>
        <p:spPr>
          <a:xfrm>
            <a:off x="5248433" y="4260027"/>
            <a:ext cx="1802166" cy="497741"/>
          </a:xfrm>
          <a:prstGeom prst="rect">
            <a:avLst/>
          </a:prstGeom>
          <a:noFill/>
          <a:ln>
            <a:noFill/>
          </a:ln>
        </p:spPr>
      </p:pic>
      <p:pic>
        <p:nvPicPr>
          <p:cNvPr id="439" name="Google Shape;439;p42" descr="Screen Shot 2016-01-17 at 2.34.07 PM.png"/>
          <p:cNvPicPr preferRelativeResize="0"/>
          <p:nvPr/>
        </p:nvPicPr>
        <p:blipFill rotWithShape="1">
          <a:blip r:embed="rId21">
            <a:alphaModFix/>
          </a:blip>
          <a:srcRect/>
          <a:stretch/>
        </p:blipFill>
        <p:spPr>
          <a:xfrm>
            <a:off x="6999214" y="2718468"/>
            <a:ext cx="1062874" cy="961325"/>
          </a:xfrm>
          <a:prstGeom prst="rect">
            <a:avLst/>
          </a:prstGeom>
          <a:noFill/>
          <a:ln>
            <a:noFill/>
          </a:ln>
        </p:spPr>
      </p:pic>
      <p:pic>
        <p:nvPicPr>
          <p:cNvPr id="440" name="Google Shape;440;p42" descr="Screen Shot 2016-01-17 at 2.33.49 PM.png"/>
          <p:cNvPicPr preferRelativeResize="0"/>
          <p:nvPr/>
        </p:nvPicPr>
        <p:blipFill rotWithShape="1">
          <a:blip r:embed="rId22">
            <a:alphaModFix/>
          </a:blip>
          <a:srcRect/>
          <a:stretch/>
        </p:blipFill>
        <p:spPr>
          <a:xfrm>
            <a:off x="4091948" y="3104226"/>
            <a:ext cx="1956050" cy="820933"/>
          </a:xfrm>
          <a:prstGeom prst="rect">
            <a:avLst/>
          </a:prstGeom>
          <a:noFill/>
          <a:ln>
            <a:noFill/>
          </a:ln>
        </p:spPr>
      </p:pic>
      <p:pic>
        <p:nvPicPr>
          <p:cNvPr id="441" name="Google Shape;441;p42" descr="Screen Shot 2016-01-17 at 2.33.23 PM.png"/>
          <p:cNvPicPr preferRelativeResize="0"/>
          <p:nvPr/>
        </p:nvPicPr>
        <p:blipFill rotWithShape="1">
          <a:blip r:embed="rId23">
            <a:alphaModFix/>
          </a:blip>
          <a:srcRect/>
          <a:stretch/>
        </p:blipFill>
        <p:spPr>
          <a:xfrm>
            <a:off x="5894307" y="3734334"/>
            <a:ext cx="2283176" cy="595612"/>
          </a:xfrm>
          <a:prstGeom prst="rect">
            <a:avLst/>
          </a:prstGeom>
          <a:noFill/>
          <a:ln>
            <a:noFill/>
          </a:ln>
        </p:spPr>
      </p:pic>
      <p:pic>
        <p:nvPicPr>
          <p:cNvPr id="442" name="Google Shape;442;p42" descr="Screen Shot 2016-01-17 at 2.33.03 PM.png"/>
          <p:cNvPicPr preferRelativeResize="0"/>
          <p:nvPr/>
        </p:nvPicPr>
        <p:blipFill rotWithShape="1">
          <a:blip r:embed="rId24">
            <a:alphaModFix/>
          </a:blip>
          <a:srcRect/>
          <a:stretch/>
        </p:blipFill>
        <p:spPr>
          <a:xfrm>
            <a:off x="3617603" y="4472381"/>
            <a:ext cx="1510959" cy="708034"/>
          </a:xfrm>
          <a:prstGeom prst="rect">
            <a:avLst/>
          </a:prstGeom>
          <a:noFill/>
          <a:ln>
            <a:noFill/>
          </a:ln>
        </p:spPr>
      </p:pic>
      <p:pic>
        <p:nvPicPr>
          <p:cNvPr id="443" name="Google Shape;443;p42" descr="Screen Shot 2016-01-17 at 2.32.55 PM.png"/>
          <p:cNvPicPr preferRelativeResize="0"/>
          <p:nvPr/>
        </p:nvPicPr>
        <p:blipFill rotWithShape="1">
          <a:blip r:embed="rId25">
            <a:alphaModFix/>
          </a:blip>
          <a:srcRect/>
          <a:stretch/>
        </p:blipFill>
        <p:spPr>
          <a:xfrm>
            <a:off x="4532603" y="2466637"/>
            <a:ext cx="1515395" cy="538980"/>
          </a:xfrm>
          <a:prstGeom prst="rect">
            <a:avLst/>
          </a:prstGeom>
          <a:noFill/>
          <a:ln>
            <a:noFill/>
          </a:ln>
        </p:spPr>
      </p:pic>
      <p:pic>
        <p:nvPicPr>
          <p:cNvPr id="444" name="Google Shape;444;p42" descr="Screen Shot 2016-01-17 at 2.32.40 PM.png"/>
          <p:cNvPicPr preferRelativeResize="0"/>
          <p:nvPr/>
        </p:nvPicPr>
        <p:blipFill rotWithShape="1">
          <a:blip r:embed="rId26">
            <a:alphaModFix/>
          </a:blip>
          <a:srcRect/>
          <a:stretch/>
        </p:blipFill>
        <p:spPr>
          <a:xfrm>
            <a:off x="7512268" y="5919630"/>
            <a:ext cx="1631731" cy="932418"/>
          </a:xfrm>
          <a:prstGeom prst="rect">
            <a:avLst/>
          </a:prstGeom>
          <a:noFill/>
          <a:ln>
            <a:noFill/>
          </a:ln>
        </p:spPr>
      </p:pic>
      <p:pic>
        <p:nvPicPr>
          <p:cNvPr id="445" name="Google Shape;445;p42" descr="Screen Shot 2016-01-17 at 2.32.24 PM.png"/>
          <p:cNvPicPr preferRelativeResize="0"/>
          <p:nvPr/>
        </p:nvPicPr>
        <p:blipFill rotWithShape="1">
          <a:blip r:embed="rId27">
            <a:alphaModFix/>
          </a:blip>
          <a:srcRect/>
          <a:stretch/>
        </p:blipFill>
        <p:spPr>
          <a:xfrm>
            <a:off x="2145985" y="5622123"/>
            <a:ext cx="2081348" cy="479526"/>
          </a:xfrm>
          <a:prstGeom prst="rect">
            <a:avLst/>
          </a:prstGeom>
          <a:noFill/>
          <a:ln>
            <a:noFill/>
          </a:ln>
        </p:spPr>
      </p:pic>
      <p:pic>
        <p:nvPicPr>
          <p:cNvPr id="446" name="Google Shape;446;p42" descr="Screen Shot 2016-01-17 at 2.32.01 PM.png"/>
          <p:cNvPicPr preferRelativeResize="0"/>
          <p:nvPr/>
        </p:nvPicPr>
        <p:blipFill rotWithShape="1">
          <a:blip r:embed="rId28">
            <a:alphaModFix/>
          </a:blip>
          <a:srcRect/>
          <a:stretch/>
        </p:blipFill>
        <p:spPr>
          <a:xfrm>
            <a:off x="6238973" y="2299718"/>
            <a:ext cx="760241" cy="1308061"/>
          </a:xfrm>
          <a:prstGeom prst="rect">
            <a:avLst/>
          </a:prstGeom>
          <a:noFill/>
          <a:ln>
            <a:noFill/>
          </a:ln>
        </p:spPr>
      </p:pic>
      <p:pic>
        <p:nvPicPr>
          <p:cNvPr id="447" name="Google Shape;447;p42" descr="Screen Shot 2016-01-17 at 2.31.53 PM.png"/>
          <p:cNvPicPr preferRelativeResize="0"/>
          <p:nvPr/>
        </p:nvPicPr>
        <p:blipFill rotWithShape="1">
          <a:blip r:embed="rId29">
            <a:alphaModFix/>
          </a:blip>
          <a:srcRect/>
          <a:stretch/>
        </p:blipFill>
        <p:spPr>
          <a:xfrm>
            <a:off x="92262" y="4389241"/>
            <a:ext cx="1641866" cy="502612"/>
          </a:xfrm>
          <a:prstGeom prst="rect">
            <a:avLst/>
          </a:prstGeom>
          <a:noFill/>
          <a:ln>
            <a:noFill/>
          </a:ln>
        </p:spPr>
      </p:pic>
      <p:pic>
        <p:nvPicPr>
          <p:cNvPr id="448" name="Google Shape;448;p42" descr="Screen Shot 2016-01-17 at 2.31.45 PM.png"/>
          <p:cNvPicPr preferRelativeResize="0"/>
          <p:nvPr/>
        </p:nvPicPr>
        <p:blipFill rotWithShape="1">
          <a:blip r:embed="rId30">
            <a:alphaModFix/>
          </a:blip>
          <a:srcRect/>
          <a:stretch/>
        </p:blipFill>
        <p:spPr>
          <a:xfrm>
            <a:off x="8058022" y="2806472"/>
            <a:ext cx="1100800" cy="1064708"/>
          </a:xfrm>
          <a:prstGeom prst="rect">
            <a:avLst/>
          </a:prstGeom>
          <a:noFill/>
          <a:ln>
            <a:noFill/>
          </a:ln>
        </p:spPr>
      </p:pic>
      <p:pic>
        <p:nvPicPr>
          <p:cNvPr id="449" name="Google Shape;449;p42" descr="Screen Shot 2016-01-17 at 2.31.24 PM.png"/>
          <p:cNvPicPr preferRelativeResize="0"/>
          <p:nvPr/>
        </p:nvPicPr>
        <p:blipFill rotWithShape="1">
          <a:blip r:embed="rId31">
            <a:alphaModFix/>
          </a:blip>
          <a:srcRect/>
          <a:stretch/>
        </p:blipFill>
        <p:spPr>
          <a:xfrm>
            <a:off x="2153191" y="1083946"/>
            <a:ext cx="1347640" cy="814852"/>
          </a:xfrm>
          <a:prstGeom prst="rect">
            <a:avLst/>
          </a:prstGeom>
          <a:noFill/>
          <a:ln>
            <a:noFill/>
          </a:ln>
        </p:spPr>
      </p:pic>
      <p:pic>
        <p:nvPicPr>
          <p:cNvPr id="450" name="Google Shape;450;p42" descr="Screen Shot 2016-01-17 at 2.31.15 PM.png"/>
          <p:cNvPicPr preferRelativeResize="0"/>
          <p:nvPr/>
        </p:nvPicPr>
        <p:blipFill rotWithShape="1">
          <a:blip r:embed="rId32">
            <a:alphaModFix/>
          </a:blip>
          <a:srcRect/>
          <a:stretch/>
        </p:blipFill>
        <p:spPr>
          <a:xfrm>
            <a:off x="3971342" y="6229752"/>
            <a:ext cx="1461992" cy="602428"/>
          </a:xfrm>
          <a:prstGeom prst="rect">
            <a:avLst/>
          </a:prstGeom>
          <a:noFill/>
          <a:ln>
            <a:noFill/>
          </a:ln>
        </p:spPr>
      </p:pic>
      <p:pic>
        <p:nvPicPr>
          <p:cNvPr id="451" name="Google Shape;451;p42" descr="Screen Shot 2016-01-17 at 2.31.01 PM.png"/>
          <p:cNvPicPr preferRelativeResize="0"/>
          <p:nvPr/>
        </p:nvPicPr>
        <p:blipFill rotWithShape="1">
          <a:blip r:embed="rId33">
            <a:alphaModFix/>
          </a:blip>
          <a:srcRect/>
          <a:stretch/>
        </p:blipFill>
        <p:spPr>
          <a:xfrm>
            <a:off x="1227678" y="5620513"/>
            <a:ext cx="932418" cy="1236467"/>
          </a:xfrm>
          <a:prstGeom prst="rect">
            <a:avLst/>
          </a:prstGeom>
          <a:noFill/>
          <a:ln>
            <a:noFill/>
          </a:ln>
        </p:spPr>
      </p:pic>
      <p:pic>
        <p:nvPicPr>
          <p:cNvPr id="452" name="Google Shape;452;p42" descr="Screen Shot 2016-01-17 at 2.30.38 PM.png"/>
          <p:cNvPicPr preferRelativeResize="0"/>
          <p:nvPr/>
        </p:nvPicPr>
        <p:blipFill rotWithShape="1">
          <a:blip r:embed="rId34">
            <a:alphaModFix/>
          </a:blip>
          <a:srcRect/>
          <a:stretch/>
        </p:blipFill>
        <p:spPr>
          <a:xfrm>
            <a:off x="91279" y="2722181"/>
            <a:ext cx="1096469" cy="751667"/>
          </a:xfrm>
          <a:prstGeom prst="rect">
            <a:avLst/>
          </a:prstGeom>
          <a:noFill/>
          <a:ln>
            <a:noFill/>
          </a:ln>
        </p:spPr>
      </p:pic>
      <p:pic>
        <p:nvPicPr>
          <p:cNvPr id="453" name="Google Shape;453;p42" descr="Screen Shot 2016-01-17 at 2.30.31 PM.png"/>
          <p:cNvPicPr preferRelativeResize="0"/>
          <p:nvPr/>
        </p:nvPicPr>
        <p:blipFill rotWithShape="1">
          <a:blip r:embed="rId35">
            <a:alphaModFix/>
          </a:blip>
          <a:srcRect/>
          <a:stretch/>
        </p:blipFill>
        <p:spPr>
          <a:xfrm>
            <a:off x="5357134" y="4829403"/>
            <a:ext cx="976408" cy="1014327"/>
          </a:xfrm>
          <a:prstGeom prst="rect">
            <a:avLst/>
          </a:prstGeom>
          <a:noFill/>
          <a:ln>
            <a:noFill/>
          </a:ln>
        </p:spPr>
      </p:pic>
      <p:pic>
        <p:nvPicPr>
          <p:cNvPr id="454" name="Google Shape;454;p42" descr="Screen Shot 2016-01-17 at 2.30.18 PM.png"/>
          <p:cNvPicPr preferRelativeResize="0"/>
          <p:nvPr/>
        </p:nvPicPr>
        <p:blipFill rotWithShape="1">
          <a:blip r:embed="rId36">
            <a:alphaModFix/>
          </a:blip>
          <a:srcRect/>
          <a:stretch/>
        </p:blipFill>
        <p:spPr>
          <a:xfrm>
            <a:off x="91279" y="5008323"/>
            <a:ext cx="1386102" cy="682707"/>
          </a:xfrm>
          <a:prstGeom prst="rect">
            <a:avLst/>
          </a:prstGeom>
          <a:noFill/>
          <a:ln>
            <a:noFill/>
          </a:ln>
        </p:spPr>
      </p:pic>
      <p:pic>
        <p:nvPicPr>
          <p:cNvPr id="455" name="Google Shape;455;p42" descr="Screen Shot 2016-01-17 at 2.29.59 PM.png"/>
          <p:cNvPicPr preferRelativeResize="0"/>
          <p:nvPr/>
        </p:nvPicPr>
        <p:blipFill rotWithShape="1">
          <a:blip r:embed="rId37">
            <a:alphaModFix/>
          </a:blip>
          <a:srcRect/>
          <a:stretch/>
        </p:blipFill>
        <p:spPr>
          <a:xfrm>
            <a:off x="6494012" y="5296009"/>
            <a:ext cx="1749978" cy="650957"/>
          </a:xfrm>
          <a:prstGeom prst="rect">
            <a:avLst/>
          </a:prstGeom>
          <a:noFill/>
          <a:ln>
            <a:noFill/>
          </a:ln>
        </p:spPr>
      </p:pic>
      <p:pic>
        <p:nvPicPr>
          <p:cNvPr id="456" name="Google Shape;456;p42" descr="Screen Shot 2016-01-17 at 2.29.53 PM.png"/>
          <p:cNvPicPr preferRelativeResize="0"/>
          <p:nvPr/>
        </p:nvPicPr>
        <p:blipFill rotWithShape="1">
          <a:blip r:embed="rId38">
            <a:alphaModFix/>
          </a:blip>
          <a:srcRect/>
          <a:stretch/>
        </p:blipFill>
        <p:spPr>
          <a:xfrm>
            <a:off x="3272740" y="3910113"/>
            <a:ext cx="1956041" cy="419833"/>
          </a:xfrm>
          <a:prstGeom prst="rect">
            <a:avLst/>
          </a:prstGeom>
          <a:noFill/>
          <a:ln>
            <a:noFill/>
          </a:ln>
        </p:spPr>
      </p:pic>
      <p:pic>
        <p:nvPicPr>
          <p:cNvPr id="457" name="Google Shape;457;p42" descr="Screen Shot 2016-01-17 at 2.29.34 PM.png"/>
          <p:cNvPicPr preferRelativeResize="0"/>
          <p:nvPr/>
        </p:nvPicPr>
        <p:blipFill rotWithShape="1">
          <a:blip r:embed="rId39">
            <a:alphaModFix/>
          </a:blip>
          <a:srcRect/>
          <a:stretch/>
        </p:blipFill>
        <p:spPr>
          <a:xfrm>
            <a:off x="4768471" y="-37465"/>
            <a:ext cx="1033537" cy="997588"/>
          </a:xfrm>
          <a:prstGeom prst="rect">
            <a:avLst/>
          </a:prstGeom>
          <a:noFill/>
          <a:ln>
            <a:noFill/>
          </a:ln>
        </p:spPr>
      </p:pic>
      <p:pic>
        <p:nvPicPr>
          <p:cNvPr id="458" name="Google Shape;458;p42" descr="Screen Shot 2016-01-17 at 2.29.28 PM.png"/>
          <p:cNvPicPr preferRelativeResize="0"/>
          <p:nvPr/>
        </p:nvPicPr>
        <p:blipFill rotWithShape="1">
          <a:blip r:embed="rId40">
            <a:alphaModFix/>
          </a:blip>
          <a:srcRect/>
          <a:stretch/>
        </p:blipFill>
        <p:spPr>
          <a:xfrm>
            <a:off x="2072165" y="3734335"/>
            <a:ext cx="1194853" cy="910364"/>
          </a:xfrm>
          <a:prstGeom prst="rect">
            <a:avLst/>
          </a:prstGeom>
          <a:noFill/>
          <a:ln>
            <a:noFill/>
          </a:ln>
        </p:spPr>
      </p:pic>
      <p:pic>
        <p:nvPicPr>
          <p:cNvPr id="459" name="Google Shape;459;p42" descr="Screen Shot 2016-01-17 at 2.29.20 PM.png"/>
          <p:cNvPicPr preferRelativeResize="0"/>
          <p:nvPr/>
        </p:nvPicPr>
        <p:blipFill rotWithShape="1">
          <a:blip r:embed="rId41">
            <a:alphaModFix/>
          </a:blip>
          <a:srcRect/>
          <a:stretch/>
        </p:blipFill>
        <p:spPr>
          <a:xfrm>
            <a:off x="1271873" y="4859"/>
            <a:ext cx="924509" cy="987544"/>
          </a:xfrm>
          <a:prstGeom prst="rect">
            <a:avLst/>
          </a:prstGeom>
          <a:noFill/>
          <a:ln>
            <a:noFill/>
          </a:ln>
        </p:spPr>
      </p:pic>
      <p:pic>
        <p:nvPicPr>
          <p:cNvPr id="460" name="Google Shape;460;p42" descr="Screen Shot 2016-01-17 at 2.29.12 PM.png"/>
          <p:cNvPicPr preferRelativeResize="0"/>
          <p:nvPr/>
        </p:nvPicPr>
        <p:blipFill rotWithShape="1">
          <a:blip r:embed="rId42">
            <a:alphaModFix/>
          </a:blip>
          <a:srcRect/>
          <a:stretch/>
        </p:blipFill>
        <p:spPr>
          <a:xfrm>
            <a:off x="2202282" y="6142980"/>
            <a:ext cx="1730960" cy="709068"/>
          </a:xfrm>
          <a:prstGeom prst="rect">
            <a:avLst/>
          </a:prstGeom>
          <a:noFill/>
          <a:ln>
            <a:noFill/>
          </a:ln>
        </p:spPr>
      </p:pic>
      <p:pic>
        <p:nvPicPr>
          <p:cNvPr id="461" name="Google Shape;461;p42" descr="Screen Shot 2016-01-17 at 2.28.56 PM.png"/>
          <p:cNvPicPr preferRelativeResize="0"/>
          <p:nvPr/>
        </p:nvPicPr>
        <p:blipFill rotWithShape="1">
          <a:blip r:embed="rId43">
            <a:alphaModFix/>
          </a:blip>
          <a:srcRect/>
          <a:stretch/>
        </p:blipFill>
        <p:spPr>
          <a:xfrm>
            <a:off x="1623583" y="4683391"/>
            <a:ext cx="1922811" cy="783754"/>
          </a:xfrm>
          <a:prstGeom prst="rect">
            <a:avLst/>
          </a:prstGeom>
          <a:noFill/>
          <a:ln>
            <a:noFill/>
          </a:ln>
        </p:spPr>
      </p:pic>
      <p:pic>
        <p:nvPicPr>
          <p:cNvPr id="462" name="Google Shape;462;p42" descr="Screen Shot 2016-01-17 at 2.28.50 PM.png"/>
          <p:cNvPicPr preferRelativeResize="0"/>
          <p:nvPr/>
        </p:nvPicPr>
        <p:blipFill rotWithShape="1">
          <a:blip r:embed="rId44">
            <a:alphaModFix/>
          </a:blip>
          <a:srcRect/>
          <a:stretch/>
        </p:blipFill>
        <p:spPr>
          <a:xfrm>
            <a:off x="2340135" y="2718468"/>
            <a:ext cx="1799851" cy="993424"/>
          </a:xfrm>
          <a:prstGeom prst="rect">
            <a:avLst/>
          </a:prstGeom>
          <a:noFill/>
          <a:ln>
            <a:noFill/>
          </a:ln>
        </p:spPr>
      </p:pic>
      <p:pic>
        <p:nvPicPr>
          <p:cNvPr id="463" name="Google Shape;463;p42" descr="Screen Shot 2016-01-17 at 2.28.41 PM.png"/>
          <p:cNvPicPr preferRelativeResize="0"/>
          <p:nvPr/>
        </p:nvPicPr>
        <p:blipFill rotWithShape="1">
          <a:blip r:embed="rId45">
            <a:alphaModFix/>
          </a:blip>
          <a:srcRect/>
          <a:stretch/>
        </p:blipFill>
        <p:spPr>
          <a:xfrm>
            <a:off x="-23272" y="2009758"/>
            <a:ext cx="2755900" cy="6223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43"/>
          <p:cNvSpPr txBox="1"/>
          <p:nvPr/>
        </p:nvSpPr>
        <p:spPr>
          <a:xfrm>
            <a:off x="304800" y="762000"/>
            <a:ext cx="8534400" cy="5410200"/>
          </a:xfrm>
          <a:prstGeom prst="rect">
            <a:avLst/>
          </a:prstGeom>
          <a:noFill/>
          <a:ln>
            <a:noFill/>
          </a:ln>
        </p:spPr>
        <p:txBody>
          <a:bodyPr spcFirstLastPara="1" wrap="square" lIns="91425" tIns="45700" rIns="91425" bIns="45700" anchor="ctr" anchorCtr="0">
            <a:noAutofit/>
          </a:bodyPr>
          <a:lstStyle/>
          <a:p>
            <a:pPr marL="342900" marR="0" lvl="0" indent="-342900" algn="ctr" rtl="0">
              <a:spcBef>
                <a:spcPts val="0"/>
              </a:spcBef>
              <a:spcAft>
                <a:spcPts val="0"/>
              </a:spcAft>
              <a:buNone/>
            </a:pPr>
            <a:endParaRPr sz="2400">
              <a:solidFill>
                <a:schemeClr val="dk1"/>
              </a:solidFill>
              <a:latin typeface="Calibri"/>
              <a:ea typeface="Calibri"/>
              <a:cs typeface="Calibri"/>
              <a:sym typeface="Calibri"/>
            </a:endParaRPr>
          </a:p>
        </p:txBody>
      </p:sp>
      <p:sp>
        <p:nvSpPr>
          <p:cNvPr id="470" name="Google Shape;470;p43"/>
          <p:cNvSpPr txBox="1"/>
          <p:nvPr/>
        </p:nvSpPr>
        <p:spPr>
          <a:xfrm>
            <a:off x="533400" y="152400"/>
            <a:ext cx="80010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6000" b="1">
                <a:solidFill>
                  <a:schemeClr val="dk1"/>
                </a:solidFill>
                <a:latin typeface="Calibri"/>
                <a:ea typeface="Calibri"/>
                <a:cs typeface="Calibri"/>
                <a:sym typeface="Calibri"/>
              </a:rPr>
              <a:t>Resiliency Factors	</a:t>
            </a:r>
            <a:endParaRPr/>
          </a:p>
        </p:txBody>
      </p:sp>
      <p:sp>
        <p:nvSpPr>
          <p:cNvPr id="471" name="Google Shape;471;p43"/>
          <p:cNvSpPr/>
          <p:nvPr/>
        </p:nvSpPr>
        <p:spPr>
          <a:xfrm>
            <a:off x="457200" y="1543050"/>
            <a:ext cx="8001000" cy="4400550"/>
          </a:xfrm>
          <a:prstGeom prst="rect">
            <a:avLst/>
          </a:prstGeom>
          <a:noFill/>
          <a:ln>
            <a:noFill/>
          </a:ln>
        </p:spPr>
        <p:txBody>
          <a:bodyPr spcFirstLastPara="1" wrap="square" lIns="91425" tIns="45700" rIns="91425" bIns="45700" anchor="t" anchorCtr="0">
            <a:spAutoFit/>
          </a:bodyPr>
          <a:lstStyle/>
          <a:p>
            <a:pPr marL="411163" marR="0" lvl="0" indent="-411163" algn="l" rtl="0">
              <a:spcBef>
                <a:spcPts val="0"/>
              </a:spcBef>
              <a:spcAft>
                <a:spcPts val="0"/>
              </a:spcAft>
              <a:buClr>
                <a:schemeClr val="dk1"/>
              </a:buClr>
              <a:buSzPts val="4400"/>
              <a:buFont typeface="Arial"/>
              <a:buChar char="•"/>
            </a:pPr>
            <a:r>
              <a:rPr lang="en-US" sz="4400">
                <a:solidFill>
                  <a:schemeClr val="dk1"/>
                </a:solidFill>
                <a:latin typeface="Arial"/>
                <a:ea typeface="Arial"/>
                <a:cs typeface="Arial"/>
                <a:sym typeface="Arial"/>
              </a:rPr>
              <a:t>Access to </a:t>
            </a:r>
            <a:br>
              <a:rPr lang="en-US" sz="4400">
                <a:solidFill>
                  <a:schemeClr val="dk1"/>
                </a:solidFill>
                <a:latin typeface="Arial"/>
                <a:ea typeface="Arial"/>
                <a:cs typeface="Arial"/>
                <a:sym typeface="Arial"/>
              </a:rPr>
            </a:br>
            <a:r>
              <a:rPr lang="en-US" sz="4400">
                <a:solidFill>
                  <a:schemeClr val="dk1"/>
                </a:solidFill>
                <a:latin typeface="Arial"/>
                <a:ea typeface="Arial"/>
                <a:cs typeface="Arial"/>
                <a:sym typeface="Arial"/>
              </a:rPr>
              <a:t>Information and Education</a:t>
            </a:r>
            <a:endParaRPr/>
          </a:p>
          <a:p>
            <a:pPr marL="411163" marR="0" lvl="0" indent="-284163" algn="l" rtl="0">
              <a:spcBef>
                <a:spcPts val="0"/>
              </a:spcBef>
              <a:spcAft>
                <a:spcPts val="0"/>
              </a:spcAft>
              <a:buClr>
                <a:schemeClr val="dk1"/>
              </a:buClr>
              <a:buSzPts val="2000"/>
              <a:buFont typeface="Arial"/>
              <a:buNone/>
            </a:pPr>
            <a:endParaRPr sz="2000">
              <a:solidFill>
                <a:schemeClr val="dk1"/>
              </a:solidFill>
              <a:latin typeface="Arial"/>
              <a:ea typeface="Arial"/>
              <a:cs typeface="Arial"/>
              <a:sym typeface="Arial"/>
            </a:endParaRPr>
          </a:p>
          <a:p>
            <a:pPr marL="411163" marR="0" lvl="0" indent="-411163" algn="l" rtl="0">
              <a:spcBef>
                <a:spcPts val="0"/>
              </a:spcBef>
              <a:spcAft>
                <a:spcPts val="0"/>
              </a:spcAft>
              <a:buClr>
                <a:schemeClr val="dk1"/>
              </a:buClr>
              <a:buSzPts val="4400"/>
              <a:buFont typeface="Arial"/>
              <a:buChar char="•"/>
            </a:pPr>
            <a:r>
              <a:rPr lang="en-US" sz="4400">
                <a:solidFill>
                  <a:schemeClr val="dk1"/>
                </a:solidFill>
                <a:latin typeface="Arial"/>
                <a:ea typeface="Arial"/>
                <a:cs typeface="Arial"/>
                <a:sym typeface="Arial"/>
              </a:rPr>
              <a:t>Physical Health</a:t>
            </a:r>
            <a:endParaRPr/>
          </a:p>
          <a:p>
            <a:pPr marL="411163" marR="0" lvl="0" indent="-284163" algn="l" rtl="0">
              <a:spcBef>
                <a:spcPts val="0"/>
              </a:spcBef>
              <a:spcAft>
                <a:spcPts val="0"/>
              </a:spcAft>
              <a:buClr>
                <a:schemeClr val="dk1"/>
              </a:buClr>
              <a:buSzPts val="2000"/>
              <a:buFont typeface="Arial"/>
              <a:buNone/>
            </a:pPr>
            <a:endParaRPr sz="2000">
              <a:solidFill>
                <a:schemeClr val="dk1"/>
              </a:solidFill>
              <a:latin typeface="Arial"/>
              <a:ea typeface="Arial"/>
              <a:cs typeface="Arial"/>
              <a:sym typeface="Arial"/>
            </a:endParaRPr>
          </a:p>
          <a:p>
            <a:pPr marL="411163" marR="0" lvl="0" indent="-411163" algn="l" rtl="0">
              <a:spcBef>
                <a:spcPts val="0"/>
              </a:spcBef>
              <a:spcAft>
                <a:spcPts val="0"/>
              </a:spcAft>
              <a:buClr>
                <a:schemeClr val="dk1"/>
              </a:buClr>
              <a:buSzPts val="4400"/>
              <a:buFont typeface="Arial"/>
              <a:buChar char="•"/>
            </a:pPr>
            <a:r>
              <a:rPr lang="en-US" sz="4400">
                <a:solidFill>
                  <a:schemeClr val="dk1"/>
                </a:solidFill>
                <a:latin typeface="Arial"/>
                <a:ea typeface="Arial"/>
                <a:cs typeface="Arial"/>
                <a:sym typeface="Arial"/>
              </a:rPr>
              <a:t>Psychological Hardiness</a:t>
            </a:r>
            <a:endParaRPr/>
          </a:p>
          <a:p>
            <a:pPr marL="411163" marR="0" lvl="0" indent="-284163" algn="l" rtl="0">
              <a:spcBef>
                <a:spcPts val="0"/>
              </a:spcBef>
              <a:spcAft>
                <a:spcPts val="0"/>
              </a:spcAft>
              <a:buClr>
                <a:schemeClr val="dk1"/>
              </a:buClr>
              <a:buSzPts val="2000"/>
              <a:buFont typeface="Arial"/>
              <a:buNone/>
            </a:pPr>
            <a:endParaRPr sz="2000">
              <a:solidFill>
                <a:schemeClr val="dk1"/>
              </a:solidFill>
              <a:latin typeface="Arial"/>
              <a:ea typeface="Arial"/>
              <a:cs typeface="Arial"/>
              <a:sym typeface="Arial"/>
            </a:endParaRPr>
          </a:p>
          <a:p>
            <a:pPr marL="411163" marR="0" lvl="0" indent="-411163" algn="l" rtl="0">
              <a:spcBef>
                <a:spcPts val="0"/>
              </a:spcBef>
              <a:spcAft>
                <a:spcPts val="0"/>
              </a:spcAft>
              <a:buClr>
                <a:schemeClr val="dk1"/>
              </a:buClr>
              <a:buSzPts val="4400"/>
              <a:buFont typeface="Arial"/>
              <a:buChar char="•"/>
            </a:pPr>
            <a:r>
              <a:rPr lang="en-US" sz="4400">
                <a:solidFill>
                  <a:schemeClr val="dk1"/>
                </a:solidFill>
                <a:latin typeface="Arial"/>
                <a:ea typeface="Arial"/>
                <a:cs typeface="Arial"/>
                <a:sym typeface="Arial"/>
              </a:rPr>
              <a:t>Community Connectedness</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44"/>
          <p:cNvSpPr txBox="1">
            <a:spLocks noGrp="1"/>
          </p:cNvSpPr>
          <p:nvPr>
            <p:ph type="title"/>
          </p:nvPr>
        </p:nvSpPr>
        <p:spPr>
          <a:xfrm>
            <a:off x="0" y="58738"/>
            <a:ext cx="9144000" cy="944562"/>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None/>
            </a:pPr>
            <a:r>
              <a:rPr lang="en-US" sz="5400">
                <a:latin typeface="Arial"/>
                <a:ea typeface="Arial"/>
                <a:cs typeface="Arial"/>
                <a:sym typeface="Arial"/>
              </a:rPr>
              <a:t>Emergency Management Programs</a:t>
            </a:r>
            <a:endParaRPr/>
          </a:p>
        </p:txBody>
      </p:sp>
      <p:sp>
        <p:nvSpPr>
          <p:cNvPr id="478" name="Google Shape;478;p44"/>
          <p:cNvSpPr txBox="1">
            <a:spLocks noGrp="1"/>
          </p:cNvSpPr>
          <p:nvPr>
            <p:ph type="body" idx="1"/>
          </p:nvPr>
        </p:nvSpPr>
        <p:spPr>
          <a:xfrm>
            <a:off x="304800" y="1530350"/>
            <a:ext cx="3810000" cy="501015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400"/>
              <a:buChar char="•"/>
            </a:pPr>
            <a:r>
              <a:rPr lang="en-US" sz="2400">
                <a:latin typeface="Arial"/>
                <a:ea typeface="Arial"/>
                <a:cs typeface="Arial"/>
                <a:sym typeface="Arial"/>
              </a:rPr>
              <a:t>Situational Awareness</a:t>
            </a:r>
            <a:endParaRPr/>
          </a:p>
          <a:p>
            <a:pPr marL="342900" lvl="0" indent="-342900" algn="l" rtl="0">
              <a:spcBef>
                <a:spcPts val="480"/>
              </a:spcBef>
              <a:spcAft>
                <a:spcPts val="0"/>
              </a:spcAft>
              <a:buClr>
                <a:schemeClr val="dk1"/>
              </a:buClr>
              <a:buSzPts val="2400"/>
              <a:buChar char="•"/>
            </a:pPr>
            <a:r>
              <a:rPr lang="en-US" sz="2400">
                <a:latin typeface="Arial"/>
                <a:ea typeface="Arial"/>
                <a:cs typeface="Arial"/>
                <a:sym typeface="Arial"/>
              </a:rPr>
              <a:t>Damage Assessment</a:t>
            </a:r>
            <a:endParaRPr/>
          </a:p>
          <a:p>
            <a:pPr marL="342900" lvl="0" indent="-342900" algn="l" rtl="0">
              <a:spcBef>
                <a:spcPts val="480"/>
              </a:spcBef>
              <a:spcAft>
                <a:spcPts val="0"/>
              </a:spcAft>
              <a:buClr>
                <a:schemeClr val="dk1"/>
              </a:buClr>
              <a:buSzPts val="2400"/>
              <a:buChar char="•"/>
            </a:pPr>
            <a:r>
              <a:rPr lang="en-US" sz="2400">
                <a:latin typeface="Arial"/>
                <a:ea typeface="Arial"/>
                <a:cs typeface="Arial"/>
                <a:sym typeface="Arial"/>
              </a:rPr>
              <a:t>Scarce Resource Coordination</a:t>
            </a:r>
            <a:endParaRPr/>
          </a:p>
          <a:p>
            <a:pPr marL="342900" lvl="0" indent="-342900" algn="l" rtl="0">
              <a:spcBef>
                <a:spcPts val="480"/>
              </a:spcBef>
              <a:spcAft>
                <a:spcPts val="0"/>
              </a:spcAft>
              <a:buClr>
                <a:schemeClr val="dk1"/>
              </a:buClr>
              <a:buSzPts val="2400"/>
              <a:buChar char="•"/>
            </a:pPr>
            <a:r>
              <a:rPr lang="en-US" sz="2400">
                <a:latin typeface="Arial"/>
                <a:ea typeface="Arial"/>
                <a:cs typeface="Arial"/>
                <a:sym typeface="Arial"/>
              </a:rPr>
              <a:t>Call Centers</a:t>
            </a:r>
            <a:endParaRPr/>
          </a:p>
          <a:p>
            <a:pPr marL="342900" lvl="0" indent="-342900" algn="l" rtl="0">
              <a:spcBef>
                <a:spcPts val="480"/>
              </a:spcBef>
              <a:spcAft>
                <a:spcPts val="0"/>
              </a:spcAft>
              <a:buClr>
                <a:schemeClr val="dk1"/>
              </a:buClr>
              <a:buSzPts val="2400"/>
              <a:buChar char="•"/>
            </a:pPr>
            <a:r>
              <a:rPr lang="en-US" sz="2400">
                <a:latin typeface="Arial"/>
                <a:ea typeface="Arial"/>
                <a:cs typeface="Arial"/>
                <a:sym typeface="Arial"/>
              </a:rPr>
              <a:t>Emotional Support</a:t>
            </a:r>
            <a:endParaRPr/>
          </a:p>
          <a:p>
            <a:pPr marL="342900" lvl="0" indent="-342900" algn="l" rtl="0">
              <a:spcBef>
                <a:spcPts val="480"/>
              </a:spcBef>
              <a:spcAft>
                <a:spcPts val="0"/>
              </a:spcAft>
              <a:buClr>
                <a:schemeClr val="dk1"/>
              </a:buClr>
              <a:buSzPts val="2400"/>
              <a:buChar char="•"/>
            </a:pPr>
            <a:r>
              <a:rPr lang="en-US" sz="2400">
                <a:latin typeface="Arial"/>
                <a:ea typeface="Arial"/>
                <a:cs typeface="Arial"/>
                <a:sym typeface="Arial"/>
              </a:rPr>
              <a:t>Debris Removal</a:t>
            </a:r>
            <a:endParaRPr/>
          </a:p>
          <a:p>
            <a:pPr marL="342900" lvl="0" indent="-342900" algn="l" rtl="0">
              <a:spcBef>
                <a:spcPts val="480"/>
              </a:spcBef>
              <a:spcAft>
                <a:spcPts val="0"/>
              </a:spcAft>
              <a:buClr>
                <a:schemeClr val="dk1"/>
              </a:buClr>
              <a:buSzPts val="2400"/>
              <a:buChar char="•"/>
            </a:pPr>
            <a:r>
              <a:rPr lang="en-US" sz="2400">
                <a:latin typeface="Arial"/>
                <a:ea typeface="Arial"/>
                <a:cs typeface="Arial"/>
                <a:sym typeface="Arial"/>
              </a:rPr>
              <a:t>Shelter/Mass Care</a:t>
            </a:r>
            <a:endParaRPr/>
          </a:p>
          <a:p>
            <a:pPr marL="342900" lvl="0" indent="-342900" algn="l" rtl="0">
              <a:spcBef>
                <a:spcPts val="480"/>
              </a:spcBef>
              <a:spcAft>
                <a:spcPts val="0"/>
              </a:spcAft>
              <a:buClr>
                <a:schemeClr val="dk1"/>
              </a:buClr>
              <a:buSzPts val="2400"/>
              <a:buChar char="•"/>
            </a:pPr>
            <a:r>
              <a:rPr lang="en-US" sz="2400">
                <a:latin typeface="Arial"/>
                <a:ea typeface="Arial"/>
                <a:cs typeface="Arial"/>
                <a:sym typeface="Arial"/>
              </a:rPr>
              <a:t>Long Term Housing</a:t>
            </a:r>
            <a:endParaRPr/>
          </a:p>
          <a:p>
            <a:pPr marL="342900" lvl="0" indent="-342900" algn="l" rtl="0">
              <a:spcBef>
                <a:spcPts val="480"/>
              </a:spcBef>
              <a:spcAft>
                <a:spcPts val="0"/>
              </a:spcAft>
              <a:buClr>
                <a:schemeClr val="dk1"/>
              </a:buClr>
              <a:buSzPts val="2400"/>
              <a:buChar char="•"/>
            </a:pPr>
            <a:r>
              <a:rPr lang="en-US" sz="2400">
                <a:latin typeface="Arial"/>
                <a:ea typeface="Arial"/>
                <a:cs typeface="Arial"/>
                <a:sym typeface="Arial"/>
              </a:rPr>
              <a:t>Points of Distribution</a:t>
            </a:r>
            <a:endParaRPr/>
          </a:p>
          <a:p>
            <a:pPr marL="342900" lvl="0" indent="-342900" algn="l" rtl="0">
              <a:spcBef>
                <a:spcPts val="480"/>
              </a:spcBef>
              <a:spcAft>
                <a:spcPts val="0"/>
              </a:spcAft>
              <a:buClr>
                <a:schemeClr val="dk1"/>
              </a:buClr>
              <a:buSzPts val="2400"/>
              <a:buChar char="•"/>
            </a:pPr>
            <a:r>
              <a:rPr lang="en-US" sz="2400">
                <a:latin typeface="Arial"/>
                <a:ea typeface="Arial"/>
                <a:cs typeface="Arial"/>
                <a:sym typeface="Arial"/>
              </a:rPr>
              <a:t>Medical Services</a:t>
            </a:r>
            <a:endParaRPr/>
          </a:p>
          <a:p>
            <a:pPr marL="342900" lvl="0" indent="-190500" algn="l" rtl="0">
              <a:spcBef>
                <a:spcPts val="480"/>
              </a:spcBef>
              <a:spcAft>
                <a:spcPts val="0"/>
              </a:spcAft>
              <a:buClr>
                <a:schemeClr val="dk1"/>
              </a:buClr>
              <a:buSzPts val="2400"/>
              <a:buNone/>
            </a:pPr>
            <a:endParaRPr sz="2400">
              <a:latin typeface="Arial"/>
              <a:ea typeface="Arial"/>
              <a:cs typeface="Arial"/>
              <a:sym typeface="Arial"/>
            </a:endParaRPr>
          </a:p>
        </p:txBody>
      </p:sp>
      <p:sp>
        <p:nvSpPr>
          <p:cNvPr id="479" name="Google Shape;479;p44"/>
          <p:cNvSpPr txBox="1">
            <a:spLocks noGrp="1"/>
          </p:cNvSpPr>
          <p:nvPr>
            <p:ph type="body" idx="2"/>
          </p:nvPr>
        </p:nvSpPr>
        <p:spPr>
          <a:xfrm>
            <a:off x="4651375" y="1838325"/>
            <a:ext cx="4340225" cy="4981575"/>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400"/>
              <a:buChar char="•"/>
            </a:pPr>
            <a:r>
              <a:rPr lang="en-US" sz="2400">
                <a:latin typeface="Arial"/>
                <a:ea typeface="Arial"/>
                <a:cs typeface="Arial"/>
                <a:sym typeface="Arial"/>
              </a:rPr>
              <a:t>Family Reunification</a:t>
            </a:r>
            <a:endParaRPr/>
          </a:p>
          <a:p>
            <a:pPr marL="342900" lvl="0" indent="-342900" algn="l" rtl="0">
              <a:spcBef>
                <a:spcPts val="480"/>
              </a:spcBef>
              <a:spcAft>
                <a:spcPts val="0"/>
              </a:spcAft>
              <a:buClr>
                <a:schemeClr val="dk1"/>
              </a:buClr>
              <a:buSzPts val="2400"/>
              <a:buChar char="•"/>
            </a:pPr>
            <a:r>
              <a:rPr lang="en-US" sz="2400">
                <a:latin typeface="Arial"/>
                <a:ea typeface="Arial"/>
                <a:cs typeface="Arial"/>
                <a:sym typeface="Arial"/>
              </a:rPr>
              <a:t>Search and Rescue</a:t>
            </a:r>
            <a:endParaRPr/>
          </a:p>
          <a:p>
            <a:pPr marL="342900" lvl="0" indent="-342900" algn="l" rtl="0">
              <a:spcBef>
                <a:spcPts val="480"/>
              </a:spcBef>
              <a:spcAft>
                <a:spcPts val="0"/>
              </a:spcAft>
              <a:buClr>
                <a:schemeClr val="dk1"/>
              </a:buClr>
              <a:buSzPts val="2400"/>
              <a:buChar char="•"/>
            </a:pPr>
            <a:r>
              <a:rPr lang="en-US" sz="2400">
                <a:latin typeface="Arial"/>
                <a:ea typeface="Arial"/>
                <a:cs typeface="Arial"/>
                <a:sym typeface="Arial"/>
              </a:rPr>
              <a:t>Continuity of Government</a:t>
            </a:r>
            <a:endParaRPr/>
          </a:p>
          <a:p>
            <a:pPr marL="342900" lvl="0" indent="-342900" algn="l" rtl="0">
              <a:spcBef>
                <a:spcPts val="480"/>
              </a:spcBef>
              <a:spcAft>
                <a:spcPts val="0"/>
              </a:spcAft>
              <a:buClr>
                <a:schemeClr val="dk1"/>
              </a:buClr>
              <a:buSzPts val="2400"/>
              <a:buChar char="•"/>
            </a:pPr>
            <a:r>
              <a:rPr lang="en-US" sz="2400">
                <a:latin typeface="Arial"/>
                <a:ea typeface="Arial"/>
                <a:cs typeface="Arial"/>
                <a:sym typeface="Arial"/>
              </a:rPr>
              <a:t>Critical Facility Restoration Coordination</a:t>
            </a:r>
            <a:endParaRPr/>
          </a:p>
          <a:p>
            <a:pPr marL="342900" lvl="0" indent="-342900" algn="l" rtl="0">
              <a:spcBef>
                <a:spcPts val="480"/>
              </a:spcBef>
              <a:spcAft>
                <a:spcPts val="0"/>
              </a:spcAft>
              <a:buClr>
                <a:schemeClr val="dk1"/>
              </a:buClr>
              <a:buSzPts val="2400"/>
              <a:buChar char="•"/>
            </a:pPr>
            <a:r>
              <a:rPr lang="en-US" sz="2400">
                <a:latin typeface="Arial"/>
                <a:ea typeface="Arial"/>
                <a:cs typeface="Arial"/>
                <a:sym typeface="Arial"/>
              </a:rPr>
              <a:t>Volunteer Management</a:t>
            </a:r>
            <a:endParaRPr/>
          </a:p>
          <a:p>
            <a:pPr marL="342900" lvl="0" indent="-342900" algn="l" rtl="0">
              <a:spcBef>
                <a:spcPts val="480"/>
              </a:spcBef>
              <a:spcAft>
                <a:spcPts val="0"/>
              </a:spcAft>
              <a:buClr>
                <a:schemeClr val="dk1"/>
              </a:buClr>
              <a:buSzPts val="2400"/>
              <a:buChar char="•"/>
            </a:pPr>
            <a:r>
              <a:rPr lang="en-US" sz="2400">
                <a:latin typeface="Arial"/>
                <a:ea typeface="Arial"/>
                <a:cs typeface="Arial"/>
                <a:sym typeface="Arial"/>
              </a:rPr>
              <a:t>Donations Management</a:t>
            </a:r>
            <a:endParaRPr/>
          </a:p>
          <a:p>
            <a:pPr marL="342900" lvl="0" indent="-342900" algn="l" rtl="0">
              <a:spcBef>
                <a:spcPts val="480"/>
              </a:spcBef>
              <a:spcAft>
                <a:spcPts val="0"/>
              </a:spcAft>
              <a:buClr>
                <a:schemeClr val="dk1"/>
              </a:buClr>
              <a:buSzPts val="2400"/>
              <a:buChar char="•"/>
            </a:pPr>
            <a:r>
              <a:rPr lang="en-US" sz="2400">
                <a:latin typeface="Arial"/>
                <a:ea typeface="Arial"/>
                <a:cs typeface="Arial"/>
                <a:sym typeface="Arial"/>
              </a:rPr>
              <a:t>Evacuation Support</a:t>
            </a:r>
            <a:endParaRPr/>
          </a:p>
          <a:p>
            <a:pPr marL="342900" lvl="0" indent="-342900" algn="l" rtl="0">
              <a:spcBef>
                <a:spcPts val="480"/>
              </a:spcBef>
              <a:spcAft>
                <a:spcPts val="0"/>
              </a:spcAft>
              <a:buClr>
                <a:schemeClr val="dk1"/>
              </a:buClr>
              <a:buSzPts val="2400"/>
              <a:buChar char="•"/>
            </a:pPr>
            <a:r>
              <a:rPr lang="en-US" sz="2400">
                <a:latin typeface="Arial"/>
                <a:ea typeface="Arial"/>
                <a:cs typeface="Arial"/>
                <a:sym typeface="Arial"/>
              </a:rPr>
              <a:t>Emergency Medical Transport - Surge</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45"/>
          <p:cNvSpPr txBox="1">
            <a:spLocks noGrp="1"/>
          </p:cNvSpPr>
          <p:nvPr>
            <p:ph type="title"/>
          </p:nvPr>
        </p:nvSpPr>
        <p:spPr>
          <a:xfrm>
            <a:off x="304800" y="0"/>
            <a:ext cx="8458200" cy="12954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sz="4000">
                <a:latin typeface="Arial"/>
                <a:ea typeface="Arial"/>
                <a:cs typeface="Arial"/>
                <a:sym typeface="Arial"/>
              </a:rPr>
              <a:t>Role as an Individual</a:t>
            </a:r>
            <a:endParaRPr/>
          </a:p>
        </p:txBody>
      </p:sp>
      <p:pic>
        <p:nvPicPr>
          <p:cNvPr id="486" name="Google Shape;486;p45" descr="Screen Shot 2015-03-21 at 10.00.18 PM.png"/>
          <p:cNvPicPr preferRelativeResize="0">
            <a:picLocks noGrp="1"/>
          </p:cNvPicPr>
          <p:nvPr>
            <p:ph type="body" idx="1"/>
          </p:nvPr>
        </p:nvPicPr>
        <p:blipFill rotWithShape="1">
          <a:blip r:embed="rId3">
            <a:alphaModFix/>
          </a:blip>
          <a:srcRect t="6053" b="6052"/>
          <a:stretch/>
        </p:blipFill>
        <p:spPr>
          <a:xfrm>
            <a:off x="177800" y="705328"/>
            <a:ext cx="8966200" cy="467153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46"/>
          <p:cNvSpPr txBox="1"/>
          <p:nvPr/>
        </p:nvSpPr>
        <p:spPr>
          <a:xfrm>
            <a:off x="304800" y="762000"/>
            <a:ext cx="8534400" cy="5410200"/>
          </a:xfrm>
          <a:prstGeom prst="rect">
            <a:avLst/>
          </a:prstGeom>
          <a:noFill/>
          <a:ln>
            <a:noFill/>
          </a:ln>
        </p:spPr>
        <p:txBody>
          <a:bodyPr spcFirstLastPara="1" wrap="square" lIns="91425" tIns="45700" rIns="91425" bIns="45700" anchor="ctr" anchorCtr="0">
            <a:noAutofit/>
          </a:bodyPr>
          <a:lstStyle/>
          <a:p>
            <a:pPr marL="342900" marR="0" lvl="0" indent="-342900" algn="ctr" rtl="0">
              <a:spcBef>
                <a:spcPts val="0"/>
              </a:spcBef>
              <a:spcAft>
                <a:spcPts val="0"/>
              </a:spcAft>
              <a:buNone/>
            </a:pPr>
            <a:endParaRPr sz="2400">
              <a:solidFill>
                <a:schemeClr val="dk1"/>
              </a:solidFill>
              <a:latin typeface="Calibri"/>
              <a:ea typeface="Calibri"/>
              <a:cs typeface="Calibri"/>
              <a:sym typeface="Calibri"/>
            </a:endParaRPr>
          </a:p>
        </p:txBody>
      </p:sp>
      <p:sp>
        <p:nvSpPr>
          <p:cNvPr id="493" name="Google Shape;493;p46"/>
          <p:cNvSpPr txBox="1"/>
          <p:nvPr/>
        </p:nvSpPr>
        <p:spPr>
          <a:xfrm>
            <a:off x="0" y="-228600"/>
            <a:ext cx="91440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dk1"/>
                </a:solidFill>
                <a:latin typeface="Arial"/>
                <a:ea typeface="Arial"/>
                <a:cs typeface="Arial"/>
                <a:sym typeface="Arial"/>
              </a:rPr>
              <a:t>Role as a Neighbor </a:t>
            </a:r>
            <a:endParaRPr/>
          </a:p>
        </p:txBody>
      </p:sp>
      <p:pic>
        <p:nvPicPr>
          <p:cNvPr id="494" name="Google Shape;494;p46" descr="Screen Shot 2017-02-03 at 6.48.49 PM.png"/>
          <p:cNvPicPr preferRelativeResize="0"/>
          <p:nvPr/>
        </p:nvPicPr>
        <p:blipFill rotWithShape="1">
          <a:blip r:embed="rId3">
            <a:alphaModFix/>
          </a:blip>
          <a:srcRect/>
          <a:stretch/>
        </p:blipFill>
        <p:spPr>
          <a:xfrm>
            <a:off x="0" y="660400"/>
            <a:ext cx="9144000" cy="6210464"/>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47"/>
          <p:cNvSpPr txBox="1"/>
          <p:nvPr/>
        </p:nvSpPr>
        <p:spPr>
          <a:xfrm>
            <a:off x="304800" y="762000"/>
            <a:ext cx="8534400" cy="5410200"/>
          </a:xfrm>
          <a:prstGeom prst="rect">
            <a:avLst/>
          </a:prstGeom>
          <a:noFill/>
          <a:ln>
            <a:noFill/>
          </a:ln>
        </p:spPr>
        <p:txBody>
          <a:bodyPr spcFirstLastPara="1" wrap="square" lIns="91425" tIns="45700" rIns="91425" bIns="45700" anchor="ctr" anchorCtr="0">
            <a:noAutofit/>
          </a:bodyPr>
          <a:lstStyle/>
          <a:p>
            <a:pPr marL="342900" marR="0" lvl="0" indent="-342900" algn="ctr" rtl="0">
              <a:spcBef>
                <a:spcPts val="0"/>
              </a:spcBef>
              <a:spcAft>
                <a:spcPts val="0"/>
              </a:spcAft>
              <a:buNone/>
            </a:pPr>
            <a:endParaRPr sz="2400">
              <a:solidFill>
                <a:schemeClr val="dk1"/>
              </a:solidFill>
              <a:latin typeface="Calibri"/>
              <a:ea typeface="Calibri"/>
              <a:cs typeface="Calibri"/>
              <a:sym typeface="Calibri"/>
            </a:endParaRPr>
          </a:p>
        </p:txBody>
      </p:sp>
      <p:sp>
        <p:nvSpPr>
          <p:cNvPr id="501" name="Google Shape;501;p47"/>
          <p:cNvSpPr txBox="1"/>
          <p:nvPr/>
        </p:nvSpPr>
        <p:spPr>
          <a:xfrm>
            <a:off x="304800" y="0"/>
            <a:ext cx="800100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7200">
                <a:solidFill>
                  <a:schemeClr val="dk1"/>
                </a:solidFill>
                <a:latin typeface="Arial"/>
                <a:ea typeface="Arial"/>
                <a:cs typeface="Arial"/>
                <a:sym typeface="Arial"/>
              </a:rPr>
              <a:t>Make a Plan</a:t>
            </a:r>
            <a:endParaRPr/>
          </a:p>
        </p:txBody>
      </p:sp>
      <p:sp>
        <p:nvSpPr>
          <p:cNvPr id="502" name="Google Shape;502;p47"/>
          <p:cNvSpPr/>
          <p:nvPr/>
        </p:nvSpPr>
        <p:spPr>
          <a:xfrm>
            <a:off x="304800" y="1371600"/>
            <a:ext cx="8610600" cy="48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600">
                <a:solidFill>
                  <a:schemeClr val="dk1"/>
                </a:solidFill>
                <a:latin typeface="Arial"/>
                <a:ea typeface="Arial"/>
                <a:cs typeface="Arial"/>
                <a:sym typeface="Arial"/>
              </a:rPr>
              <a:t>Car Kits:  Where are you going?  How are you going to get there? What are you going to want to do there?</a:t>
            </a:r>
            <a:endParaRPr/>
          </a:p>
          <a:p>
            <a:pPr marL="0" marR="0" lvl="0" indent="0" algn="l" rtl="0">
              <a:spcBef>
                <a:spcPts val="0"/>
              </a:spcBef>
              <a:spcAft>
                <a:spcPts val="0"/>
              </a:spcAft>
              <a:buNone/>
            </a:pPr>
            <a:r>
              <a:rPr lang="en-US" sz="2600">
                <a:solidFill>
                  <a:schemeClr val="dk1"/>
                </a:solidFill>
                <a:latin typeface="Arial"/>
                <a:ea typeface="Arial"/>
                <a:cs typeface="Arial"/>
                <a:sym typeface="Arial"/>
              </a:rPr>
              <a:t>For how long?</a:t>
            </a:r>
            <a:endParaRPr/>
          </a:p>
          <a:p>
            <a:pPr marL="0" marR="0" lvl="0" indent="0" algn="l" rtl="0">
              <a:spcBef>
                <a:spcPts val="0"/>
              </a:spcBef>
              <a:spcAft>
                <a:spcPts val="0"/>
              </a:spcAft>
              <a:buNone/>
            </a:pPr>
            <a:endParaRPr sz="1000">
              <a:solidFill>
                <a:schemeClr val="dk1"/>
              </a:solidFill>
              <a:latin typeface="Arial"/>
              <a:ea typeface="Arial"/>
              <a:cs typeface="Arial"/>
              <a:sym typeface="Arial"/>
            </a:endParaRPr>
          </a:p>
          <a:p>
            <a:pPr marL="0" marR="0" lvl="0" indent="0" algn="l" rtl="0">
              <a:spcBef>
                <a:spcPts val="0"/>
              </a:spcBef>
              <a:spcAft>
                <a:spcPts val="0"/>
              </a:spcAft>
              <a:buNone/>
            </a:pPr>
            <a:r>
              <a:rPr lang="en-US" sz="2600">
                <a:solidFill>
                  <a:schemeClr val="dk1"/>
                </a:solidFill>
                <a:latin typeface="Arial"/>
                <a:ea typeface="Arial"/>
                <a:cs typeface="Arial"/>
                <a:sym typeface="Arial"/>
              </a:rPr>
              <a:t>Home 'kits’: Why make a 'bug out bag' or 'go kit’ - where are you going/Why are you going? How long will you be there? How are you going to get there?</a:t>
            </a:r>
            <a:endParaRPr/>
          </a:p>
          <a:p>
            <a:pPr marL="0" marR="0" lvl="0" indent="0" algn="l" rtl="0">
              <a:spcBef>
                <a:spcPts val="0"/>
              </a:spcBef>
              <a:spcAft>
                <a:spcPts val="0"/>
              </a:spcAft>
              <a:buNone/>
            </a:pPr>
            <a:endParaRPr sz="1000">
              <a:solidFill>
                <a:schemeClr val="dk1"/>
              </a:solidFill>
              <a:latin typeface="Arial"/>
              <a:ea typeface="Arial"/>
              <a:cs typeface="Arial"/>
              <a:sym typeface="Arial"/>
            </a:endParaRPr>
          </a:p>
          <a:p>
            <a:pPr marL="0" marR="0" lvl="0" indent="0" algn="l" rtl="0">
              <a:spcBef>
                <a:spcPts val="0"/>
              </a:spcBef>
              <a:spcAft>
                <a:spcPts val="0"/>
              </a:spcAft>
              <a:buNone/>
            </a:pPr>
            <a:r>
              <a:rPr lang="en-US" sz="2600">
                <a:solidFill>
                  <a:schemeClr val="dk1"/>
                </a:solidFill>
                <a:latin typeface="Arial"/>
                <a:ea typeface="Arial"/>
                <a:cs typeface="Arial"/>
                <a:sym typeface="Arial"/>
              </a:rPr>
              <a:t>Office kit: What role do you want to play after a disaster?</a:t>
            </a:r>
            <a:endParaRPr/>
          </a:p>
          <a:p>
            <a:pPr marL="0" marR="0" lvl="0" indent="0" algn="l" rtl="0">
              <a:spcBef>
                <a:spcPts val="0"/>
              </a:spcBef>
              <a:spcAft>
                <a:spcPts val="0"/>
              </a:spcAft>
              <a:buNone/>
            </a:pPr>
            <a:r>
              <a:rPr lang="en-US" sz="2600">
                <a:solidFill>
                  <a:schemeClr val="dk1"/>
                </a:solidFill>
                <a:latin typeface="Arial"/>
                <a:ea typeface="Arial"/>
                <a:cs typeface="Arial"/>
                <a:sym typeface="Arial"/>
              </a:rPr>
              <a:t>What items might you need in order to fulfill that role? What items do you need to protect your head, feet, hands, eyes, and nose? How long do you think you will need supplies to last?</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pic>
        <p:nvPicPr>
          <p:cNvPr id="509" name="Google Shape;509;p48" descr="Screen Shot 2015-12-16 at 5.31.03 PM.png"/>
          <p:cNvPicPr preferRelativeResize="0"/>
          <p:nvPr/>
        </p:nvPicPr>
        <p:blipFill rotWithShape="1">
          <a:blip r:embed="rId3">
            <a:alphaModFix/>
          </a:blip>
          <a:srcRect l="3210"/>
          <a:stretch/>
        </p:blipFill>
        <p:spPr>
          <a:xfrm>
            <a:off x="3848100" y="61365"/>
            <a:ext cx="5295900" cy="6796636"/>
          </a:xfrm>
          <a:prstGeom prst="rect">
            <a:avLst/>
          </a:prstGeom>
          <a:noFill/>
          <a:ln>
            <a:noFill/>
          </a:ln>
        </p:spPr>
      </p:pic>
      <p:sp>
        <p:nvSpPr>
          <p:cNvPr id="510" name="Google Shape;510;p48"/>
          <p:cNvSpPr/>
          <p:nvPr/>
        </p:nvSpPr>
        <p:spPr>
          <a:xfrm>
            <a:off x="0" y="0"/>
            <a:ext cx="4859338" cy="9239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b="1">
                <a:solidFill>
                  <a:schemeClr val="dk1"/>
                </a:solidFill>
                <a:latin typeface="Arial"/>
                <a:ea typeface="Arial"/>
                <a:cs typeface="Arial"/>
                <a:sym typeface="Arial"/>
              </a:rPr>
              <a:t>Medications</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49" descr="MOU for School Districts ICS Basics.pptx"/>
          <p:cNvSpPr/>
          <p:nvPr/>
        </p:nvSpPr>
        <p:spPr>
          <a:xfrm>
            <a:off x="3937000" y="2794000"/>
            <a:ext cx="1270000" cy="127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516" name="Google Shape;516;p49" descr="2014-10-14 13.32.05.jpg"/>
          <p:cNvPicPr preferRelativeResize="0"/>
          <p:nvPr/>
        </p:nvPicPr>
        <p:blipFill rotWithShape="1">
          <a:blip r:embed="rId3">
            <a:alphaModFix/>
          </a:blip>
          <a:srcRect/>
          <a:stretch/>
        </p:blipFill>
        <p:spPr>
          <a:xfrm>
            <a:off x="2019300" y="0"/>
            <a:ext cx="5143500" cy="68580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50"/>
          <p:cNvSpPr txBox="1">
            <a:spLocks noGrp="1"/>
          </p:cNvSpPr>
          <p:nvPr>
            <p:ph type="title"/>
          </p:nvPr>
        </p:nvSpPr>
        <p:spPr>
          <a:xfrm>
            <a:off x="685800" y="381000"/>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endParaRPr>
              <a:latin typeface="Arial"/>
              <a:ea typeface="Arial"/>
              <a:cs typeface="Arial"/>
              <a:sym typeface="Arial"/>
            </a:endParaRPr>
          </a:p>
        </p:txBody>
      </p:sp>
      <p:sp>
        <p:nvSpPr>
          <p:cNvPr id="523" name="Google Shape;523;p50"/>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p>
            <a:pPr marL="342900" lvl="0" indent="-165100" algn="l" rtl="0">
              <a:spcBef>
                <a:spcPts val="0"/>
              </a:spcBef>
              <a:spcAft>
                <a:spcPts val="0"/>
              </a:spcAft>
              <a:buClr>
                <a:schemeClr val="dk1"/>
              </a:buClr>
              <a:buSzPts val="2800"/>
              <a:buNone/>
            </a:pPr>
            <a:endParaRPr>
              <a:latin typeface="Calibri"/>
              <a:ea typeface="Calibri"/>
              <a:cs typeface="Calibri"/>
              <a:sym typeface="Calibri"/>
            </a:endParaRPr>
          </a:p>
        </p:txBody>
      </p:sp>
      <p:pic>
        <p:nvPicPr>
          <p:cNvPr id="524" name="Google Shape;524;p50" descr="2015-05-31 18.42.57.jpg"/>
          <p:cNvPicPr preferRelativeResize="0"/>
          <p:nvPr/>
        </p:nvPicPr>
        <p:blipFill rotWithShape="1">
          <a:blip r:embed="rId3">
            <a:alphaModFix/>
          </a:blip>
          <a:srcRect b="15369"/>
          <a:stretch/>
        </p:blipFill>
        <p:spPr>
          <a:xfrm>
            <a:off x="1904999" y="0"/>
            <a:ext cx="6077659" cy="68580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51"/>
          <p:cNvSpPr txBox="1">
            <a:spLocks noGrp="1"/>
          </p:cNvSpPr>
          <p:nvPr>
            <p:ph type="title"/>
          </p:nvPr>
        </p:nvSpPr>
        <p:spPr>
          <a:xfrm>
            <a:off x="685800" y="381000"/>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endParaRPr>
              <a:latin typeface="Arial"/>
              <a:ea typeface="Arial"/>
              <a:cs typeface="Arial"/>
              <a:sym typeface="Arial"/>
            </a:endParaRPr>
          </a:p>
        </p:txBody>
      </p:sp>
      <p:pic>
        <p:nvPicPr>
          <p:cNvPr id="531" name="Google Shape;531;p51" descr="2015-05-31 19.01.22.jpg"/>
          <p:cNvPicPr preferRelativeResize="0"/>
          <p:nvPr/>
        </p:nvPicPr>
        <p:blipFill rotWithShape="1">
          <a:blip r:embed="rId3">
            <a:alphaModFix/>
          </a:blip>
          <a:srcRect l="8878" t="184" r="15832" b="7978"/>
          <a:stretch/>
        </p:blipFill>
        <p:spPr>
          <a:xfrm>
            <a:off x="1128713" y="12700"/>
            <a:ext cx="6872287" cy="6286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113" name="Google Shape;113;p5"/>
          <p:cNvPicPr preferRelativeResize="0"/>
          <p:nvPr/>
        </p:nvPicPr>
        <p:blipFill rotWithShape="1">
          <a:blip r:embed="rId3">
            <a:alphaModFix/>
          </a:blip>
          <a:srcRect b="4022"/>
          <a:stretch/>
        </p:blipFill>
        <p:spPr>
          <a:xfrm>
            <a:off x="1181099" y="-38100"/>
            <a:ext cx="6882413" cy="68961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52"/>
          <p:cNvSpPr txBox="1">
            <a:spLocks noGrp="1"/>
          </p:cNvSpPr>
          <p:nvPr>
            <p:ph type="title"/>
          </p:nvPr>
        </p:nvSpPr>
        <p:spPr>
          <a:xfrm>
            <a:off x="685800" y="381000"/>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endParaRPr>
              <a:latin typeface="Arial"/>
              <a:ea typeface="Arial"/>
              <a:cs typeface="Arial"/>
              <a:sym typeface="Arial"/>
            </a:endParaRPr>
          </a:p>
        </p:txBody>
      </p:sp>
      <p:sp>
        <p:nvSpPr>
          <p:cNvPr id="538" name="Google Shape;538;p52"/>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p>
            <a:pPr marL="342900" lvl="0" indent="-165100" algn="l" rtl="0">
              <a:spcBef>
                <a:spcPts val="0"/>
              </a:spcBef>
              <a:spcAft>
                <a:spcPts val="0"/>
              </a:spcAft>
              <a:buClr>
                <a:schemeClr val="dk1"/>
              </a:buClr>
              <a:buSzPts val="2800"/>
              <a:buNone/>
            </a:pPr>
            <a:endParaRPr>
              <a:latin typeface="Calibri"/>
              <a:ea typeface="Calibri"/>
              <a:cs typeface="Calibri"/>
              <a:sym typeface="Calibri"/>
            </a:endParaRPr>
          </a:p>
        </p:txBody>
      </p:sp>
      <p:pic>
        <p:nvPicPr>
          <p:cNvPr id="539" name="Google Shape;539;p52" descr="2015-05-31 19.03.25.jpg"/>
          <p:cNvPicPr preferRelativeResize="0"/>
          <p:nvPr/>
        </p:nvPicPr>
        <p:blipFill rotWithShape="1">
          <a:blip r:embed="rId3">
            <a:alphaModFix/>
          </a:blip>
          <a:srcRect t="16852"/>
          <a:stretch/>
        </p:blipFill>
        <p:spPr>
          <a:xfrm>
            <a:off x="1600200" y="-33338"/>
            <a:ext cx="6216650" cy="6891338"/>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53"/>
          <p:cNvSpPr txBox="1">
            <a:spLocks noGrp="1"/>
          </p:cNvSpPr>
          <p:nvPr>
            <p:ph type="title"/>
          </p:nvPr>
        </p:nvSpPr>
        <p:spPr>
          <a:xfrm>
            <a:off x="685800" y="381000"/>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endParaRPr>
              <a:latin typeface="Arial"/>
              <a:ea typeface="Arial"/>
              <a:cs typeface="Arial"/>
              <a:sym typeface="Arial"/>
            </a:endParaRPr>
          </a:p>
        </p:txBody>
      </p:sp>
      <p:pic>
        <p:nvPicPr>
          <p:cNvPr id="546" name="Google Shape;546;p53" descr="2014-12-30 13.18.55.jpg"/>
          <p:cNvPicPr preferRelativeResize="0">
            <a:picLocks noGrp="1"/>
          </p:cNvPicPr>
          <p:nvPr>
            <p:ph type="body" idx="1"/>
          </p:nvPr>
        </p:nvPicPr>
        <p:blipFill rotWithShape="1">
          <a:blip r:embed="rId3">
            <a:alphaModFix/>
          </a:blip>
          <a:srcRect t="-945" r="8772" b="18418"/>
          <a:stretch/>
        </p:blipFill>
        <p:spPr>
          <a:xfrm>
            <a:off x="708025" y="-84138"/>
            <a:ext cx="7673975" cy="6942138"/>
          </a:xfrm>
          <a:prstGeom prst="rect">
            <a:avLst/>
          </a:prstGeom>
          <a:noFill/>
          <a:ln>
            <a:noFill/>
          </a:ln>
        </p:spPr>
      </p:pic>
      <p:pic>
        <p:nvPicPr>
          <p:cNvPr id="547" name="Google Shape;547;p53" descr="Screen Shot 2015-03-18 at 1.39.58 PM.png"/>
          <p:cNvPicPr preferRelativeResize="0"/>
          <p:nvPr/>
        </p:nvPicPr>
        <p:blipFill rotWithShape="1">
          <a:blip r:embed="rId4">
            <a:alphaModFix/>
          </a:blip>
          <a:srcRect/>
          <a:stretch/>
        </p:blipFill>
        <p:spPr>
          <a:xfrm>
            <a:off x="0" y="9525"/>
            <a:ext cx="9144000" cy="684847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pic>
        <p:nvPicPr>
          <p:cNvPr id="554" name="Google Shape;554;p54" descr="Screen Shot 2015-06-02 at 9.01.34 PM.png"/>
          <p:cNvPicPr preferRelativeResize="0"/>
          <p:nvPr/>
        </p:nvPicPr>
        <p:blipFill rotWithShape="1">
          <a:blip r:embed="rId3">
            <a:alphaModFix/>
          </a:blip>
          <a:srcRect/>
          <a:stretch/>
        </p:blipFill>
        <p:spPr>
          <a:xfrm>
            <a:off x="838200" y="-320675"/>
            <a:ext cx="7391400" cy="717867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pic>
        <p:nvPicPr>
          <p:cNvPr id="559" name="Google Shape;559;p55"/>
          <p:cNvPicPr preferRelativeResize="0">
            <a:picLocks noGrp="1"/>
          </p:cNvPicPr>
          <p:nvPr>
            <p:ph type="body" idx="1"/>
          </p:nvPr>
        </p:nvPicPr>
        <p:blipFill rotWithShape="1">
          <a:blip r:embed="rId3">
            <a:alphaModFix/>
          </a:blip>
          <a:srcRect/>
          <a:stretch/>
        </p:blipFill>
        <p:spPr>
          <a:xfrm>
            <a:off x="688606" y="5010883"/>
            <a:ext cx="680188" cy="989867"/>
          </a:xfrm>
          <a:prstGeom prst="rect">
            <a:avLst/>
          </a:prstGeom>
          <a:noFill/>
          <a:ln>
            <a:noFill/>
          </a:ln>
        </p:spPr>
      </p:pic>
      <p:pic>
        <p:nvPicPr>
          <p:cNvPr id="560" name="Google Shape;560;p55"/>
          <p:cNvPicPr preferRelativeResize="0">
            <a:picLocks noGrp="1"/>
          </p:cNvPicPr>
          <p:nvPr>
            <p:ph type="body" idx="2"/>
          </p:nvPr>
        </p:nvPicPr>
        <p:blipFill rotWithShape="1">
          <a:blip r:embed="rId4">
            <a:alphaModFix/>
          </a:blip>
          <a:srcRect/>
          <a:stretch/>
        </p:blipFill>
        <p:spPr>
          <a:xfrm>
            <a:off x="7192307" y="5280373"/>
            <a:ext cx="1555215" cy="482653"/>
          </a:xfrm>
          <a:prstGeom prst="rect">
            <a:avLst/>
          </a:prstGeom>
          <a:noFill/>
          <a:ln>
            <a:noFill/>
          </a:ln>
        </p:spPr>
      </p:pic>
      <p:pic>
        <p:nvPicPr>
          <p:cNvPr id="561" name="Google Shape;561;p55"/>
          <p:cNvPicPr preferRelativeResize="0"/>
          <p:nvPr/>
        </p:nvPicPr>
        <p:blipFill rotWithShape="1">
          <a:blip r:embed="rId5">
            <a:alphaModFix/>
          </a:blip>
          <a:srcRect/>
          <a:stretch/>
        </p:blipFill>
        <p:spPr>
          <a:xfrm>
            <a:off x="1858187" y="962248"/>
            <a:ext cx="5818187" cy="2454275"/>
          </a:xfrm>
          <a:prstGeom prst="rect">
            <a:avLst/>
          </a:prstGeom>
          <a:noFill/>
          <a:ln>
            <a:noFill/>
          </a:ln>
        </p:spPr>
      </p:pic>
      <p:pic>
        <p:nvPicPr>
          <p:cNvPr id="562" name="Google Shape;562;p55"/>
          <p:cNvPicPr preferRelativeResize="0"/>
          <p:nvPr/>
        </p:nvPicPr>
        <p:blipFill rotWithShape="1">
          <a:blip r:embed="rId6">
            <a:alphaModFix/>
          </a:blip>
          <a:srcRect/>
          <a:stretch/>
        </p:blipFill>
        <p:spPr>
          <a:xfrm>
            <a:off x="2274112" y="3540311"/>
            <a:ext cx="4986338" cy="19177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pic>
        <p:nvPicPr>
          <p:cNvPr id="569" name="Google Shape;569;p56" descr="Screen Shot 2015-06-02 at 9.01.12 PM.png"/>
          <p:cNvPicPr preferRelativeResize="0"/>
          <p:nvPr/>
        </p:nvPicPr>
        <p:blipFill rotWithShape="1">
          <a:blip r:embed="rId3">
            <a:alphaModFix/>
          </a:blip>
          <a:srcRect/>
          <a:stretch/>
        </p:blipFill>
        <p:spPr>
          <a:xfrm>
            <a:off x="0" y="152400"/>
            <a:ext cx="9144000" cy="6053138"/>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5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endParaRPr>
              <a:latin typeface="Arial"/>
              <a:ea typeface="Arial"/>
              <a:cs typeface="Arial"/>
              <a:sym typeface="Arial"/>
            </a:endParaRPr>
          </a:p>
        </p:txBody>
      </p:sp>
      <p:sp>
        <p:nvSpPr>
          <p:cNvPr id="575" name="Google Shape;575;p57"/>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p>
            <a:pPr marL="342900" lvl="0" indent="-165100" algn="l" rtl="0">
              <a:spcBef>
                <a:spcPts val="0"/>
              </a:spcBef>
              <a:spcAft>
                <a:spcPts val="0"/>
              </a:spcAft>
              <a:buClr>
                <a:schemeClr val="dk1"/>
              </a:buClr>
              <a:buSzPts val="2800"/>
              <a:buNone/>
            </a:pPr>
            <a:endParaRPr>
              <a:latin typeface="Arial"/>
              <a:ea typeface="Arial"/>
              <a:cs typeface="Arial"/>
              <a:sym typeface="Arial"/>
            </a:endParaRPr>
          </a:p>
        </p:txBody>
      </p:sp>
      <p:sp>
        <p:nvSpPr>
          <p:cNvPr id="576" name="Google Shape;576;p57"/>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p>
            <a:pPr marL="342900" lvl="0" indent="-165100" algn="l" rtl="0">
              <a:spcBef>
                <a:spcPts val="0"/>
              </a:spcBef>
              <a:spcAft>
                <a:spcPts val="0"/>
              </a:spcAft>
              <a:buClr>
                <a:schemeClr val="dk1"/>
              </a:buClr>
              <a:buSzPts val="2800"/>
              <a:buNone/>
            </a:pPr>
            <a:endParaRPr>
              <a:latin typeface="Arial"/>
              <a:ea typeface="Arial"/>
              <a:cs typeface="Arial"/>
              <a:sym typeface="Arial"/>
            </a:endParaRPr>
          </a:p>
        </p:txBody>
      </p:sp>
      <p:pic>
        <p:nvPicPr>
          <p:cNvPr id="577" name="Google Shape;577;p57" descr="2014-05-23 20.27.21.jpg"/>
          <p:cNvPicPr preferRelativeResize="0"/>
          <p:nvPr/>
        </p:nvPicPr>
        <p:blipFill rotWithShape="1">
          <a:blip r:embed="rId3">
            <a:alphaModFix/>
          </a:blip>
          <a:srcRect t="2779" b="9258"/>
          <a:stretch/>
        </p:blipFill>
        <p:spPr>
          <a:xfrm>
            <a:off x="1576388" y="0"/>
            <a:ext cx="5815012" cy="68199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p5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endParaRPr>
              <a:latin typeface="Arial"/>
              <a:ea typeface="Arial"/>
              <a:cs typeface="Arial"/>
              <a:sym typeface="Arial"/>
            </a:endParaRPr>
          </a:p>
        </p:txBody>
      </p:sp>
      <p:sp>
        <p:nvSpPr>
          <p:cNvPr id="583" name="Google Shape;583;p58"/>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p>
            <a:pPr marL="342900" lvl="0" indent="-165100" algn="l" rtl="0">
              <a:spcBef>
                <a:spcPts val="0"/>
              </a:spcBef>
              <a:spcAft>
                <a:spcPts val="0"/>
              </a:spcAft>
              <a:buClr>
                <a:schemeClr val="dk1"/>
              </a:buClr>
              <a:buSzPts val="2800"/>
              <a:buNone/>
            </a:pPr>
            <a:endParaRPr>
              <a:latin typeface="Arial"/>
              <a:ea typeface="Arial"/>
              <a:cs typeface="Arial"/>
              <a:sym typeface="Arial"/>
            </a:endParaRPr>
          </a:p>
        </p:txBody>
      </p:sp>
      <p:sp>
        <p:nvSpPr>
          <p:cNvPr id="584" name="Google Shape;584;p58"/>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p>
            <a:pPr marL="342900" lvl="0" indent="-165100" algn="l" rtl="0">
              <a:spcBef>
                <a:spcPts val="0"/>
              </a:spcBef>
              <a:spcAft>
                <a:spcPts val="0"/>
              </a:spcAft>
              <a:buClr>
                <a:schemeClr val="dk1"/>
              </a:buClr>
              <a:buSzPts val="2800"/>
              <a:buNone/>
            </a:pPr>
            <a:endParaRPr>
              <a:latin typeface="Arial"/>
              <a:ea typeface="Arial"/>
              <a:cs typeface="Arial"/>
              <a:sym typeface="Arial"/>
            </a:endParaRPr>
          </a:p>
        </p:txBody>
      </p:sp>
      <p:pic>
        <p:nvPicPr>
          <p:cNvPr id="585" name="Google Shape;585;p58" descr="2014-05-23 21.14.11.jpg"/>
          <p:cNvPicPr preferRelativeResize="0"/>
          <p:nvPr/>
        </p:nvPicPr>
        <p:blipFill rotWithShape="1">
          <a:blip r:embed="rId3">
            <a:alphaModFix/>
          </a:blip>
          <a:srcRect r="12345"/>
          <a:stretch/>
        </p:blipFill>
        <p:spPr>
          <a:xfrm>
            <a:off x="4635500" y="0"/>
            <a:ext cx="4508500" cy="6858000"/>
          </a:xfrm>
          <a:prstGeom prst="rect">
            <a:avLst/>
          </a:prstGeom>
          <a:noFill/>
          <a:ln>
            <a:noFill/>
          </a:ln>
        </p:spPr>
      </p:pic>
      <p:pic>
        <p:nvPicPr>
          <p:cNvPr id="586" name="Google Shape;586;p58" descr="2014-05-23 21.17.17.jpg"/>
          <p:cNvPicPr preferRelativeResize="0"/>
          <p:nvPr/>
        </p:nvPicPr>
        <p:blipFill rotWithShape="1">
          <a:blip r:embed="rId4">
            <a:alphaModFix/>
          </a:blip>
          <a:srcRect l="1" r="1729"/>
          <a:stretch/>
        </p:blipFill>
        <p:spPr>
          <a:xfrm>
            <a:off x="0" y="38100"/>
            <a:ext cx="5054600" cy="68580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pic>
        <p:nvPicPr>
          <p:cNvPr id="593" name="Google Shape;593;p59" descr="2015-10-25 17.08.35.jpg"/>
          <p:cNvPicPr preferRelativeResize="0"/>
          <p:nvPr/>
        </p:nvPicPr>
        <p:blipFill rotWithShape="1">
          <a:blip r:embed="rId3">
            <a:alphaModFix/>
          </a:blip>
          <a:srcRect r="12839"/>
          <a:stretch/>
        </p:blipFill>
        <p:spPr>
          <a:xfrm>
            <a:off x="1993900" y="0"/>
            <a:ext cx="4483100" cy="68580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pic>
        <p:nvPicPr>
          <p:cNvPr id="600" name="Google Shape;600;p60" descr="Screen Shot 2015-06-01 at 8.11.14 PM.png"/>
          <p:cNvPicPr preferRelativeResize="0"/>
          <p:nvPr/>
        </p:nvPicPr>
        <p:blipFill rotWithShape="1">
          <a:blip r:embed="rId3">
            <a:alphaModFix/>
          </a:blip>
          <a:srcRect r="1067"/>
          <a:stretch/>
        </p:blipFill>
        <p:spPr>
          <a:xfrm>
            <a:off x="1066800" y="0"/>
            <a:ext cx="8077200" cy="6913563"/>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61"/>
          <p:cNvSpPr txBox="1">
            <a:spLocks noGrp="1"/>
          </p:cNvSpPr>
          <p:nvPr>
            <p:ph type="title"/>
          </p:nvPr>
        </p:nvSpPr>
        <p:spPr>
          <a:xfrm>
            <a:off x="685800" y="381000"/>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endParaRPr>
              <a:latin typeface="Arial"/>
              <a:ea typeface="Arial"/>
              <a:cs typeface="Arial"/>
              <a:sym typeface="Arial"/>
            </a:endParaRPr>
          </a:p>
        </p:txBody>
      </p:sp>
      <p:pic>
        <p:nvPicPr>
          <p:cNvPr id="607" name="Google Shape;607;p61" descr="2015-05-31 18.00.03.jpg"/>
          <p:cNvPicPr preferRelativeResize="0"/>
          <p:nvPr/>
        </p:nvPicPr>
        <p:blipFill rotWithShape="1">
          <a:blip r:embed="rId3">
            <a:alphaModFix/>
          </a:blip>
          <a:srcRect l="12302" b="18601"/>
          <a:stretch/>
        </p:blipFill>
        <p:spPr>
          <a:xfrm>
            <a:off x="2159000" y="-88900"/>
            <a:ext cx="5613400" cy="69469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txBox="1">
            <a:spLocks noGrp="1"/>
          </p:cNvSpPr>
          <p:nvPr>
            <p:ph type="title"/>
          </p:nvPr>
        </p:nvSpPr>
        <p:spPr>
          <a:xfrm>
            <a:off x="66675" y="-63500"/>
            <a:ext cx="89916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sz="6000">
                <a:latin typeface="Arial"/>
                <a:ea typeface="Arial"/>
                <a:cs typeface="Arial"/>
                <a:sym typeface="Arial"/>
              </a:rPr>
              <a:t>Emergencies &amp; Disasters </a:t>
            </a:r>
            <a:endParaRPr/>
          </a:p>
        </p:txBody>
      </p:sp>
      <p:sp>
        <p:nvSpPr>
          <p:cNvPr id="119" name="Google Shape;119;p6"/>
          <p:cNvSpPr txBox="1">
            <a:spLocks noGrp="1"/>
          </p:cNvSpPr>
          <p:nvPr>
            <p:ph type="body" idx="1"/>
          </p:nvPr>
        </p:nvSpPr>
        <p:spPr>
          <a:xfrm>
            <a:off x="381000" y="920750"/>
            <a:ext cx="8305800" cy="56388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3000"/>
              <a:buChar char="•"/>
            </a:pPr>
            <a:r>
              <a:rPr lang="en-US" sz="3000">
                <a:latin typeface="Arial"/>
                <a:ea typeface="Arial"/>
                <a:cs typeface="Arial"/>
                <a:sym typeface="Arial"/>
              </a:rPr>
              <a:t>Home Fires and Wildfires</a:t>
            </a:r>
            <a:endParaRPr/>
          </a:p>
          <a:p>
            <a:pPr marL="342900" lvl="0" indent="-342900" algn="l" rtl="0">
              <a:spcBef>
                <a:spcPts val="600"/>
              </a:spcBef>
              <a:spcAft>
                <a:spcPts val="0"/>
              </a:spcAft>
              <a:buClr>
                <a:schemeClr val="dk1"/>
              </a:buClr>
              <a:buSzPts val="3000"/>
              <a:buChar char="•"/>
            </a:pPr>
            <a:r>
              <a:rPr lang="en-US" sz="3000">
                <a:latin typeface="Arial"/>
                <a:ea typeface="Arial"/>
                <a:cs typeface="Arial"/>
                <a:sym typeface="Arial"/>
              </a:rPr>
              <a:t>Severe Weather – snow/ice</a:t>
            </a:r>
            <a:endParaRPr/>
          </a:p>
          <a:p>
            <a:pPr marL="342900" lvl="0" indent="-342900" algn="l" rtl="0">
              <a:spcBef>
                <a:spcPts val="600"/>
              </a:spcBef>
              <a:spcAft>
                <a:spcPts val="0"/>
              </a:spcAft>
              <a:buClr>
                <a:schemeClr val="dk1"/>
              </a:buClr>
              <a:buSzPts val="3000"/>
              <a:buChar char="•"/>
            </a:pPr>
            <a:r>
              <a:rPr lang="en-US" sz="3000">
                <a:latin typeface="Arial"/>
                <a:ea typeface="Arial"/>
                <a:cs typeface="Arial"/>
                <a:sym typeface="Arial"/>
              </a:rPr>
              <a:t>Volcano </a:t>
            </a:r>
            <a:endParaRPr/>
          </a:p>
          <a:p>
            <a:pPr marL="342900" lvl="0" indent="-342900" algn="l" rtl="0">
              <a:spcBef>
                <a:spcPts val="600"/>
              </a:spcBef>
              <a:spcAft>
                <a:spcPts val="0"/>
              </a:spcAft>
              <a:buClr>
                <a:schemeClr val="dk1"/>
              </a:buClr>
              <a:buSzPts val="3000"/>
              <a:buChar char="•"/>
            </a:pPr>
            <a:r>
              <a:rPr lang="en-US" sz="3000">
                <a:latin typeface="Arial"/>
                <a:ea typeface="Arial"/>
                <a:cs typeface="Arial"/>
                <a:sym typeface="Arial"/>
              </a:rPr>
              <a:t>Technological</a:t>
            </a:r>
            <a:endParaRPr/>
          </a:p>
          <a:p>
            <a:pPr marL="342900" lvl="0" indent="-342900" algn="l" rtl="0">
              <a:spcBef>
                <a:spcPts val="600"/>
              </a:spcBef>
              <a:spcAft>
                <a:spcPts val="0"/>
              </a:spcAft>
              <a:buClr>
                <a:schemeClr val="dk1"/>
              </a:buClr>
              <a:buSzPts val="3000"/>
              <a:buChar char="•"/>
            </a:pPr>
            <a:r>
              <a:rPr lang="en-US" sz="3000">
                <a:latin typeface="Arial"/>
                <a:ea typeface="Arial"/>
                <a:cs typeface="Arial"/>
                <a:sym typeface="Arial"/>
              </a:rPr>
              <a:t>Terrorism/Acts of Violence</a:t>
            </a:r>
            <a:endParaRPr/>
          </a:p>
          <a:p>
            <a:pPr marL="342900" lvl="0" indent="-342900" algn="l" rtl="0">
              <a:spcBef>
                <a:spcPts val="600"/>
              </a:spcBef>
              <a:spcAft>
                <a:spcPts val="0"/>
              </a:spcAft>
              <a:buClr>
                <a:schemeClr val="dk1"/>
              </a:buClr>
              <a:buSzPts val="3000"/>
              <a:buChar char="•"/>
            </a:pPr>
            <a:r>
              <a:rPr lang="en-US" sz="3000">
                <a:latin typeface="Arial"/>
                <a:ea typeface="Arial"/>
                <a:cs typeface="Arial"/>
                <a:sym typeface="Arial"/>
              </a:rPr>
              <a:t>Land movement – mudslides, landslides</a:t>
            </a:r>
            <a:endParaRPr/>
          </a:p>
          <a:p>
            <a:pPr marL="342900" lvl="0" indent="-342900" algn="l" rtl="0">
              <a:spcBef>
                <a:spcPts val="600"/>
              </a:spcBef>
              <a:spcAft>
                <a:spcPts val="0"/>
              </a:spcAft>
              <a:buClr>
                <a:schemeClr val="dk1"/>
              </a:buClr>
              <a:buSzPts val="3000"/>
              <a:buChar char="•"/>
            </a:pPr>
            <a:r>
              <a:rPr lang="en-US" sz="3000">
                <a:latin typeface="Arial"/>
                <a:ea typeface="Arial"/>
                <a:cs typeface="Arial"/>
                <a:sym typeface="Arial"/>
              </a:rPr>
              <a:t>Contagions</a:t>
            </a:r>
            <a:endParaRPr/>
          </a:p>
          <a:p>
            <a:pPr marL="342900" lvl="0" indent="-342900" algn="l" rtl="0">
              <a:spcBef>
                <a:spcPts val="600"/>
              </a:spcBef>
              <a:spcAft>
                <a:spcPts val="0"/>
              </a:spcAft>
              <a:buClr>
                <a:schemeClr val="dk1"/>
              </a:buClr>
              <a:buSzPts val="3000"/>
              <a:buChar char="•"/>
            </a:pPr>
            <a:r>
              <a:rPr lang="en-US" sz="3000">
                <a:latin typeface="Arial"/>
                <a:ea typeface="Arial"/>
                <a:cs typeface="Arial"/>
                <a:sym typeface="Arial"/>
              </a:rPr>
              <a:t>Tsunami – OR and WA residents and visitors</a:t>
            </a:r>
            <a:endParaRPr/>
          </a:p>
          <a:p>
            <a:pPr marL="342900" lvl="0" indent="-342900" algn="l" rtl="0">
              <a:spcBef>
                <a:spcPts val="600"/>
              </a:spcBef>
              <a:spcAft>
                <a:spcPts val="0"/>
              </a:spcAft>
              <a:buClr>
                <a:schemeClr val="dk1"/>
              </a:buClr>
              <a:buSzPts val="3000"/>
              <a:buChar char="•"/>
            </a:pPr>
            <a:r>
              <a:rPr lang="en-US" sz="3000">
                <a:latin typeface="Arial"/>
                <a:ea typeface="Arial"/>
                <a:cs typeface="Arial"/>
                <a:sym typeface="Arial"/>
              </a:rPr>
              <a:t>9 Cascadia Subduction Zone Earthquake</a:t>
            </a:r>
            <a:endParaRPr/>
          </a:p>
          <a:p>
            <a:pPr marL="0" lvl="0" indent="0" algn="ctr" rtl="0">
              <a:spcBef>
                <a:spcPts val="600"/>
              </a:spcBef>
              <a:spcAft>
                <a:spcPts val="0"/>
              </a:spcAft>
              <a:buClr>
                <a:schemeClr val="dk1"/>
              </a:buClr>
              <a:buSzPts val="3200"/>
              <a:buNone/>
            </a:pPr>
            <a:r>
              <a:rPr lang="en-US" sz="3200" u="sng">
                <a:solidFill>
                  <a:schemeClr val="hlink"/>
                </a:solidFill>
                <a:hlinkClick r:id="rId3"/>
              </a:rPr>
              <a:t>https://multco.us/file/65292/download</a:t>
            </a:r>
            <a:endParaRPr sz="3000">
              <a:latin typeface="Arial"/>
              <a:ea typeface="Arial"/>
              <a:cs typeface="Arial"/>
              <a:sym typeface="Arial"/>
            </a:endParaRPr>
          </a:p>
          <a:p>
            <a:pPr marL="342900" lvl="0" indent="-342900" algn="l" rtl="0">
              <a:spcBef>
                <a:spcPts val="600"/>
              </a:spcBef>
              <a:spcAft>
                <a:spcPts val="0"/>
              </a:spcAft>
              <a:buClr>
                <a:schemeClr val="dk1"/>
              </a:buClr>
              <a:buSzPts val="3000"/>
              <a:buFont typeface="Arial"/>
              <a:buNone/>
            </a:pPr>
            <a:endParaRPr sz="3000">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Google Shape;613;p62"/>
          <p:cNvSpPr txBox="1">
            <a:spLocks noGrp="1"/>
          </p:cNvSpPr>
          <p:nvPr>
            <p:ph type="title"/>
          </p:nvPr>
        </p:nvSpPr>
        <p:spPr>
          <a:xfrm>
            <a:off x="685800" y="381000"/>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endParaRPr>
              <a:latin typeface="Arial"/>
              <a:ea typeface="Arial"/>
              <a:cs typeface="Arial"/>
              <a:sym typeface="Arial"/>
            </a:endParaRPr>
          </a:p>
        </p:txBody>
      </p:sp>
      <p:pic>
        <p:nvPicPr>
          <p:cNvPr id="614" name="Google Shape;614;p62" descr="2015-05-31 18.05.45.jpg"/>
          <p:cNvPicPr preferRelativeResize="0">
            <a:picLocks noGrp="1"/>
          </p:cNvPicPr>
          <p:nvPr>
            <p:ph type="body" idx="1"/>
          </p:nvPr>
        </p:nvPicPr>
        <p:blipFill rotWithShape="1">
          <a:blip r:embed="rId3">
            <a:alphaModFix/>
          </a:blip>
          <a:srcRect l="9711" t="14561" r="2309"/>
          <a:stretch/>
        </p:blipFill>
        <p:spPr>
          <a:xfrm>
            <a:off x="0" y="-292100"/>
            <a:ext cx="9817100" cy="71501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p63"/>
          <p:cNvSpPr txBox="1">
            <a:spLocks noGrp="1"/>
          </p:cNvSpPr>
          <p:nvPr>
            <p:ph type="title"/>
          </p:nvPr>
        </p:nvSpPr>
        <p:spPr>
          <a:xfrm>
            <a:off x="-914018" y="1283577"/>
            <a:ext cx="7200900" cy="1114425"/>
          </a:xfrm>
          <a:prstGeom prst="rect">
            <a:avLst/>
          </a:prstGeom>
          <a:noFill/>
          <a:ln>
            <a:noFill/>
          </a:ln>
        </p:spPr>
        <p:txBody>
          <a:bodyPr spcFirstLastPara="1" wrap="square" lIns="68550" tIns="34275" rIns="68550" bIns="34275" anchor="t" anchorCtr="0">
            <a:noAutofit/>
          </a:bodyPr>
          <a:lstStyle/>
          <a:p>
            <a:pPr marL="0" lvl="0" indent="0" algn="ctr" rtl="0">
              <a:lnSpc>
                <a:spcPct val="89000"/>
              </a:lnSpc>
              <a:spcBef>
                <a:spcPts val="0"/>
              </a:spcBef>
              <a:spcAft>
                <a:spcPts val="0"/>
              </a:spcAft>
              <a:buNone/>
            </a:pPr>
            <a:r>
              <a:rPr lang="en-US" sz="3600">
                <a:latin typeface="Arial"/>
                <a:ea typeface="Arial"/>
                <a:cs typeface="Arial"/>
                <a:sym typeface="Arial"/>
              </a:rPr>
              <a:t>Disaster Sanitation</a:t>
            </a:r>
            <a:endParaRPr sz="3600">
              <a:latin typeface="Arial"/>
              <a:ea typeface="Arial"/>
              <a:cs typeface="Arial"/>
              <a:sym typeface="Arial"/>
            </a:endParaRPr>
          </a:p>
        </p:txBody>
      </p:sp>
      <p:pic>
        <p:nvPicPr>
          <p:cNvPr id="620" name="Google Shape;620;p63"/>
          <p:cNvPicPr preferRelativeResize="0">
            <a:picLocks noGrp="1"/>
          </p:cNvPicPr>
          <p:nvPr>
            <p:ph type="body" idx="1"/>
          </p:nvPr>
        </p:nvPicPr>
        <p:blipFill rotWithShape="1">
          <a:blip r:embed="rId3">
            <a:alphaModFix/>
          </a:blip>
          <a:srcRect/>
          <a:stretch/>
        </p:blipFill>
        <p:spPr>
          <a:xfrm>
            <a:off x="688606" y="5010883"/>
            <a:ext cx="680188" cy="989867"/>
          </a:xfrm>
          <a:prstGeom prst="rect">
            <a:avLst/>
          </a:prstGeom>
          <a:noFill/>
          <a:ln>
            <a:noFill/>
          </a:ln>
        </p:spPr>
      </p:pic>
      <p:pic>
        <p:nvPicPr>
          <p:cNvPr id="621" name="Google Shape;621;p63"/>
          <p:cNvPicPr preferRelativeResize="0">
            <a:picLocks noGrp="1"/>
          </p:cNvPicPr>
          <p:nvPr>
            <p:ph type="body" idx="2"/>
          </p:nvPr>
        </p:nvPicPr>
        <p:blipFill rotWithShape="1">
          <a:blip r:embed="rId4">
            <a:alphaModFix/>
          </a:blip>
          <a:srcRect/>
          <a:stretch/>
        </p:blipFill>
        <p:spPr>
          <a:xfrm>
            <a:off x="7192307" y="5280373"/>
            <a:ext cx="1555215" cy="482653"/>
          </a:xfrm>
          <a:prstGeom prst="rect">
            <a:avLst/>
          </a:prstGeom>
          <a:noFill/>
          <a:ln>
            <a:noFill/>
          </a:ln>
        </p:spPr>
      </p:pic>
      <p:sp>
        <p:nvSpPr>
          <p:cNvPr id="622" name="Google Shape;622;p63"/>
          <p:cNvSpPr/>
          <p:nvPr/>
        </p:nvSpPr>
        <p:spPr>
          <a:xfrm>
            <a:off x="1028699" y="2066438"/>
            <a:ext cx="3845379" cy="2100575"/>
          </a:xfrm>
          <a:prstGeom prst="rect">
            <a:avLst/>
          </a:prstGeom>
          <a:noFill/>
          <a:ln>
            <a:noFill/>
          </a:ln>
        </p:spPr>
        <p:txBody>
          <a:bodyPr spcFirstLastPara="1" wrap="square" lIns="68550" tIns="34275" rIns="68550" bIns="34275" anchor="t" anchorCtr="0">
            <a:noAutofit/>
          </a:bodyPr>
          <a:lstStyle/>
          <a:p>
            <a:pPr marL="214313" marR="0" lvl="0" indent="-279400" algn="l" rtl="0">
              <a:spcBef>
                <a:spcPts val="0"/>
              </a:spcBef>
              <a:spcAft>
                <a:spcPts val="0"/>
              </a:spcAft>
              <a:buClr>
                <a:srgbClr val="000000"/>
              </a:buClr>
              <a:buSzPts val="4400"/>
              <a:buFont typeface="Arial"/>
              <a:buChar char="•"/>
            </a:pPr>
            <a:r>
              <a:rPr lang="en-US" sz="3300">
                <a:solidFill>
                  <a:srgbClr val="000000"/>
                </a:solidFill>
                <a:latin typeface="Arial"/>
                <a:ea typeface="Arial"/>
                <a:cs typeface="Arial"/>
                <a:sym typeface="Arial"/>
              </a:rPr>
              <a:t>Twin </a:t>
            </a:r>
            <a:br>
              <a:rPr lang="en-US" sz="3300">
                <a:solidFill>
                  <a:srgbClr val="000000"/>
                </a:solidFill>
                <a:latin typeface="Arial"/>
                <a:ea typeface="Arial"/>
                <a:cs typeface="Arial"/>
                <a:sym typeface="Arial"/>
              </a:rPr>
            </a:br>
            <a:r>
              <a:rPr lang="en-US" sz="3300">
                <a:solidFill>
                  <a:srgbClr val="000000"/>
                </a:solidFill>
                <a:latin typeface="Arial"/>
                <a:ea typeface="Arial"/>
                <a:cs typeface="Arial"/>
                <a:sym typeface="Arial"/>
              </a:rPr>
              <a:t>Bucket System</a:t>
            </a:r>
            <a:endParaRPr sz="1800">
              <a:solidFill>
                <a:schemeClr val="dk1"/>
              </a:solidFill>
              <a:latin typeface="Arial"/>
              <a:ea typeface="Arial"/>
              <a:cs typeface="Arial"/>
              <a:sym typeface="Arial"/>
            </a:endParaRPr>
          </a:p>
          <a:p>
            <a:pPr marL="214313" marR="0" lvl="0" indent="-279400" algn="l" rtl="0">
              <a:spcBef>
                <a:spcPts val="0"/>
              </a:spcBef>
              <a:spcAft>
                <a:spcPts val="0"/>
              </a:spcAft>
              <a:buClr>
                <a:srgbClr val="000000"/>
              </a:buClr>
              <a:buSzPts val="4400"/>
              <a:buFont typeface="Arial"/>
              <a:buChar char="•"/>
            </a:pPr>
            <a:r>
              <a:rPr lang="en-US" sz="3300">
                <a:solidFill>
                  <a:srgbClr val="000000"/>
                </a:solidFill>
                <a:latin typeface="Arial"/>
                <a:ea typeface="Arial"/>
                <a:cs typeface="Arial"/>
                <a:sym typeface="Arial"/>
              </a:rPr>
              <a:t>Latrine (Pit Toilet)</a:t>
            </a:r>
            <a:endParaRPr sz="1800">
              <a:solidFill>
                <a:schemeClr val="dk1"/>
              </a:solidFill>
              <a:latin typeface="Arial"/>
              <a:ea typeface="Arial"/>
              <a:cs typeface="Arial"/>
              <a:sym typeface="Arial"/>
            </a:endParaRPr>
          </a:p>
          <a:p>
            <a:pPr marL="214313" marR="0" lvl="0" indent="-279400" algn="l" rtl="0">
              <a:spcBef>
                <a:spcPts val="0"/>
              </a:spcBef>
              <a:spcAft>
                <a:spcPts val="0"/>
              </a:spcAft>
              <a:buClr>
                <a:srgbClr val="000000"/>
              </a:buClr>
              <a:buSzPts val="4400"/>
              <a:buFont typeface="Arial"/>
              <a:buChar char="•"/>
            </a:pPr>
            <a:r>
              <a:rPr lang="en-US" sz="3300">
                <a:solidFill>
                  <a:srgbClr val="000000"/>
                </a:solidFill>
                <a:latin typeface="Arial"/>
                <a:ea typeface="Arial"/>
                <a:cs typeface="Arial"/>
                <a:sym typeface="Arial"/>
              </a:rPr>
              <a:t>Septic System</a:t>
            </a:r>
            <a:endParaRPr sz="1800">
              <a:solidFill>
                <a:schemeClr val="dk1"/>
              </a:solidFill>
              <a:latin typeface="Arial"/>
              <a:ea typeface="Arial"/>
              <a:cs typeface="Arial"/>
              <a:sym typeface="Arial"/>
            </a:endParaRPr>
          </a:p>
        </p:txBody>
      </p:sp>
      <p:pic>
        <p:nvPicPr>
          <p:cNvPr id="623" name="Google Shape;623;p63"/>
          <p:cNvPicPr preferRelativeResize="0"/>
          <p:nvPr/>
        </p:nvPicPr>
        <p:blipFill rotWithShape="1">
          <a:blip r:embed="rId5">
            <a:alphaModFix/>
          </a:blip>
          <a:srcRect/>
          <a:stretch/>
        </p:blipFill>
        <p:spPr>
          <a:xfrm>
            <a:off x="5384978" y="934523"/>
            <a:ext cx="3636672" cy="2263829"/>
          </a:xfrm>
          <a:prstGeom prst="rect">
            <a:avLst/>
          </a:prstGeom>
          <a:noFill/>
          <a:ln>
            <a:noFill/>
          </a:ln>
        </p:spPr>
      </p:pic>
      <p:pic>
        <p:nvPicPr>
          <p:cNvPr id="624" name="Google Shape;624;p63"/>
          <p:cNvPicPr preferRelativeResize="0"/>
          <p:nvPr/>
        </p:nvPicPr>
        <p:blipFill rotWithShape="1">
          <a:blip r:embed="rId6">
            <a:alphaModFix/>
          </a:blip>
          <a:srcRect/>
          <a:stretch/>
        </p:blipFill>
        <p:spPr>
          <a:xfrm>
            <a:off x="4874078" y="2747055"/>
            <a:ext cx="3636672" cy="2263829"/>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pic>
        <p:nvPicPr>
          <p:cNvPr id="629" name="Google Shape;629;p64" descr="Screen Shot 2017-10-12 at 8.36.58 AM.png"/>
          <p:cNvPicPr preferRelativeResize="0"/>
          <p:nvPr/>
        </p:nvPicPr>
        <p:blipFill rotWithShape="1">
          <a:blip r:embed="rId3">
            <a:alphaModFix/>
          </a:blip>
          <a:srcRect l="2621" r="1561"/>
          <a:stretch/>
        </p:blipFill>
        <p:spPr>
          <a:xfrm>
            <a:off x="375" y="865838"/>
            <a:ext cx="9143238" cy="5992150"/>
          </a:xfrm>
          <a:prstGeom prst="rect">
            <a:avLst/>
          </a:prstGeom>
          <a:noFill/>
          <a:ln>
            <a:noFill/>
          </a:ln>
        </p:spPr>
      </p:pic>
      <p:sp>
        <p:nvSpPr>
          <p:cNvPr id="630" name="Google Shape;630;p64"/>
          <p:cNvSpPr txBox="1">
            <a:spLocks noGrp="1"/>
          </p:cNvSpPr>
          <p:nvPr>
            <p:ph type="ctrTitle"/>
          </p:nvPr>
        </p:nvSpPr>
        <p:spPr>
          <a:xfrm>
            <a:off x="0" y="5388000"/>
            <a:ext cx="9144000" cy="147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Calibri"/>
              <a:buNone/>
            </a:pPr>
            <a:r>
              <a:rPr lang="en-US" sz="2400">
                <a:latin typeface="Calibri"/>
                <a:ea typeface="Calibri"/>
                <a:cs typeface="Calibri"/>
                <a:sym typeface="Calibri"/>
              </a:rPr>
              <a:t>Debris Origin</a:t>
            </a:r>
            <a:endParaRPr sz="2400" b="0" i="0" u="none" strike="noStrike" cap="none">
              <a:solidFill>
                <a:schemeClr val="dk1"/>
              </a:solidFill>
              <a:latin typeface="Calibri"/>
              <a:ea typeface="Calibri"/>
              <a:cs typeface="Calibri"/>
              <a:sym typeface="Calibri"/>
            </a:endParaRPr>
          </a:p>
        </p:txBody>
      </p:sp>
      <p:sp>
        <p:nvSpPr>
          <p:cNvPr id="631" name="Google Shape;631;p64"/>
          <p:cNvSpPr txBox="1">
            <a:spLocks noGrp="1"/>
          </p:cNvSpPr>
          <p:nvPr>
            <p:ph type="ctrTitle"/>
          </p:nvPr>
        </p:nvSpPr>
        <p:spPr>
          <a:xfrm>
            <a:off x="0" y="-304800"/>
            <a:ext cx="9144000" cy="147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Calibri"/>
              <a:buNone/>
            </a:pPr>
            <a:r>
              <a:rPr lang="en-US" sz="4400">
                <a:latin typeface="Calibri"/>
                <a:ea typeface="Calibri"/>
                <a:cs typeface="Calibri"/>
                <a:sym typeface="Calibri"/>
              </a:rPr>
              <a:t>Land Movement Response Planning</a:t>
            </a:r>
            <a:endParaRPr sz="4400" b="0" i="0" u="none" strike="noStrike" cap="none">
              <a:solidFill>
                <a:schemeClr val="dk1"/>
              </a:solidFill>
              <a:latin typeface="Calibri"/>
              <a:ea typeface="Calibri"/>
              <a:cs typeface="Calibri"/>
              <a:sym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Google Shape;637;p65"/>
          <p:cNvSpPr txBox="1">
            <a:spLocks noGrp="1"/>
          </p:cNvSpPr>
          <p:nvPr>
            <p:ph type="ctrTitle"/>
          </p:nvPr>
        </p:nvSpPr>
        <p:spPr>
          <a:xfrm>
            <a:off x="311708" y="992767"/>
            <a:ext cx="8520600" cy="27369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1400"/>
              <a:buNone/>
            </a:pPr>
            <a:endParaRPr/>
          </a:p>
        </p:txBody>
      </p:sp>
      <p:sp>
        <p:nvSpPr>
          <p:cNvPr id="638" name="Google Shape;638;p65"/>
          <p:cNvSpPr txBox="1">
            <a:spLocks noGrp="1"/>
          </p:cNvSpPr>
          <p:nvPr>
            <p:ph type="subTitle" idx="1"/>
          </p:nvPr>
        </p:nvSpPr>
        <p:spPr>
          <a:xfrm>
            <a:off x="311700" y="3778833"/>
            <a:ext cx="8520600" cy="1056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800"/>
              <a:buNone/>
            </a:pPr>
            <a:endParaRPr/>
          </a:p>
        </p:txBody>
      </p:sp>
      <p:pic>
        <p:nvPicPr>
          <p:cNvPr id="639" name="Google Shape;639;p65"/>
          <p:cNvPicPr preferRelativeResize="0"/>
          <p:nvPr/>
        </p:nvPicPr>
        <p:blipFill rotWithShape="1">
          <a:blip r:embed="rId3">
            <a:alphaModFix/>
          </a:blip>
          <a:srcRect b="46222"/>
          <a:stretch/>
        </p:blipFill>
        <p:spPr>
          <a:xfrm>
            <a:off x="896112" y="-3600"/>
            <a:ext cx="7349513" cy="6861600"/>
          </a:xfrm>
          <a:prstGeom prst="rect">
            <a:avLst/>
          </a:prstGeom>
          <a:noFill/>
          <a:ln>
            <a:noFill/>
          </a:ln>
        </p:spPr>
      </p:pic>
      <p:sp>
        <p:nvSpPr>
          <p:cNvPr id="640" name="Google Shape;640;p65"/>
          <p:cNvSpPr txBox="1"/>
          <p:nvPr/>
        </p:nvSpPr>
        <p:spPr>
          <a:xfrm>
            <a:off x="0" y="140644"/>
            <a:ext cx="9144000" cy="10772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Air Quality </a:t>
            </a:r>
            <a:endParaRPr/>
          </a:p>
          <a:p>
            <a:pPr marL="0" marR="0" lvl="0" indent="0" algn="ctr" rtl="0">
              <a:spcBef>
                <a:spcPts val="0"/>
              </a:spcBef>
              <a:spcAft>
                <a:spcPts val="0"/>
              </a:spcAft>
              <a:buNone/>
            </a:pPr>
            <a:r>
              <a:rPr lang="en-US" sz="3200" u="sng">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https://oraqi.deq.state.or.us/home/map</a:t>
            </a:r>
            <a:endParaRPr sz="3200">
              <a:solidFill>
                <a:schemeClr val="dk1"/>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p66"/>
          <p:cNvSpPr txBox="1">
            <a:spLocks noGrp="1"/>
          </p:cNvSpPr>
          <p:nvPr>
            <p:ph type="title"/>
          </p:nvPr>
        </p:nvSpPr>
        <p:spPr>
          <a:xfrm>
            <a:off x="311700" y="130536"/>
            <a:ext cx="8520600" cy="7635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Calibri"/>
              <a:buNone/>
            </a:pPr>
            <a:r>
              <a:rPr lang="en-US" sz="4400" b="0" i="0" u="none" strike="noStrike" cap="none">
                <a:solidFill>
                  <a:schemeClr val="dk1"/>
                </a:solidFill>
                <a:latin typeface="Arial"/>
                <a:ea typeface="Arial"/>
                <a:cs typeface="Arial"/>
                <a:sym typeface="Arial"/>
              </a:rPr>
              <a:t>Evacuation</a:t>
            </a:r>
            <a:endParaRPr/>
          </a:p>
        </p:txBody>
      </p:sp>
      <p:cxnSp>
        <p:nvCxnSpPr>
          <p:cNvPr id="646" name="Google Shape;646;p66"/>
          <p:cNvCxnSpPr/>
          <p:nvPr/>
        </p:nvCxnSpPr>
        <p:spPr>
          <a:xfrm>
            <a:off x="343875" y="1014349"/>
            <a:ext cx="8508600" cy="0"/>
          </a:xfrm>
          <a:prstGeom prst="straightConnector1">
            <a:avLst/>
          </a:prstGeom>
          <a:noFill/>
          <a:ln w="9525" cap="flat" cmpd="sng">
            <a:solidFill>
              <a:schemeClr val="dk2"/>
            </a:solidFill>
            <a:prstDash val="solid"/>
            <a:round/>
            <a:headEnd type="none" w="sm" len="sm"/>
            <a:tailEnd type="none" w="sm" len="sm"/>
          </a:ln>
        </p:spPr>
      </p:cxnSp>
      <p:pic>
        <p:nvPicPr>
          <p:cNvPr id="647" name="Google Shape;647;p66"/>
          <p:cNvPicPr preferRelativeResize="0"/>
          <p:nvPr/>
        </p:nvPicPr>
        <p:blipFill rotWithShape="1">
          <a:blip r:embed="rId3">
            <a:alphaModFix/>
          </a:blip>
          <a:srcRect/>
          <a:stretch/>
        </p:blipFill>
        <p:spPr>
          <a:xfrm>
            <a:off x="0" y="1342555"/>
            <a:ext cx="9144000" cy="4172889"/>
          </a:xfrm>
          <a:prstGeom prst="rect">
            <a:avLst/>
          </a:prstGeom>
          <a:noFill/>
          <a:ln>
            <a:noFill/>
          </a:ln>
        </p:spPr>
      </p:pic>
      <p:pic>
        <p:nvPicPr>
          <p:cNvPr id="648" name="Google Shape;648;p66"/>
          <p:cNvPicPr preferRelativeResize="0"/>
          <p:nvPr/>
        </p:nvPicPr>
        <p:blipFill rotWithShape="1">
          <a:blip r:embed="rId3">
            <a:alphaModFix/>
          </a:blip>
          <a:srcRect/>
          <a:stretch/>
        </p:blipFill>
        <p:spPr>
          <a:xfrm>
            <a:off x="152400" y="1494955"/>
            <a:ext cx="9144000" cy="4172889"/>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67"/>
          <p:cNvSpPr txBox="1"/>
          <p:nvPr/>
        </p:nvSpPr>
        <p:spPr>
          <a:xfrm>
            <a:off x="304800" y="762000"/>
            <a:ext cx="8534400" cy="5410200"/>
          </a:xfrm>
          <a:prstGeom prst="rect">
            <a:avLst/>
          </a:prstGeom>
          <a:noFill/>
          <a:ln>
            <a:noFill/>
          </a:ln>
        </p:spPr>
        <p:txBody>
          <a:bodyPr spcFirstLastPara="1" wrap="square" lIns="91425" tIns="45700" rIns="91425" bIns="45700" anchor="ctr" anchorCtr="0">
            <a:noAutofit/>
          </a:bodyPr>
          <a:lstStyle/>
          <a:p>
            <a:pPr marL="342900" marR="0" lvl="0" indent="-342900" algn="ctr" rtl="0">
              <a:spcBef>
                <a:spcPts val="0"/>
              </a:spcBef>
              <a:spcAft>
                <a:spcPts val="0"/>
              </a:spcAft>
              <a:buNone/>
            </a:pPr>
            <a:endParaRPr sz="2400">
              <a:solidFill>
                <a:schemeClr val="dk1"/>
              </a:solidFill>
              <a:latin typeface="Calibri"/>
              <a:ea typeface="Calibri"/>
              <a:cs typeface="Calibri"/>
              <a:sym typeface="Calibri"/>
            </a:endParaRPr>
          </a:p>
        </p:txBody>
      </p:sp>
      <p:pic>
        <p:nvPicPr>
          <p:cNvPr id="654" name="Google Shape;654;p67" descr="59399_435820951729_1747402_n.jpg"/>
          <p:cNvPicPr preferRelativeResize="0"/>
          <p:nvPr/>
        </p:nvPicPr>
        <p:blipFill rotWithShape="1">
          <a:blip r:embed="rId3">
            <a:alphaModFix/>
          </a:blip>
          <a:srcRect r="25208" b="8681"/>
          <a:stretch/>
        </p:blipFill>
        <p:spPr>
          <a:xfrm>
            <a:off x="838200" y="125412"/>
            <a:ext cx="8305800" cy="6732588"/>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Google Shape;659;p68"/>
          <p:cNvSpPr txBox="1">
            <a:spLocks noGrp="1"/>
          </p:cNvSpPr>
          <p:nvPr>
            <p:ph type="title"/>
          </p:nvPr>
        </p:nvSpPr>
        <p:spPr>
          <a:xfrm>
            <a:off x="1123950" y="106497"/>
            <a:ext cx="7200900" cy="1114425"/>
          </a:xfrm>
          <a:prstGeom prst="rect">
            <a:avLst/>
          </a:prstGeom>
          <a:noFill/>
          <a:ln>
            <a:noFill/>
          </a:ln>
        </p:spPr>
        <p:txBody>
          <a:bodyPr spcFirstLastPara="1" wrap="square" lIns="68550" tIns="34275" rIns="68550" bIns="34275" anchor="t" anchorCtr="0">
            <a:noAutofit/>
          </a:bodyPr>
          <a:lstStyle/>
          <a:p>
            <a:pPr marL="0" lvl="0" indent="0" algn="ctr" rtl="0">
              <a:lnSpc>
                <a:spcPct val="89000"/>
              </a:lnSpc>
              <a:spcBef>
                <a:spcPts val="0"/>
              </a:spcBef>
              <a:spcAft>
                <a:spcPts val="0"/>
              </a:spcAft>
              <a:buNone/>
            </a:pPr>
            <a:r>
              <a:rPr lang="en-US" sz="3600"/>
              <a:t>Community Connections</a:t>
            </a:r>
            <a:br>
              <a:rPr lang="en-US" sz="3600"/>
            </a:br>
            <a:r>
              <a:rPr lang="en-US" sz="3600"/>
              <a:t>Social Capital</a:t>
            </a:r>
            <a:endParaRPr sz="3600"/>
          </a:p>
        </p:txBody>
      </p:sp>
      <p:pic>
        <p:nvPicPr>
          <p:cNvPr id="660" name="Google Shape;660;p68"/>
          <p:cNvPicPr preferRelativeResize="0">
            <a:picLocks noGrp="1"/>
          </p:cNvPicPr>
          <p:nvPr>
            <p:ph type="body" idx="2"/>
          </p:nvPr>
        </p:nvPicPr>
        <p:blipFill rotWithShape="1">
          <a:blip r:embed="rId3">
            <a:alphaModFix/>
          </a:blip>
          <a:srcRect/>
          <a:stretch/>
        </p:blipFill>
        <p:spPr>
          <a:xfrm>
            <a:off x="677890" y="5115958"/>
            <a:ext cx="607985" cy="884792"/>
          </a:xfrm>
          <a:prstGeom prst="rect">
            <a:avLst/>
          </a:prstGeom>
          <a:noFill/>
          <a:ln>
            <a:noFill/>
          </a:ln>
        </p:spPr>
      </p:pic>
      <p:sp>
        <p:nvSpPr>
          <p:cNvPr id="661" name="Google Shape;661;p68"/>
          <p:cNvSpPr/>
          <p:nvPr/>
        </p:nvSpPr>
        <p:spPr>
          <a:xfrm>
            <a:off x="264516" y="1200176"/>
            <a:ext cx="3836450" cy="2581525"/>
          </a:xfrm>
          <a:prstGeom prst="rect">
            <a:avLst/>
          </a:prstGeom>
          <a:noFill/>
          <a:ln>
            <a:noFill/>
          </a:ln>
        </p:spPr>
        <p:txBody>
          <a:bodyPr spcFirstLastPara="1" wrap="square" lIns="68550" tIns="34275" rIns="68550" bIns="34275" anchor="t" anchorCtr="0">
            <a:noAutofit/>
          </a:bodyPr>
          <a:lstStyle/>
          <a:p>
            <a:pPr marL="457189" marR="0" lvl="0" indent="-342891" algn="l" rtl="0">
              <a:spcBef>
                <a:spcPts val="0"/>
              </a:spcBef>
              <a:spcAft>
                <a:spcPts val="0"/>
              </a:spcAft>
              <a:buClr>
                <a:srgbClr val="000000"/>
              </a:buClr>
              <a:buSzPts val="2400"/>
              <a:buFont typeface="Arial"/>
              <a:buChar char="•"/>
            </a:pPr>
            <a:r>
              <a:rPr lang="en-US" sz="2400">
                <a:solidFill>
                  <a:srgbClr val="000000"/>
                </a:solidFill>
                <a:latin typeface="Arial"/>
                <a:ea typeface="Arial"/>
                <a:cs typeface="Arial"/>
                <a:sym typeface="Arial"/>
              </a:rPr>
              <a:t>Know Your Neighbor</a:t>
            </a:r>
            <a:endParaRPr sz="2400">
              <a:solidFill>
                <a:schemeClr val="dk1"/>
              </a:solidFill>
              <a:latin typeface="Arial"/>
              <a:ea typeface="Arial"/>
              <a:cs typeface="Arial"/>
              <a:sym typeface="Arial"/>
            </a:endParaRPr>
          </a:p>
          <a:p>
            <a:pPr marL="457189" marR="0" lvl="0" indent="-342891" algn="l" rtl="0">
              <a:spcBef>
                <a:spcPts val="0"/>
              </a:spcBef>
              <a:spcAft>
                <a:spcPts val="0"/>
              </a:spcAft>
              <a:buClr>
                <a:srgbClr val="000000"/>
              </a:buClr>
              <a:buSzPts val="2400"/>
              <a:buFont typeface="Arial"/>
              <a:buChar char="•"/>
            </a:pPr>
            <a:r>
              <a:rPr lang="en-US" sz="2400">
                <a:solidFill>
                  <a:srgbClr val="000000"/>
                </a:solidFill>
                <a:latin typeface="Arial"/>
                <a:ea typeface="Arial"/>
                <a:cs typeface="Arial"/>
                <a:sym typeface="Arial"/>
              </a:rPr>
              <a:t>Block Parties</a:t>
            </a:r>
            <a:endParaRPr sz="2400">
              <a:solidFill>
                <a:schemeClr val="dk1"/>
              </a:solidFill>
              <a:latin typeface="Arial"/>
              <a:ea typeface="Arial"/>
              <a:cs typeface="Arial"/>
              <a:sym typeface="Arial"/>
            </a:endParaRPr>
          </a:p>
          <a:p>
            <a:pPr marL="457189" marR="0" lvl="0" indent="-342891" algn="l" rtl="0">
              <a:spcBef>
                <a:spcPts val="0"/>
              </a:spcBef>
              <a:spcAft>
                <a:spcPts val="0"/>
              </a:spcAft>
              <a:buClr>
                <a:srgbClr val="000000"/>
              </a:buClr>
              <a:buSzPts val="2400"/>
              <a:buFont typeface="Arial"/>
              <a:buChar char="•"/>
            </a:pPr>
            <a:r>
              <a:rPr lang="en-US" sz="2400">
                <a:solidFill>
                  <a:srgbClr val="000000"/>
                </a:solidFill>
                <a:latin typeface="Arial"/>
                <a:ea typeface="Arial"/>
                <a:cs typeface="Arial"/>
                <a:sym typeface="Arial"/>
              </a:rPr>
              <a:t>Community Gardens</a:t>
            </a:r>
            <a:endParaRPr sz="2400">
              <a:solidFill>
                <a:schemeClr val="dk1"/>
              </a:solidFill>
              <a:latin typeface="Arial"/>
              <a:ea typeface="Arial"/>
              <a:cs typeface="Arial"/>
              <a:sym typeface="Arial"/>
            </a:endParaRPr>
          </a:p>
          <a:p>
            <a:pPr marL="457189" marR="0" lvl="0" indent="-342891" algn="l" rtl="0">
              <a:spcBef>
                <a:spcPts val="0"/>
              </a:spcBef>
              <a:spcAft>
                <a:spcPts val="0"/>
              </a:spcAft>
              <a:buClr>
                <a:srgbClr val="000000"/>
              </a:buClr>
              <a:buSzPts val="2400"/>
              <a:buFont typeface="Arial"/>
              <a:buChar char="•"/>
            </a:pPr>
            <a:r>
              <a:rPr lang="en-US" sz="2400">
                <a:solidFill>
                  <a:srgbClr val="000000"/>
                </a:solidFill>
                <a:latin typeface="Arial"/>
                <a:ea typeface="Arial"/>
                <a:cs typeface="Arial"/>
                <a:sym typeface="Arial"/>
              </a:rPr>
              <a:t>Apartment Groups</a:t>
            </a:r>
            <a:endParaRPr sz="2400">
              <a:solidFill>
                <a:srgbClr val="000000"/>
              </a:solidFill>
              <a:latin typeface="Arial"/>
              <a:ea typeface="Arial"/>
              <a:cs typeface="Arial"/>
              <a:sym typeface="Arial"/>
            </a:endParaRPr>
          </a:p>
          <a:p>
            <a:pPr marL="457189" marR="0" lvl="0" indent="-342891" algn="l" rtl="0">
              <a:spcBef>
                <a:spcPts val="0"/>
              </a:spcBef>
              <a:spcAft>
                <a:spcPts val="0"/>
              </a:spcAft>
              <a:buClr>
                <a:srgbClr val="000000"/>
              </a:buClr>
              <a:buSzPts val="2400"/>
              <a:buFont typeface="Arial"/>
              <a:buChar char="•"/>
            </a:pPr>
            <a:r>
              <a:rPr lang="en-US" sz="2400">
                <a:solidFill>
                  <a:srgbClr val="000000"/>
                </a:solidFill>
                <a:latin typeface="Arial"/>
                <a:ea typeface="Arial"/>
                <a:cs typeface="Arial"/>
                <a:sym typeface="Arial"/>
              </a:rPr>
              <a:t>Political Activities</a:t>
            </a:r>
            <a:endParaRPr sz="2400">
              <a:solidFill>
                <a:schemeClr val="dk1"/>
              </a:solidFill>
              <a:latin typeface="Arial"/>
              <a:ea typeface="Arial"/>
              <a:cs typeface="Arial"/>
              <a:sym typeface="Arial"/>
            </a:endParaRPr>
          </a:p>
          <a:p>
            <a:pPr marL="457189" marR="0" lvl="0" indent="-342891" algn="l" rtl="0">
              <a:spcBef>
                <a:spcPts val="0"/>
              </a:spcBef>
              <a:spcAft>
                <a:spcPts val="0"/>
              </a:spcAft>
              <a:buClr>
                <a:srgbClr val="000000"/>
              </a:buClr>
              <a:buSzPts val="2400"/>
              <a:buFont typeface="Arial"/>
              <a:buChar char="•"/>
            </a:pPr>
            <a:r>
              <a:rPr lang="en-US" sz="2400">
                <a:solidFill>
                  <a:srgbClr val="000000"/>
                </a:solidFill>
                <a:latin typeface="Arial"/>
                <a:ea typeface="Arial"/>
                <a:cs typeface="Arial"/>
                <a:sym typeface="Arial"/>
              </a:rPr>
              <a:t>Neighborhood Assoc.</a:t>
            </a:r>
            <a:endParaRPr sz="2400">
              <a:solidFill>
                <a:srgbClr val="000000"/>
              </a:solidFill>
              <a:latin typeface="Arial"/>
              <a:ea typeface="Arial"/>
              <a:cs typeface="Arial"/>
              <a:sym typeface="Arial"/>
            </a:endParaRPr>
          </a:p>
          <a:p>
            <a:pPr marL="457189" marR="0" lvl="0" indent="-342891" algn="l" rtl="0">
              <a:spcBef>
                <a:spcPts val="0"/>
              </a:spcBef>
              <a:spcAft>
                <a:spcPts val="0"/>
              </a:spcAft>
              <a:buClr>
                <a:srgbClr val="000000"/>
              </a:buClr>
              <a:buSzPts val="2400"/>
              <a:buFont typeface="Arial"/>
              <a:buChar char="•"/>
            </a:pPr>
            <a:r>
              <a:rPr lang="en-US" sz="2400">
                <a:solidFill>
                  <a:srgbClr val="000000"/>
                </a:solidFill>
                <a:latin typeface="Arial"/>
                <a:ea typeface="Arial"/>
                <a:cs typeface="Arial"/>
                <a:sym typeface="Arial"/>
              </a:rPr>
              <a:t>Religious Communities</a:t>
            </a:r>
            <a:endParaRPr sz="2400">
              <a:solidFill>
                <a:schemeClr val="dk1"/>
              </a:solidFill>
              <a:latin typeface="Arial"/>
              <a:ea typeface="Arial"/>
              <a:cs typeface="Arial"/>
              <a:sym typeface="Arial"/>
            </a:endParaRPr>
          </a:p>
          <a:p>
            <a:pPr marL="457189" marR="0" lvl="0" indent="-342891" algn="l" rtl="0">
              <a:spcBef>
                <a:spcPts val="0"/>
              </a:spcBef>
              <a:spcAft>
                <a:spcPts val="0"/>
              </a:spcAft>
              <a:buClr>
                <a:srgbClr val="000000"/>
              </a:buClr>
              <a:buSzPts val="2400"/>
              <a:buFont typeface="Arial"/>
              <a:buChar char="•"/>
            </a:pPr>
            <a:r>
              <a:rPr lang="en-US" sz="2400">
                <a:solidFill>
                  <a:srgbClr val="000000"/>
                </a:solidFill>
                <a:latin typeface="Arial"/>
                <a:ea typeface="Arial"/>
                <a:cs typeface="Arial"/>
                <a:sym typeface="Arial"/>
              </a:rPr>
              <a:t>Outdoor Activities</a:t>
            </a:r>
            <a:endParaRPr sz="2400">
              <a:solidFill>
                <a:schemeClr val="dk1"/>
              </a:solidFill>
              <a:latin typeface="Arial"/>
              <a:ea typeface="Arial"/>
              <a:cs typeface="Arial"/>
              <a:sym typeface="Arial"/>
            </a:endParaRPr>
          </a:p>
          <a:p>
            <a:pPr marL="457189" marR="0" lvl="0" indent="-228593" algn="l" rtl="0">
              <a:spcBef>
                <a:spcPts val="0"/>
              </a:spcBef>
              <a:spcAft>
                <a:spcPts val="0"/>
              </a:spcAft>
              <a:buClr>
                <a:srgbClr val="000000"/>
              </a:buClr>
              <a:buSzPts val="2400"/>
              <a:buFont typeface="Arial"/>
              <a:buChar char="•"/>
            </a:pPr>
            <a:r>
              <a:rPr lang="en-US" sz="2400">
                <a:solidFill>
                  <a:srgbClr val="000000"/>
                </a:solidFill>
                <a:latin typeface="Arial"/>
                <a:ea typeface="Arial"/>
                <a:cs typeface="Arial"/>
                <a:sym typeface="Arial"/>
              </a:rPr>
              <a:t>Progressive Dinners</a:t>
            </a:r>
            <a:endParaRPr sz="2400">
              <a:solidFill>
                <a:srgbClr val="000000"/>
              </a:solidFill>
              <a:latin typeface="Arial"/>
              <a:ea typeface="Arial"/>
              <a:cs typeface="Arial"/>
              <a:sym typeface="Arial"/>
            </a:endParaRPr>
          </a:p>
        </p:txBody>
      </p:sp>
      <p:sp>
        <p:nvSpPr>
          <p:cNvPr id="662" name="Google Shape;662;p68"/>
          <p:cNvSpPr/>
          <p:nvPr/>
        </p:nvSpPr>
        <p:spPr>
          <a:xfrm>
            <a:off x="3930845" y="3511465"/>
            <a:ext cx="5369668" cy="2617640"/>
          </a:xfrm>
          <a:prstGeom prst="rect">
            <a:avLst/>
          </a:prstGeom>
          <a:noFill/>
          <a:ln>
            <a:noFill/>
          </a:ln>
        </p:spPr>
        <p:txBody>
          <a:bodyPr spcFirstLastPara="1" wrap="square" lIns="68550" tIns="34275" rIns="68550" bIns="34275" anchor="t" anchorCtr="0">
            <a:noAutofit/>
          </a:bodyPr>
          <a:lstStyle/>
          <a:p>
            <a:pPr marL="295275" marR="0" lvl="0" indent="-274638" algn="l" rtl="0">
              <a:spcBef>
                <a:spcPts val="0"/>
              </a:spcBef>
              <a:spcAft>
                <a:spcPts val="0"/>
              </a:spcAft>
              <a:buClr>
                <a:srgbClr val="000000"/>
              </a:buClr>
              <a:buSzPts val="2400"/>
              <a:buFont typeface="Arial"/>
              <a:buChar char="•"/>
            </a:pPr>
            <a:r>
              <a:rPr lang="en-US" sz="2400">
                <a:solidFill>
                  <a:srgbClr val="000000"/>
                </a:solidFill>
                <a:latin typeface="Arial"/>
                <a:ea typeface="Arial"/>
                <a:cs typeface="Arial"/>
                <a:sym typeface="Arial"/>
              </a:rPr>
              <a:t>Multnomah County Sheriff’s Office Citizen Patrol, Search and Rescue</a:t>
            </a:r>
            <a:endParaRPr sz="2400">
              <a:solidFill>
                <a:srgbClr val="000000"/>
              </a:solidFill>
              <a:latin typeface="Arial"/>
              <a:ea typeface="Arial"/>
              <a:cs typeface="Arial"/>
              <a:sym typeface="Arial"/>
            </a:endParaRPr>
          </a:p>
          <a:p>
            <a:pPr marL="295275" marR="0" lvl="0" indent="-274638" algn="l" rtl="0">
              <a:spcBef>
                <a:spcPts val="0"/>
              </a:spcBef>
              <a:spcAft>
                <a:spcPts val="0"/>
              </a:spcAft>
              <a:buClr>
                <a:srgbClr val="000000"/>
              </a:buClr>
              <a:buSzPts val="2400"/>
              <a:buFont typeface="Arial"/>
              <a:buChar char="•"/>
            </a:pPr>
            <a:r>
              <a:rPr lang="en-US" sz="2400">
                <a:solidFill>
                  <a:srgbClr val="000000"/>
                </a:solidFill>
                <a:latin typeface="Arial"/>
                <a:ea typeface="Arial"/>
                <a:cs typeface="Arial"/>
                <a:sym typeface="Arial"/>
              </a:rPr>
              <a:t>Neighborhood Emergency Teams</a:t>
            </a:r>
            <a:endParaRPr sz="2400">
              <a:solidFill>
                <a:schemeClr val="dk1"/>
              </a:solidFill>
              <a:latin typeface="Arial"/>
              <a:ea typeface="Arial"/>
              <a:cs typeface="Arial"/>
              <a:sym typeface="Arial"/>
            </a:endParaRPr>
          </a:p>
          <a:p>
            <a:pPr marL="295275" marR="0" lvl="0" indent="-274638" algn="l" rtl="0">
              <a:spcBef>
                <a:spcPts val="0"/>
              </a:spcBef>
              <a:spcAft>
                <a:spcPts val="0"/>
              </a:spcAft>
              <a:buClr>
                <a:srgbClr val="000000"/>
              </a:buClr>
              <a:buSzPts val="2400"/>
              <a:buFont typeface="Arial"/>
              <a:buChar char="•"/>
            </a:pPr>
            <a:r>
              <a:rPr lang="en-US" sz="2400">
                <a:solidFill>
                  <a:srgbClr val="000000"/>
                </a:solidFill>
                <a:latin typeface="Arial"/>
                <a:ea typeface="Arial"/>
                <a:cs typeface="Arial"/>
                <a:sym typeface="Arial"/>
              </a:rPr>
              <a:t>Red Cross</a:t>
            </a:r>
            <a:endParaRPr sz="2400">
              <a:solidFill>
                <a:schemeClr val="dk1"/>
              </a:solidFill>
              <a:latin typeface="Arial"/>
              <a:ea typeface="Arial"/>
              <a:cs typeface="Arial"/>
              <a:sym typeface="Arial"/>
            </a:endParaRPr>
          </a:p>
          <a:p>
            <a:pPr marL="295275" marR="0" lvl="0" indent="-274638" algn="l" rtl="0">
              <a:spcBef>
                <a:spcPts val="0"/>
              </a:spcBef>
              <a:spcAft>
                <a:spcPts val="0"/>
              </a:spcAft>
              <a:buClr>
                <a:srgbClr val="000000"/>
              </a:buClr>
              <a:buSzPts val="2400"/>
              <a:buFont typeface="Arial"/>
              <a:buChar char="•"/>
            </a:pPr>
            <a:r>
              <a:rPr lang="en-US" sz="2400">
                <a:solidFill>
                  <a:srgbClr val="000000"/>
                </a:solidFill>
                <a:latin typeface="Arial"/>
                <a:ea typeface="Arial"/>
                <a:cs typeface="Arial"/>
                <a:sym typeface="Arial"/>
              </a:rPr>
              <a:t>Ham Radio - ARES</a:t>
            </a:r>
            <a:endParaRPr sz="2400">
              <a:solidFill>
                <a:schemeClr val="dk1"/>
              </a:solidFill>
              <a:latin typeface="Arial"/>
              <a:ea typeface="Arial"/>
              <a:cs typeface="Arial"/>
              <a:sym typeface="Arial"/>
            </a:endParaRPr>
          </a:p>
          <a:p>
            <a:pPr marL="295275" marR="0" lvl="0" indent="-274638" algn="l" rtl="0">
              <a:spcBef>
                <a:spcPts val="0"/>
              </a:spcBef>
              <a:spcAft>
                <a:spcPts val="0"/>
              </a:spcAft>
              <a:buClr>
                <a:srgbClr val="000000"/>
              </a:buClr>
              <a:buSzPts val="2400"/>
              <a:buFont typeface="Arial"/>
              <a:buChar char="•"/>
            </a:pPr>
            <a:r>
              <a:rPr lang="en-US" sz="2400">
                <a:solidFill>
                  <a:srgbClr val="000000"/>
                </a:solidFill>
                <a:latin typeface="Arial"/>
                <a:ea typeface="Arial"/>
                <a:cs typeface="Arial"/>
                <a:sym typeface="Arial"/>
              </a:rPr>
              <a:t>Medical Reserve Corps</a:t>
            </a:r>
            <a:endParaRPr sz="2400">
              <a:solidFill>
                <a:schemeClr val="dk1"/>
              </a:solidFill>
              <a:latin typeface="Arial"/>
              <a:ea typeface="Arial"/>
              <a:cs typeface="Arial"/>
              <a:sym typeface="Arial"/>
            </a:endParaRPr>
          </a:p>
          <a:p>
            <a:pPr marL="295275" marR="0" lvl="0" indent="-274638" algn="l" rtl="0">
              <a:spcBef>
                <a:spcPts val="0"/>
              </a:spcBef>
              <a:spcAft>
                <a:spcPts val="0"/>
              </a:spcAft>
              <a:buClr>
                <a:srgbClr val="000000"/>
              </a:buClr>
              <a:buSzPts val="2800"/>
              <a:buFont typeface="Arial"/>
              <a:buChar char="•"/>
            </a:pPr>
            <a:r>
              <a:rPr lang="en-US" sz="2400">
                <a:solidFill>
                  <a:srgbClr val="000000"/>
                </a:solidFill>
                <a:latin typeface="Arial"/>
                <a:ea typeface="Arial"/>
                <a:cs typeface="Arial"/>
                <a:sym typeface="Arial"/>
              </a:rPr>
              <a:t>Trauma Intervention Program</a:t>
            </a:r>
            <a:endParaRPr sz="2400">
              <a:solidFill>
                <a:srgbClr val="000000"/>
              </a:solidFill>
              <a:latin typeface="Libre Franklin"/>
              <a:ea typeface="Libre Franklin"/>
              <a:cs typeface="Libre Franklin"/>
              <a:sym typeface="Libre Franklin"/>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p69"/>
          <p:cNvSpPr txBox="1">
            <a:spLocks noGrp="1"/>
          </p:cNvSpPr>
          <p:nvPr>
            <p:ph type="title"/>
          </p:nvPr>
        </p:nvSpPr>
        <p:spPr>
          <a:xfrm>
            <a:off x="685800" y="381000"/>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endParaRPr>
              <a:latin typeface="Arial"/>
              <a:ea typeface="Arial"/>
              <a:cs typeface="Arial"/>
              <a:sym typeface="Arial"/>
            </a:endParaRPr>
          </a:p>
        </p:txBody>
      </p:sp>
      <p:sp>
        <p:nvSpPr>
          <p:cNvPr id="669" name="Google Shape;669;p69"/>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p>
            <a:pPr marL="342900" lvl="0" indent="-165100" algn="l" rtl="0">
              <a:spcBef>
                <a:spcPts val="0"/>
              </a:spcBef>
              <a:spcAft>
                <a:spcPts val="0"/>
              </a:spcAft>
              <a:buClr>
                <a:schemeClr val="dk1"/>
              </a:buClr>
              <a:buSzPts val="2800"/>
              <a:buNone/>
            </a:pPr>
            <a:endParaRPr>
              <a:latin typeface="Calibri"/>
              <a:ea typeface="Calibri"/>
              <a:cs typeface="Calibri"/>
              <a:sym typeface="Calibri"/>
            </a:endParaRPr>
          </a:p>
        </p:txBody>
      </p:sp>
      <p:pic>
        <p:nvPicPr>
          <p:cNvPr id="670" name="Google Shape;670;p69" descr="2015-05-31 18.57.12.jpg"/>
          <p:cNvPicPr preferRelativeResize="0"/>
          <p:nvPr/>
        </p:nvPicPr>
        <p:blipFill rotWithShape="1">
          <a:blip r:embed="rId3">
            <a:alphaModFix/>
          </a:blip>
          <a:srcRect t="31738" r="4430" b="3864"/>
          <a:stretch/>
        </p:blipFill>
        <p:spPr>
          <a:xfrm>
            <a:off x="990600" y="-22225"/>
            <a:ext cx="7658100" cy="6880225"/>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p71"/>
          <p:cNvSpPr txBox="1">
            <a:spLocks noGrp="1"/>
          </p:cNvSpPr>
          <p:nvPr>
            <p:ph type="title"/>
          </p:nvPr>
        </p:nvSpPr>
        <p:spPr>
          <a:xfrm>
            <a:off x="685800" y="381000"/>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endParaRPr>
              <a:latin typeface="Arial"/>
              <a:ea typeface="Arial"/>
              <a:cs typeface="Arial"/>
              <a:sym typeface="Arial"/>
            </a:endParaRPr>
          </a:p>
        </p:txBody>
      </p:sp>
      <p:sp>
        <p:nvSpPr>
          <p:cNvPr id="677" name="Google Shape;677;p71"/>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p>
            <a:pPr marL="342900" lvl="0" indent="-165100" algn="l" rtl="0">
              <a:spcBef>
                <a:spcPts val="0"/>
              </a:spcBef>
              <a:spcAft>
                <a:spcPts val="0"/>
              </a:spcAft>
              <a:buClr>
                <a:schemeClr val="dk1"/>
              </a:buClr>
              <a:buSzPts val="2800"/>
              <a:buNone/>
            </a:pPr>
            <a:endParaRPr>
              <a:latin typeface="Calibri"/>
              <a:ea typeface="Calibri"/>
              <a:cs typeface="Calibri"/>
              <a:sym typeface="Calibri"/>
            </a:endParaRPr>
          </a:p>
        </p:txBody>
      </p:sp>
      <p:pic>
        <p:nvPicPr>
          <p:cNvPr id="678" name="Google Shape;678;p71" descr="2013-11-05 20.18.01.jpg"/>
          <p:cNvPicPr preferRelativeResize="0"/>
          <p:nvPr/>
        </p:nvPicPr>
        <p:blipFill rotWithShape="1">
          <a:blip r:embed="rId3">
            <a:alphaModFix/>
          </a:blip>
          <a:srcRect b="15012"/>
          <a:stretch/>
        </p:blipFill>
        <p:spPr>
          <a:xfrm>
            <a:off x="0" y="342900"/>
            <a:ext cx="9145588" cy="582930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pic>
        <p:nvPicPr>
          <p:cNvPr id="684" name="Google Shape;684;p72" descr="A close up of a logo&#10;&#10;Description automatically generated"/>
          <p:cNvPicPr preferRelativeResize="0"/>
          <p:nvPr/>
        </p:nvPicPr>
        <p:blipFill rotWithShape="1">
          <a:blip r:embed="rId3">
            <a:alphaModFix/>
          </a:blip>
          <a:srcRect/>
          <a:stretch/>
        </p:blipFill>
        <p:spPr>
          <a:xfrm>
            <a:off x="3685459" y="2009343"/>
            <a:ext cx="5458541" cy="4809744"/>
          </a:xfrm>
          <a:prstGeom prst="rect">
            <a:avLst/>
          </a:prstGeom>
          <a:noFill/>
          <a:ln>
            <a:noFill/>
          </a:ln>
        </p:spPr>
      </p:pic>
      <p:sp>
        <p:nvSpPr>
          <p:cNvPr id="685" name="Google Shape;685;p72"/>
          <p:cNvSpPr txBox="1"/>
          <p:nvPr/>
        </p:nvSpPr>
        <p:spPr>
          <a:xfrm>
            <a:off x="116731" y="38913"/>
            <a:ext cx="8852170"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dk1"/>
                </a:solidFill>
                <a:latin typeface="Arial"/>
                <a:ea typeface="Arial"/>
                <a:cs typeface="Arial"/>
                <a:sym typeface="Arial"/>
              </a:rPr>
              <a:t>Earthquake Primers – Planning Workbooks in 11 languages</a:t>
            </a:r>
            <a:endParaRPr/>
          </a:p>
        </p:txBody>
      </p:sp>
      <p:sp>
        <p:nvSpPr>
          <p:cNvPr id="686" name="Google Shape;686;p72"/>
          <p:cNvSpPr/>
          <p:nvPr/>
        </p:nvSpPr>
        <p:spPr>
          <a:xfrm>
            <a:off x="150170" y="5596116"/>
            <a:ext cx="628954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u="sng">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https://multco.us/global/earthquake-primers-11-languages</a:t>
            </a:r>
            <a:endParaRPr sz="1800">
              <a:solidFill>
                <a:schemeClr val="dk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4" name="Google Shape;124;p7"/>
          <p:cNvPicPr preferRelativeResize="0"/>
          <p:nvPr/>
        </p:nvPicPr>
        <p:blipFill rotWithShape="1">
          <a:blip r:embed="rId3">
            <a:alphaModFix/>
          </a:blip>
          <a:srcRect l="1206"/>
          <a:stretch/>
        </p:blipFill>
        <p:spPr>
          <a:xfrm>
            <a:off x="2424222" y="823483"/>
            <a:ext cx="6719777" cy="5749212"/>
          </a:xfrm>
          <a:prstGeom prst="rect">
            <a:avLst/>
          </a:prstGeom>
          <a:noFill/>
          <a:ln>
            <a:noFill/>
          </a:ln>
        </p:spPr>
      </p:pic>
      <p:pic>
        <p:nvPicPr>
          <p:cNvPr id="125" name="Google Shape;125;p7"/>
          <p:cNvPicPr preferRelativeResize="0"/>
          <p:nvPr/>
        </p:nvPicPr>
        <p:blipFill rotWithShape="1">
          <a:blip r:embed="rId4">
            <a:alphaModFix/>
          </a:blip>
          <a:srcRect/>
          <a:stretch/>
        </p:blipFill>
        <p:spPr>
          <a:xfrm>
            <a:off x="-1" y="3908174"/>
            <a:ext cx="4282510" cy="2920340"/>
          </a:xfrm>
          <a:prstGeom prst="rect">
            <a:avLst/>
          </a:prstGeom>
          <a:noFill/>
          <a:ln>
            <a:noFill/>
          </a:ln>
        </p:spPr>
      </p:pic>
      <p:sp>
        <p:nvSpPr>
          <p:cNvPr id="126" name="Google Shape;126;p7"/>
          <p:cNvSpPr txBox="1"/>
          <p:nvPr/>
        </p:nvSpPr>
        <p:spPr>
          <a:xfrm>
            <a:off x="1906293" y="4071104"/>
            <a:ext cx="112082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dk1"/>
                </a:solidFill>
                <a:latin typeface="Arial"/>
                <a:ea typeface="Arial"/>
                <a:cs typeface="Arial"/>
                <a:sym typeface="Arial"/>
              </a:rPr>
              <a:t>DOGAMI</a:t>
            </a:r>
            <a:endParaRPr/>
          </a:p>
        </p:txBody>
      </p:sp>
      <p:sp>
        <p:nvSpPr>
          <p:cNvPr id="127" name="Google Shape;127;p7"/>
          <p:cNvSpPr txBox="1">
            <a:spLocks noGrp="1"/>
          </p:cNvSpPr>
          <p:nvPr>
            <p:ph type="title"/>
          </p:nvPr>
        </p:nvSpPr>
        <p:spPr>
          <a:xfrm>
            <a:off x="16873" y="152427"/>
            <a:ext cx="3683400" cy="14403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None/>
            </a:pPr>
            <a:r>
              <a:rPr lang="en-US" sz="4800">
                <a:latin typeface="Arial"/>
                <a:ea typeface="Arial"/>
                <a:cs typeface="Arial"/>
                <a:sym typeface="Arial"/>
              </a:rPr>
              <a:t>Awareness Resources</a:t>
            </a:r>
            <a:endParaRPr sz="4800">
              <a:latin typeface="Arial"/>
              <a:ea typeface="Arial"/>
              <a:cs typeface="Arial"/>
              <a:sym typeface="Arial"/>
            </a:endParaRPr>
          </a:p>
          <a:p>
            <a:pPr marL="19050" lvl="0" indent="0" algn="ctr" rtl="0">
              <a:lnSpc>
                <a:spcPct val="90000"/>
              </a:lnSpc>
              <a:spcBef>
                <a:spcPts val="0"/>
              </a:spcBef>
              <a:spcAft>
                <a:spcPts val="0"/>
              </a:spcAft>
              <a:buClr>
                <a:schemeClr val="dk1"/>
              </a:buClr>
              <a:buSzPts val="2600"/>
              <a:buFont typeface="Arial"/>
              <a:buNone/>
            </a:pPr>
            <a:r>
              <a:rPr lang="en-US" sz="1100" u="sng">
                <a:hlinkClick r:id="rId5"/>
              </a:rPr>
              <a:t>https://multco.us/em/emergency-management-training</a:t>
            </a:r>
            <a:endParaRPr sz="1100"/>
          </a:p>
          <a:p>
            <a:pPr marL="0" lvl="0" indent="0" algn="ctr" rtl="0">
              <a:lnSpc>
                <a:spcPct val="90000"/>
              </a:lnSpc>
              <a:spcBef>
                <a:spcPts val="0"/>
              </a:spcBef>
              <a:spcAft>
                <a:spcPts val="0"/>
              </a:spcAft>
              <a:buClr>
                <a:schemeClr val="dk1"/>
              </a:buClr>
              <a:buSzPts val="2600"/>
              <a:buFont typeface="Arial"/>
              <a:buNone/>
            </a:pPr>
            <a:r>
              <a:rPr lang="en-US" sz="1200" u="sng">
                <a:hlinkClick r:id="rId6"/>
              </a:rPr>
              <a:t>https://multco.us/em/emergency-preparedness</a:t>
            </a:r>
            <a:endParaRPr sz="1200"/>
          </a:p>
          <a:p>
            <a:pPr marL="342900" lvl="0" indent="-266700" algn="l" rtl="0">
              <a:spcBef>
                <a:spcPts val="0"/>
              </a:spcBef>
              <a:spcAft>
                <a:spcPts val="0"/>
              </a:spcAft>
              <a:buClr>
                <a:schemeClr val="dk1"/>
              </a:buClr>
              <a:buSzPts val="1800"/>
              <a:buChar char="•"/>
            </a:pPr>
            <a:r>
              <a:rPr lang="en-US" sz="1800"/>
              <a:t>Emergency Operations </a:t>
            </a:r>
            <a:br>
              <a:rPr lang="en-US" sz="1800"/>
            </a:br>
            <a:r>
              <a:rPr lang="en-US" sz="1800"/>
              <a:t>and Response Plans </a:t>
            </a:r>
            <a:endParaRPr sz="1800"/>
          </a:p>
          <a:p>
            <a:pPr marL="342900" lvl="0" indent="-266700" algn="l" rtl="0">
              <a:spcBef>
                <a:spcPts val="600"/>
              </a:spcBef>
              <a:spcAft>
                <a:spcPts val="0"/>
              </a:spcAft>
              <a:buClr>
                <a:schemeClr val="dk1"/>
              </a:buClr>
              <a:buSzPts val="1800"/>
              <a:buChar char="•"/>
            </a:pPr>
            <a:r>
              <a:rPr lang="en-US" sz="1800"/>
              <a:t>After Action Reports</a:t>
            </a:r>
            <a:endParaRPr sz="1800"/>
          </a:p>
          <a:p>
            <a:pPr marL="342900" lvl="0" indent="-266700" algn="l" rtl="0">
              <a:spcBef>
                <a:spcPts val="600"/>
              </a:spcBef>
              <a:spcAft>
                <a:spcPts val="0"/>
              </a:spcAft>
              <a:buClr>
                <a:schemeClr val="dk1"/>
              </a:buClr>
              <a:buSzPts val="1800"/>
              <a:buChar char="•"/>
            </a:pPr>
            <a:r>
              <a:rPr lang="en-US" sz="1800"/>
              <a:t>Training and Exercises </a:t>
            </a:r>
            <a:endParaRPr sz="180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73"/>
          <p:cNvSpPr txBox="1">
            <a:spLocks noGrp="1"/>
          </p:cNvSpPr>
          <p:nvPr>
            <p:ph type="title"/>
          </p:nvPr>
        </p:nvSpPr>
        <p:spPr>
          <a:xfrm>
            <a:off x="685800" y="381000"/>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endParaRPr>
              <a:latin typeface="Arial"/>
              <a:ea typeface="Arial"/>
              <a:cs typeface="Arial"/>
              <a:sym typeface="Arial"/>
            </a:endParaRPr>
          </a:p>
        </p:txBody>
      </p:sp>
      <p:pic>
        <p:nvPicPr>
          <p:cNvPr id="693" name="Google Shape;693;p73" descr="2014-12-30 13.18.55.jpg"/>
          <p:cNvPicPr preferRelativeResize="0">
            <a:picLocks noGrp="1"/>
          </p:cNvPicPr>
          <p:nvPr>
            <p:ph type="body" idx="1"/>
          </p:nvPr>
        </p:nvPicPr>
        <p:blipFill rotWithShape="1">
          <a:blip r:embed="rId3">
            <a:alphaModFix/>
          </a:blip>
          <a:srcRect t="1465" r="8772" b="18419"/>
          <a:stretch/>
        </p:blipFill>
        <p:spPr>
          <a:xfrm>
            <a:off x="1335088" y="0"/>
            <a:ext cx="7808912" cy="685800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pic>
        <p:nvPicPr>
          <p:cNvPr id="698" name="Google Shape;698;p74" descr="IMG_3138.JPG"/>
          <p:cNvPicPr preferRelativeResize="0">
            <a:picLocks noGrp="1"/>
          </p:cNvPicPr>
          <p:nvPr>
            <p:ph type="body" idx="1"/>
          </p:nvPr>
        </p:nvPicPr>
        <p:blipFill rotWithShape="1">
          <a:blip r:embed="rId3">
            <a:alphaModFix/>
          </a:blip>
          <a:srcRect l="8373" r="5173"/>
          <a:stretch/>
        </p:blipFill>
        <p:spPr>
          <a:xfrm rot="5400000">
            <a:off x="1370807" y="532606"/>
            <a:ext cx="6692900" cy="5805487"/>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p75" descr="MOU for School Districts ICS Basics.pptx"/>
          <p:cNvSpPr/>
          <p:nvPr/>
        </p:nvSpPr>
        <p:spPr>
          <a:xfrm>
            <a:off x="3937000" y="2794000"/>
            <a:ext cx="1270000" cy="127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704" name="Google Shape;704;p75" descr="2014-05-20 19.28.51.jpg"/>
          <p:cNvPicPr preferRelativeResize="0"/>
          <p:nvPr/>
        </p:nvPicPr>
        <p:blipFill rotWithShape="1">
          <a:blip r:embed="rId3">
            <a:alphaModFix/>
          </a:blip>
          <a:srcRect t="24973" r="9862" b="7471"/>
          <a:stretch/>
        </p:blipFill>
        <p:spPr>
          <a:xfrm>
            <a:off x="0" y="1447800"/>
            <a:ext cx="9194800" cy="5168900"/>
          </a:xfrm>
          <a:prstGeom prst="rect">
            <a:avLst/>
          </a:prstGeom>
          <a:noFill/>
          <a:ln>
            <a:noFill/>
          </a:ln>
        </p:spPr>
      </p:pic>
      <p:sp>
        <p:nvSpPr>
          <p:cNvPr id="705" name="Google Shape;705;p75"/>
          <p:cNvSpPr txBox="1"/>
          <p:nvPr/>
        </p:nvSpPr>
        <p:spPr>
          <a:xfrm>
            <a:off x="152400" y="-1041400"/>
            <a:ext cx="8991600" cy="33274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6000">
                <a:solidFill>
                  <a:schemeClr val="dk1"/>
                </a:solidFill>
                <a:latin typeface="Arial"/>
                <a:ea typeface="Arial"/>
                <a:cs typeface="Arial"/>
                <a:sym typeface="Arial"/>
              </a:rPr>
              <a:t>Unaffiliated Volunteers</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p76"/>
          <p:cNvSpPr txBox="1">
            <a:spLocks noGrp="1"/>
          </p:cNvSpPr>
          <p:nvPr>
            <p:ph type="title"/>
          </p:nvPr>
        </p:nvSpPr>
        <p:spPr>
          <a:xfrm>
            <a:off x="177800" y="127000"/>
            <a:ext cx="9144000" cy="825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4000">
                <a:latin typeface="Arial"/>
                <a:ea typeface="Arial"/>
                <a:cs typeface="Arial"/>
                <a:sym typeface="Arial"/>
              </a:rPr>
              <a:t>Spontaneous Volunteers</a:t>
            </a:r>
            <a:endParaRPr/>
          </a:p>
        </p:txBody>
      </p:sp>
      <p:pic>
        <p:nvPicPr>
          <p:cNvPr id="711" name="Google Shape;711;p76" descr="Screen Shot 2016-05-11 at 9.26.44 PM.png"/>
          <p:cNvPicPr preferRelativeResize="0"/>
          <p:nvPr/>
        </p:nvPicPr>
        <p:blipFill rotWithShape="1">
          <a:blip r:embed="rId3">
            <a:alphaModFix/>
          </a:blip>
          <a:srcRect l="7812" t="9059" r="13749" b="9435"/>
          <a:stretch/>
        </p:blipFill>
        <p:spPr>
          <a:xfrm>
            <a:off x="1181100" y="1142999"/>
            <a:ext cx="7939088" cy="5715001"/>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p77"/>
          <p:cNvSpPr txBox="1">
            <a:spLocks noGrp="1"/>
          </p:cNvSpPr>
          <p:nvPr>
            <p:ph type="title"/>
          </p:nvPr>
        </p:nvSpPr>
        <p:spPr>
          <a:xfrm>
            <a:off x="203200" y="139700"/>
            <a:ext cx="8991600" cy="698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4000">
                <a:latin typeface="Arial"/>
                <a:ea typeface="Arial"/>
                <a:cs typeface="Arial"/>
                <a:sym typeface="Arial"/>
              </a:rPr>
              <a:t>Organized Volunteers</a:t>
            </a:r>
            <a:endParaRPr/>
          </a:p>
        </p:txBody>
      </p:sp>
      <p:pic>
        <p:nvPicPr>
          <p:cNvPr id="717" name="Google Shape;717;p77" descr="2015-12-12 13.11.06.jpg"/>
          <p:cNvPicPr preferRelativeResize="0"/>
          <p:nvPr/>
        </p:nvPicPr>
        <p:blipFill rotWithShape="1">
          <a:blip r:embed="rId3">
            <a:alphaModFix/>
          </a:blip>
          <a:srcRect t="9332"/>
          <a:stretch/>
        </p:blipFill>
        <p:spPr>
          <a:xfrm>
            <a:off x="914400" y="1262063"/>
            <a:ext cx="8229600" cy="5595937"/>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p7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endParaRPr>
              <a:latin typeface="Arial"/>
              <a:ea typeface="Arial"/>
              <a:cs typeface="Arial"/>
              <a:sym typeface="Arial"/>
            </a:endParaRPr>
          </a:p>
        </p:txBody>
      </p:sp>
      <p:sp>
        <p:nvSpPr>
          <p:cNvPr id="723" name="Google Shape;723;p78"/>
          <p:cNvSpPr txBox="1"/>
          <p:nvPr/>
        </p:nvSpPr>
        <p:spPr>
          <a:xfrm>
            <a:off x="355600" y="392113"/>
            <a:ext cx="4762499" cy="3300412"/>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chemeClr val="dk1"/>
              </a:buClr>
              <a:buSzPts val="6600"/>
              <a:buFont typeface="Arial"/>
              <a:buNone/>
            </a:pPr>
            <a:r>
              <a:rPr lang="en-US" sz="6600">
                <a:solidFill>
                  <a:schemeClr val="dk1"/>
                </a:solidFill>
                <a:latin typeface="Arial"/>
                <a:ea typeface="Arial"/>
                <a:cs typeface="Arial"/>
                <a:sym typeface="Arial"/>
              </a:rPr>
              <a:t>Attempting to be the person my dog thinks   I am…</a:t>
            </a:r>
            <a:endParaRPr/>
          </a:p>
          <a:p>
            <a:pPr marL="342900" marR="0" lvl="0" indent="0" algn="l" rtl="0">
              <a:lnSpc>
                <a:spcPct val="80000"/>
              </a:lnSpc>
              <a:spcBef>
                <a:spcPts val="1320"/>
              </a:spcBef>
              <a:spcAft>
                <a:spcPts val="0"/>
              </a:spcAft>
              <a:buClr>
                <a:schemeClr val="dk1"/>
              </a:buClr>
              <a:buSzPts val="6600"/>
              <a:buFont typeface="Arial"/>
              <a:buNone/>
            </a:pPr>
            <a:endParaRPr sz="6600">
              <a:solidFill>
                <a:schemeClr val="dk1"/>
              </a:solidFill>
              <a:latin typeface="Arial"/>
              <a:ea typeface="Arial"/>
              <a:cs typeface="Arial"/>
              <a:sym typeface="Arial"/>
            </a:endParaRPr>
          </a:p>
        </p:txBody>
      </p:sp>
      <p:pic>
        <p:nvPicPr>
          <p:cNvPr id="724" name="Google Shape;724;p78" descr="2014-03-26 07.17.34.jpg"/>
          <p:cNvPicPr preferRelativeResize="0"/>
          <p:nvPr/>
        </p:nvPicPr>
        <p:blipFill rotWithShape="1">
          <a:blip r:embed="rId3">
            <a:alphaModFix/>
          </a:blip>
          <a:srcRect l="6958" t="4446" r="16011" b="3702"/>
          <a:stretch/>
        </p:blipFill>
        <p:spPr>
          <a:xfrm>
            <a:off x="4800600" y="-47625"/>
            <a:ext cx="4343400" cy="6905625"/>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29" name="Google Shape;729;p7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endParaRPr>
              <a:latin typeface="Arial"/>
              <a:ea typeface="Arial"/>
              <a:cs typeface="Arial"/>
              <a:sym typeface="Arial"/>
            </a:endParaRPr>
          </a:p>
        </p:txBody>
      </p:sp>
      <p:pic>
        <p:nvPicPr>
          <p:cNvPr id="730" name="Google Shape;730;p79" descr="Picture 29.png"/>
          <p:cNvPicPr preferRelativeResize="0">
            <a:picLocks noGrp="1"/>
          </p:cNvPicPr>
          <p:nvPr>
            <p:ph type="body" idx="1"/>
          </p:nvPr>
        </p:nvPicPr>
        <p:blipFill rotWithShape="1">
          <a:blip r:embed="rId3">
            <a:alphaModFix/>
          </a:blip>
          <a:srcRect t="-32326" b="-32326"/>
          <a:stretch/>
        </p:blipFill>
        <p:spPr>
          <a:xfrm>
            <a:off x="228600" y="-1454150"/>
            <a:ext cx="8686800" cy="93821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9"/>
          <p:cNvSpPr txBox="1">
            <a:spLocks noGrp="1"/>
          </p:cNvSpPr>
          <p:nvPr>
            <p:ph type="ctrTitle"/>
          </p:nvPr>
        </p:nvSpPr>
        <p:spPr>
          <a:xfrm>
            <a:off x="311708" y="992767"/>
            <a:ext cx="8520600" cy="27369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1400"/>
              <a:buNone/>
            </a:pPr>
            <a:endParaRPr/>
          </a:p>
        </p:txBody>
      </p:sp>
      <p:sp>
        <p:nvSpPr>
          <p:cNvPr id="134" name="Google Shape;134;p9"/>
          <p:cNvSpPr txBox="1">
            <a:spLocks noGrp="1"/>
          </p:cNvSpPr>
          <p:nvPr>
            <p:ph type="subTitle" idx="1"/>
          </p:nvPr>
        </p:nvSpPr>
        <p:spPr>
          <a:xfrm>
            <a:off x="311700" y="3778833"/>
            <a:ext cx="8520600" cy="1056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800"/>
              <a:buNone/>
            </a:pPr>
            <a:endParaRPr/>
          </a:p>
        </p:txBody>
      </p:sp>
      <p:pic>
        <p:nvPicPr>
          <p:cNvPr id="135" name="Google Shape;135;p9"/>
          <p:cNvPicPr preferRelativeResize="0"/>
          <p:nvPr/>
        </p:nvPicPr>
        <p:blipFill rotWithShape="1">
          <a:blip r:embed="rId3">
            <a:alphaModFix/>
          </a:blip>
          <a:srcRect/>
          <a:stretch/>
        </p:blipFill>
        <p:spPr>
          <a:xfrm>
            <a:off x="-1098815" y="0"/>
            <a:ext cx="10911115" cy="7010401"/>
          </a:xfrm>
          <a:prstGeom prst="rect">
            <a:avLst/>
          </a:prstGeom>
          <a:noFill/>
          <a:ln>
            <a:noFill/>
          </a:ln>
        </p:spPr>
      </p:pic>
      <p:sp>
        <p:nvSpPr>
          <p:cNvPr id="136" name="Google Shape;136;p9"/>
          <p:cNvSpPr/>
          <p:nvPr/>
        </p:nvSpPr>
        <p:spPr>
          <a:xfrm>
            <a:off x="1360967" y="233710"/>
            <a:ext cx="4369982" cy="3323987"/>
          </a:xfrm>
          <a:prstGeom prst="rect">
            <a:avLst/>
          </a:prstGeom>
          <a:noFill/>
          <a:ln>
            <a:noFill/>
          </a:ln>
        </p:spPr>
        <p:txBody>
          <a:bodyPr spcFirstLastPara="1" wrap="square" lIns="91425" tIns="45700" rIns="91425" bIns="45700" anchor="t" anchorCtr="0">
            <a:spAutoFit/>
          </a:bodyPr>
          <a:lstStyle/>
          <a:p>
            <a:pPr marL="57150" marR="0" lvl="0" indent="0" algn="ctr" rtl="0">
              <a:spcBef>
                <a:spcPts val="0"/>
              </a:spcBef>
              <a:spcAft>
                <a:spcPts val="0"/>
              </a:spcAft>
              <a:buNone/>
            </a:pPr>
            <a:r>
              <a:rPr lang="en-US" sz="3000" b="1">
                <a:solidFill>
                  <a:schemeClr val="dk1"/>
                </a:solidFill>
                <a:latin typeface="Arial"/>
                <a:ea typeface="Arial"/>
                <a:cs typeface="Arial"/>
                <a:sym typeface="Arial"/>
              </a:rPr>
              <a:t>How / Where are you going to get your information? </a:t>
            </a:r>
            <a:endParaRPr/>
          </a:p>
          <a:p>
            <a:pPr marL="57150" marR="0" lvl="0" indent="0" algn="ctr" rtl="0">
              <a:spcBef>
                <a:spcPts val="10"/>
              </a:spcBef>
              <a:spcAft>
                <a:spcPts val="0"/>
              </a:spcAft>
              <a:buNone/>
            </a:pPr>
            <a:endParaRPr sz="3000" b="1">
              <a:solidFill>
                <a:schemeClr val="dk1"/>
              </a:solidFill>
              <a:latin typeface="Arial"/>
              <a:ea typeface="Arial"/>
              <a:cs typeface="Arial"/>
              <a:sym typeface="Arial"/>
            </a:endParaRPr>
          </a:p>
          <a:p>
            <a:pPr marL="57150" marR="0" lvl="0" indent="0" algn="ctr" rtl="0">
              <a:spcBef>
                <a:spcPts val="10"/>
              </a:spcBef>
              <a:spcAft>
                <a:spcPts val="0"/>
              </a:spcAft>
              <a:buNone/>
            </a:pPr>
            <a:endParaRPr sz="3000" b="1">
              <a:solidFill>
                <a:schemeClr val="dk1"/>
              </a:solidFill>
              <a:latin typeface="Arial"/>
              <a:ea typeface="Arial"/>
              <a:cs typeface="Arial"/>
              <a:sym typeface="Arial"/>
            </a:endParaRPr>
          </a:p>
          <a:p>
            <a:pPr marL="57150" marR="0" lvl="0" indent="0" algn="ctr" rtl="0">
              <a:spcBef>
                <a:spcPts val="10"/>
              </a:spcBef>
              <a:spcAft>
                <a:spcPts val="0"/>
              </a:spcAft>
              <a:buNone/>
            </a:pPr>
            <a:endParaRPr sz="3000" b="1">
              <a:solidFill>
                <a:schemeClr val="dk1"/>
              </a:solidFill>
              <a:latin typeface="Arial"/>
              <a:ea typeface="Arial"/>
              <a:cs typeface="Arial"/>
              <a:sym typeface="Arial"/>
            </a:endParaRPr>
          </a:p>
          <a:p>
            <a:pPr marL="57150" marR="0" lvl="0" indent="0" algn="ctr" rtl="0">
              <a:spcBef>
                <a:spcPts val="10"/>
              </a:spcBef>
              <a:spcAft>
                <a:spcPts val="0"/>
              </a:spcAft>
              <a:buNone/>
            </a:pPr>
            <a:r>
              <a:rPr lang="en-US" sz="3000" b="1">
                <a:solidFill>
                  <a:schemeClr val="dk1"/>
                </a:solidFill>
                <a:latin typeface="Arial"/>
                <a:ea typeface="Arial"/>
                <a:cs typeface="Arial"/>
                <a:sym typeface="Arial"/>
              </a:rPr>
              <a:t>TRAPLINE </a:t>
            </a:r>
            <a:endParaRPr sz="3000">
              <a:solidFill>
                <a:schemeClr val="dk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10"/>
          <p:cNvSpPr txBox="1">
            <a:spLocks noGrp="1"/>
          </p:cNvSpPr>
          <p:nvPr>
            <p:ph type="ctrTitle"/>
          </p:nvPr>
        </p:nvSpPr>
        <p:spPr>
          <a:xfrm>
            <a:off x="0" y="-353148"/>
            <a:ext cx="9144000" cy="24585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Calibri"/>
              <a:buNone/>
            </a:pPr>
            <a:r>
              <a:rPr lang="en-US" sz="4400" b="0" i="0" u="none" strike="noStrike" cap="none">
                <a:solidFill>
                  <a:schemeClr val="dk1"/>
                </a:solidFill>
                <a:latin typeface="Arial"/>
                <a:ea typeface="Arial"/>
                <a:cs typeface="Arial"/>
                <a:sym typeface="Arial"/>
              </a:rPr>
              <a:t>Community Meetings</a:t>
            </a:r>
            <a:br>
              <a:rPr lang="en-US" sz="600" b="0" i="0" u="none" strike="noStrike" cap="none">
                <a:solidFill>
                  <a:schemeClr val="dk1"/>
                </a:solidFill>
                <a:latin typeface="Arial"/>
                <a:ea typeface="Arial"/>
                <a:cs typeface="Arial"/>
                <a:sym typeface="Arial"/>
              </a:rPr>
            </a:br>
            <a:endParaRPr/>
          </a:p>
        </p:txBody>
      </p:sp>
      <p:pic>
        <p:nvPicPr>
          <p:cNvPr id="142" name="Google Shape;142;p10" descr="36970260496_066506099e_o (1).jpg"/>
          <p:cNvPicPr preferRelativeResize="0"/>
          <p:nvPr/>
        </p:nvPicPr>
        <p:blipFill rotWithShape="1">
          <a:blip r:embed="rId3">
            <a:alphaModFix/>
          </a:blip>
          <a:srcRect/>
          <a:stretch/>
        </p:blipFill>
        <p:spPr>
          <a:xfrm>
            <a:off x="0" y="850603"/>
            <a:ext cx="9144000" cy="5418348"/>
          </a:xfrm>
          <a:prstGeom prst="rect">
            <a:avLst/>
          </a:prstGeom>
          <a:noFill/>
          <a:ln>
            <a:noFill/>
          </a:ln>
        </p:spPr>
      </p:pic>
    </p:spTree>
  </p:cSld>
  <p:clrMapOvr>
    <a:masterClrMapping/>
  </p:clrMapOvr>
</p:sld>
</file>

<file path=ppt/theme/theme1.xml><?xml version="1.0" encoding="utf-8"?>
<a:theme xmlns:a="http://schemas.openxmlformats.org/drawingml/2006/main" name="Multco_Theme">
  <a:themeElements>
    <a:clrScheme name="Custom 1">
      <a:dk1>
        <a:srgbClr val="000000"/>
      </a:dk1>
      <a:lt1>
        <a:srgbClr val="FFFFFF"/>
      </a:lt1>
      <a:dk2>
        <a:srgbClr val="1F497D"/>
      </a:dk2>
      <a:lt2>
        <a:srgbClr val="EEECE1"/>
      </a:lt2>
      <a:accent1>
        <a:srgbClr val="346094"/>
      </a:accent1>
      <a:accent2>
        <a:srgbClr val="D89F39"/>
      </a:accent2>
      <a:accent3>
        <a:srgbClr val="9BBB59"/>
      </a:accent3>
      <a:accent4>
        <a:srgbClr val="8064A2"/>
      </a:accent4>
      <a:accent5>
        <a:srgbClr val="4BACC6"/>
      </a:accent5>
      <a:accent6>
        <a:srgbClr val="999999"/>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5863</Words>
  <Application>Microsoft Office PowerPoint</Application>
  <PresentationFormat>On-screen Show (4:3)</PresentationFormat>
  <Paragraphs>507</Paragraphs>
  <Slides>76</Slides>
  <Notes>75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76</vt:i4>
      </vt:variant>
    </vt:vector>
  </HeadingPairs>
  <TitlesOfParts>
    <vt:vector size="84" baseType="lpstr">
      <vt:lpstr>Calibri</vt:lpstr>
      <vt:lpstr>Helvetica Neue</vt:lpstr>
      <vt:lpstr>Arial</vt:lpstr>
      <vt:lpstr>MS PGothic</vt:lpstr>
      <vt:lpstr>Verdana</vt:lpstr>
      <vt:lpstr>Libre Franklin</vt:lpstr>
      <vt:lpstr>Tahoma</vt:lpstr>
      <vt:lpstr>Multco_Theme</vt:lpstr>
      <vt:lpstr>PowerPoint Presentation</vt:lpstr>
      <vt:lpstr>PowerPoint Presentation</vt:lpstr>
      <vt:lpstr> What questions do you hope to have answered tonight?</vt:lpstr>
      <vt:lpstr>OBJECTIVES  Awareness  of Hazards and Situation  Conversations   Understanding of Plan(s)  Preparedness  Community Connections/Social Capital, Training/Practice, and Water &amp; Medications</vt:lpstr>
      <vt:lpstr>PowerPoint Presentation</vt:lpstr>
      <vt:lpstr>Emergencies &amp; Disasters </vt:lpstr>
      <vt:lpstr>Awareness Resources https://multco.us/em/emergency-management-training https://multco.us/em/emergency-preparedness Emergency Operations  and Response Plans  After Action Reports Training and Exercises </vt:lpstr>
      <vt:lpstr>PowerPoint Presentation</vt:lpstr>
      <vt:lpstr>Community Meetings </vt:lpstr>
      <vt:lpstr>Emergency Alerts and Warnings https://www.facebook.com/MultcoEM/ </vt:lpstr>
      <vt:lpstr>PowerPoint Presentation</vt:lpstr>
      <vt:lpstr>PowerPoint Presentation</vt:lpstr>
      <vt:lpstr>PowerPoint Presentation</vt:lpstr>
      <vt:lpstr>Subduction Zone EQ</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Infrastructure: Northridge Earthquake M6.7/20 sec</vt:lpstr>
      <vt:lpstr>Wildfire</vt:lpstr>
      <vt:lpstr>PowerPoint Presentation</vt:lpstr>
      <vt:lpstr>PowerPoint Presentation</vt:lpstr>
      <vt:lpstr>PowerPoint Presentation</vt:lpstr>
      <vt:lpstr>Nisqually EQ M6.8/46sec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Current Resilience Gap</vt:lpstr>
      <vt:lpstr>PowerPoint Presentation</vt:lpstr>
      <vt:lpstr>PowerPoint Presentation</vt:lpstr>
      <vt:lpstr>Emergency Management Programs</vt:lpstr>
      <vt:lpstr>Role as an Individual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Disaster Sanitation</vt:lpstr>
      <vt:lpstr>Debris Origin</vt:lpstr>
      <vt:lpstr>PowerPoint Presentation</vt:lpstr>
      <vt:lpstr>Evacuation</vt:lpstr>
      <vt:lpstr>PowerPoint Presentation</vt:lpstr>
      <vt:lpstr>Community Connections Social Capital</vt:lpstr>
      <vt:lpstr>PowerPoint Presentation</vt:lpstr>
      <vt:lpstr>PowerPoint Presentation</vt:lpstr>
      <vt:lpstr>PowerPoint Presentation</vt:lpstr>
      <vt:lpstr>PowerPoint Presentation</vt:lpstr>
      <vt:lpstr>PowerPoint Presentation</vt:lpstr>
      <vt:lpstr>PowerPoint Presentation</vt:lpstr>
      <vt:lpstr>Spontaneous Volunteers</vt:lpstr>
      <vt:lpstr>Organized Volunteers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Patti  Hill</dc:creator>
  <cp:lastModifiedBy>Kevin Mooney</cp:lastModifiedBy>
  <cp:revision>1</cp:revision>
  <dcterms:created xsi:type="dcterms:W3CDTF">2013-09-20T17:47:59Z</dcterms:created>
  <dcterms:modified xsi:type="dcterms:W3CDTF">2022-11-14T17:54:05Z</dcterms:modified>
</cp:coreProperties>
</file>