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69"/>
  </p:notesMasterIdLst>
  <p:handoutMasterIdLst>
    <p:handoutMasterId r:id="rId70"/>
  </p:handoutMasterIdLst>
  <p:sldIdLst>
    <p:sldId id="256" r:id="rId2"/>
    <p:sldId id="515" r:id="rId3"/>
    <p:sldId id="513" r:id="rId4"/>
    <p:sldId id="514" r:id="rId5"/>
    <p:sldId id="516" r:id="rId6"/>
    <p:sldId id="496" r:id="rId7"/>
    <p:sldId id="598" r:id="rId8"/>
    <p:sldId id="438" r:id="rId9"/>
    <p:sldId id="264" r:id="rId10"/>
    <p:sldId id="394" r:id="rId11"/>
    <p:sldId id="286" r:id="rId12"/>
    <p:sldId id="480" r:id="rId13"/>
    <p:sldId id="470" r:id="rId14"/>
    <p:sldId id="494" r:id="rId15"/>
    <p:sldId id="493" r:id="rId16"/>
    <p:sldId id="508" r:id="rId17"/>
    <p:sldId id="491" r:id="rId18"/>
    <p:sldId id="492" r:id="rId19"/>
    <p:sldId id="481" r:id="rId20"/>
    <p:sldId id="435" r:id="rId21"/>
    <p:sldId id="436" r:id="rId22"/>
    <p:sldId id="584" r:id="rId23"/>
    <p:sldId id="594" r:id="rId24"/>
    <p:sldId id="504" r:id="rId25"/>
    <p:sldId id="434" r:id="rId26"/>
    <p:sldId id="432" r:id="rId27"/>
    <p:sldId id="430" r:id="rId28"/>
    <p:sldId id="431" r:id="rId29"/>
    <p:sldId id="433" r:id="rId30"/>
    <p:sldId id="497" r:id="rId31"/>
    <p:sldId id="498" r:id="rId32"/>
    <p:sldId id="754" r:id="rId33"/>
    <p:sldId id="471" r:id="rId34"/>
    <p:sldId id="755" r:id="rId35"/>
    <p:sldId id="549" r:id="rId36"/>
    <p:sldId id="595" r:id="rId37"/>
    <p:sldId id="455" r:id="rId38"/>
    <p:sldId id="277" r:id="rId39"/>
    <p:sldId id="272" r:id="rId40"/>
    <p:sldId id="596" r:id="rId41"/>
    <p:sldId id="597" r:id="rId42"/>
    <p:sldId id="600" r:id="rId43"/>
    <p:sldId id="483" r:id="rId44"/>
    <p:sldId id="599" r:id="rId45"/>
    <p:sldId id="440" r:id="rId46"/>
    <p:sldId id="441" r:id="rId47"/>
    <p:sldId id="442" r:id="rId48"/>
    <p:sldId id="443" r:id="rId49"/>
    <p:sldId id="444" r:id="rId50"/>
    <p:sldId id="445" r:id="rId51"/>
    <p:sldId id="446" r:id="rId52"/>
    <p:sldId id="447" r:id="rId53"/>
    <p:sldId id="448" r:id="rId54"/>
    <p:sldId id="449" r:id="rId55"/>
    <p:sldId id="265" r:id="rId56"/>
    <p:sldId id="450" r:id="rId57"/>
    <p:sldId id="452" r:id="rId58"/>
    <p:sldId id="453" r:id="rId59"/>
    <p:sldId id="486" r:id="rId60"/>
    <p:sldId id="270" r:id="rId61"/>
    <p:sldId id="456" r:id="rId62"/>
    <p:sldId id="461" r:id="rId63"/>
    <p:sldId id="463" r:id="rId64"/>
    <p:sldId id="464" r:id="rId65"/>
    <p:sldId id="383" r:id="rId66"/>
    <p:sldId id="485" r:id="rId67"/>
    <p:sldId id="495"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9F39"/>
    <a:srgbClr val="346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07" autoAdjust="0"/>
    <p:restoredTop sz="66772" autoAdjust="0"/>
  </p:normalViewPr>
  <p:slideViewPr>
    <p:cSldViewPr snapToGrid="0" snapToObjects="1">
      <p:cViewPr varScale="1">
        <p:scale>
          <a:sx n="59" d="100"/>
          <a:sy n="59" d="100"/>
        </p:scale>
        <p:origin x="1195" y="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393F441-D2A9-4848-BD18-F71D63986EA5}" type="datetime1">
              <a:rPr lang="en-US"/>
              <a:pPr>
                <a:defRPr/>
              </a:pPr>
              <a:t>10/28/2019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2108892-E928-4567-9DB3-58F843B862C3}" type="slidenum">
              <a:rPr lang="en-US"/>
              <a:pPr>
                <a:defRPr/>
              </a:pPr>
              <a:t>‹#›</a:t>
            </a:fld>
            <a:endParaRPr lang="en-US"/>
          </a:p>
        </p:txBody>
      </p:sp>
    </p:spTree>
    <p:extLst>
      <p:ext uri="{BB962C8B-B14F-4D97-AF65-F5344CB8AC3E}">
        <p14:creationId xmlns:p14="http://schemas.microsoft.com/office/powerpoint/2010/main" val="20067728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0DAA9C4-D08B-4741-A0CF-C4E89ABC4376}" type="datetime1">
              <a:rPr lang="en-US"/>
              <a:pPr>
                <a:defRPr/>
              </a:pPr>
              <a:t>10/28/2019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646751D-1824-4518-A160-2A270A272C52}" type="slidenum">
              <a:rPr lang="en-US"/>
              <a:pPr>
                <a:defRPr/>
              </a:pPr>
              <a:t>‹#›</a:t>
            </a:fld>
            <a:endParaRPr lang="en-US"/>
          </a:p>
        </p:txBody>
      </p:sp>
    </p:spTree>
    <p:extLst>
      <p:ext uri="{BB962C8B-B14F-4D97-AF65-F5344CB8AC3E}">
        <p14:creationId xmlns:p14="http://schemas.microsoft.com/office/powerpoint/2010/main" val="73987334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ultco.us/em/natural-hazard-mitigation-plan-document-library"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multco.us/em/emergency-preparednes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training.fema.gov/is/courseoverview.aspx?code=IS-24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regongeology.org/pubs/tim/p-TIM-overview.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1906_San_Francisco_earthquak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propublica.org/nola/story/nopd-order-to-shoot-looters-hurricane-katrina/" TargetMode="External"/><Relationship Id="rId4" Type="http://schemas.openxmlformats.org/officeDocument/2006/relationships/hyperlink" Target="http://putnam.lib.udel.edu:8080/dspace/bitstream/handle/19716/1295/WP71.pdf?sequence=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25233-D2E3-8E48-A22C-9403C6359B15}" type="slidenum">
              <a:rPr lang="en-US" sz="1200"/>
              <a:pPr/>
              <a:t>2</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93342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a:t>Significant risks - NWS messaging - current procedures</a:t>
            </a:r>
            <a:endParaRPr/>
          </a:p>
          <a:p>
            <a:pPr marL="0" marR="0" lvl="0" indent="0" algn="l" rtl="0">
              <a:spcBef>
                <a:spcPts val="0"/>
              </a:spcBef>
              <a:spcAft>
                <a:spcPts val="0"/>
              </a:spcAft>
              <a:buClr>
                <a:schemeClr val="dk1"/>
              </a:buClr>
              <a:buFont typeface="Calibri"/>
              <a:buNone/>
            </a:pPr>
            <a:r>
              <a:rPr lang="en-US"/>
              <a:t>Will need to work with Records for getting messages out to operational staff</a:t>
            </a:r>
            <a:endParaRPr/>
          </a:p>
        </p:txBody>
      </p:sp>
      <p:sp>
        <p:nvSpPr>
          <p:cNvPr id="268" name="Google Shape;26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0761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A7D4F6-D852-5142-9EBF-5EC974AD856D}" type="slidenum">
              <a:rPr lang="en-US" sz="1200"/>
              <a:pPr/>
              <a:t>12</a:t>
            </a:fld>
            <a:endParaRPr lang="en-US" sz="1200"/>
          </a:p>
        </p:txBody>
      </p:sp>
      <p:sp>
        <p:nvSpPr>
          <p:cNvPr id="7" name="Rectangle 1031"/>
          <p:cNvSpPr txBox="1">
            <a:spLocks noGrp="1" noChangeArrowheads="1"/>
          </p:cNvSpPr>
          <p:nvPr/>
        </p:nvSpPr>
        <p:spPr bwMode="auto">
          <a:xfrm>
            <a:off x="3884613" y="8685213"/>
            <a:ext cx="2971800" cy="45720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b"/>
          <a:lstStyle/>
          <a:p>
            <a:pPr algn="r">
              <a:defRPr/>
            </a:pPr>
            <a:fld id="{61AB61D9-65BC-E646-9DAA-583BEECFE801}" type="slidenum">
              <a:rPr lang="en-US" sz="1200"/>
              <a:pPr algn="r">
                <a:defRPr/>
              </a:pPr>
              <a:t>12</a:t>
            </a:fld>
            <a:endParaRPr 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457200"/>
            <a:r>
              <a:rPr lang="en-US" dirty="0">
                <a:ea typeface="ＭＳ Ｐゴシック" charset="0"/>
                <a:cs typeface="ＭＳ Ｐゴシック" charset="0"/>
              </a:rPr>
              <a:t>Portland Hills</a:t>
            </a:r>
            <a:r>
              <a:rPr lang="en-US" baseline="0" dirty="0">
                <a:ea typeface="ＭＳ Ｐゴシック" charset="0"/>
                <a:cs typeface="ＭＳ Ｐゴシック" charset="0"/>
              </a:rPr>
              <a:t> fault is considered an ‘IF’ earthquake by geologists.  Cascadia is considered a “WHEN’ earthquake.</a:t>
            </a:r>
          </a:p>
          <a:p>
            <a:pPr defTabSz="457200"/>
            <a:endParaRPr lang="en-US" baseline="0" dirty="0">
              <a:ea typeface="ＭＳ Ｐゴシック" charset="0"/>
              <a:cs typeface="ＭＳ Ｐゴシック" charset="0"/>
            </a:endParaRPr>
          </a:p>
          <a:p>
            <a:pPr defTabSz="457200"/>
            <a:r>
              <a:rPr lang="en-US" baseline="0" dirty="0">
                <a:ea typeface="ＭＳ Ｐゴシック" charset="0"/>
                <a:cs typeface="ＭＳ Ｐゴシック" charset="0"/>
              </a:rPr>
              <a:t>The impacts from this earthquake across the Portland Metro area – would be more significant than the Cascadia EQ.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12117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D0BC2E-C905-EE4F-B497-D02A0A96C472}" type="slidenum">
              <a:rPr lang="en-US" sz="1200"/>
              <a:pPr/>
              <a:t>13</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Other types of earthquakes and their durations (crustal, intra-plate - 15-45 seconds)</a:t>
            </a:r>
          </a:p>
          <a:p>
            <a:pPr eaLnBrk="1" hangingPunct="1"/>
            <a:r>
              <a:rPr lang="en-US" dirty="0">
                <a:ea typeface="ＭＳ Ｐゴシック" charset="0"/>
                <a:cs typeface="ＭＳ Ｐゴシック" charset="0"/>
              </a:rPr>
              <a:t>Anyone been in an EQ?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Length of fault line - 600-800 miles</a:t>
            </a:r>
          </a:p>
          <a:p>
            <a:pPr eaLnBrk="1" hangingPunct="1"/>
            <a:r>
              <a:rPr lang="en-US" dirty="0">
                <a:ea typeface="ＭＳ Ｐゴシック" charset="0"/>
                <a:cs typeface="ＭＳ Ｐゴシック" charset="0"/>
              </a:rPr>
              <a:t>How they determine where fault lines are.</a:t>
            </a:r>
          </a:p>
          <a:p>
            <a:pPr eaLnBrk="1" hangingPunct="1"/>
            <a:endParaRPr lang="en-US" dirty="0">
              <a:ea typeface="ＭＳ Ｐゴシック" charset="0"/>
              <a:cs typeface="ＭＳ Ｐゴシック" charset="0"/>
            </a:endParaRPr>
          </a:p>
          <a:p>
            <a:pPr eaLnBrk="1" hangingPunct="1"/>
            <a:r>
              <a:rPr lang="en-US" b="1" u="sng" dirty="0">
                <a:ea typeface="ＭＳ Ｐゴシック" charset="0"/>
                <a:cs typeface="ＭＳ Ｐゴシック" charset="0"/>
              </a:rPr>
              <a:t>http://www.hawaii247.com/2011/09/08/volcano-watch-can-earthquakes-trigger-volcanic-eruptions/</a:t>
            </a:r>
          </a:p>
          <a:p>
            <a:pPr eaLnBrk="1" hangingPunct="1"/>
            <a:r>
              <a:rPr lang="en-US" dirty="0">
                <a:ea typeface="ＭＳ Ｐゴシック" charset="0"/>
                <a:cs typeface="ＭＳ Ｐゴシック" charset="0"/>
              </a:rPr>
              <a:t>Volcano Watch: Can earthquakes trigger volcanic eruptions?</a:t>
            </a:r>
          </a:p>
          <a:p>
            <a:pPr eaLnBrk="1" hangingPunct="1"/>
            <a:r>
              <a:rPr lang="en-US" dirty="0">
                <a:ea typeface="ＭＳ Ｐゴシック" charset="0"/>
                <a:cs typeface="ＭＳ Ｐゴシック" charset="0"/>
              </a:rPr>
              <a:t>Posted on September 8, 2011. Tags: earthquakes, </a:t>
            </a:r>
            <a:r>
              <a:rPr lang="en-US" dirty="0" err="1">
                <a:ea typeface="ＭＳ Ｐゴシック" charset="0"/>
                <a:cs typeface="ＭＳ Ｐゴシック" charset="0"/>
              </a:rPr>
              <a:t>hvo</a:t>
            </a:r>
            <a:r>
              <a:rPr lang="en-US" dirty="0">
                <a:ea typeface="ＭＳ Ｐゴシック" charset="0"/>
                <a:cs typeface="ＭＳ Ｐゴシック" charset="0"/>
              </a:rPr>
              <a:t>, </a:t>
            </a:r>
            <a:r>
              <a:rPr lang="en-US" dirty="0" err="1">
                <a:ea typeface="ＭＳ Ｐゴシック" charset="0"/>
                <a:cs typeface="ＭＳ Ｐゴシック" charset="0"/>
              </a:rPr>
              <a:t>usgs</a:t>
            </a:r>
            <a:r>
              <a:rPr lang="en-US" dirty="0">
                <a:ea typeface="ＭＳ Ｐゴシック" charset="0"/>
                <a:cs typeface="ＭＳ Ｐゴシック" charset="0"/>
              </a:rPr>
              <a:t>, volcano watch, volcanoes</a:t>
            </a:r>
          </a:p>
          <a:p>
            <a:pPr eaLnBrk="1" hangingPunct="1"/>
            <a:r>
              <a:rPr lang="en-US" dirty="0">
                <a:ea typeface="ＭＳ Ｐゴシック" charset="0"/>
                <a:cs typeface="ＭＳ Ｐゴシック" charset="0"/>
              </a:rPr>
              <a:t>(Volcano Watch is a weekly article written by scientists at the U.S. Geological Survey’s Hawaiian Volcano Observatory.)</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Seismologists are often asked the question, “Can large earthquakes trigger volcanic eruptions?” The short answer is yes, earthquakes and volcanic processes are closely linked, as suggested by the existence of the “ring of fire” of active volcanoes and earthquakes circling the Pacific Ocean.</a:t>
            </a:r>
          </a:p>
          <a:p>
            <a:pPr eaLnBrk="1" hangingPunct="1"/>
            <a:r>
              <a:rPr lang="en-US" dirty="0">
                <a:ea typeface="ＭＳ Ｐゴシック" charset="0"/>
                <a:cs typeface="ＭＳ Ｐゴシック" charset="0"/>
              </a:rPr>
              <a:t>A volcanic eruption occurs when the force of the magma plumbing system exceeds the force holding the rock together between the magma chamber and the surface. For earthquakes that are relatively close to an active volcano, the displacement of the earthquake itself can change the stresses around the magma chamber, possibly bringing the volcano closer to an eruption. Depending on the type of earthquake and the geometry of the fault, different areas around the earthquake source area may be subject to increased compression or relaxation. A nearby magma chamber that experiences relaxation of the crust above the chamber as a result of a large nearby earthquake would be more likely to erupt because less force would be required from within to push the crust apart.</a:t>
            </a:r>
          </a:p>
          <a:p>
            <a:pPr eaLnBrk="1" hangingPunct="1"/>
            <a:r>
              <a:rPr lang="en-US" dirty="0">
                <a:ea typeface="ＭＳ Ｐゴシック" charset="0"/>
                <a:cs typeface="ＭＳ Ｐゴシック" charset="0"/>
              </a:rPr>
              <a:t>In principle, large, distant earthquakes, like the magnitude-9 (M9) quake in Japan in March 2011, send seismic waves across the globe. Much like shaking up a soda pop can, passing seismic waves can induce bubble formation, density and/or viscosity changes, increasing the pressure within the magma chamber and possibly increasing the likelihood of an eruption of a distant volcano. Since the actual forces imparted on the magma chamber from distant earthquake waves are generally low with respect to the force imparted by the magma chamber itself, the magma chamber must already be poised for an eruption.</a:t>
            </a:r>
          </a:p>
          <a:p>
            <a:pPr eaLnBrk="1" hangingPunct="1"/>
            <a:r>
              <a:rPr lang="en-US" dirty="0">
                <a:ea typeface="ＭＳ Ｐゴシック" charset="0"/>
                <a:cs typeface="ＭＳ Ｐゴシック" charset="0"/>
              </a:rPr>
              <a:t>Globally, we see ample evidence for both types of triggering. In regions that have experienced a M9 earthquake or larger in the last 75 years (Kamchatka, Chile, Alaska, Indonesia), several nearby volcanoes in areas of relaxation from the earthquake erupted in the weeks to months after the earthquake. Mount </a:t>
            </a:r>
            <a:r>
              <a:rPr lang="en-US" dirty="0" err="1">
                <a:ea typeface="ＭＳ Ｐゴシック" charset="0"/>
                <a:cs typeface="ＭＳ Ｐゴシック" charset="0"/>
              </a:rPr>
              <a:t>Merapi</a:t>
            </a:r>
            <a:r>
              <a:rPr lang="en-US" dirty="0">
                <a:ea typeface="ＭＳ Ｐゴシック" charset="0"/>
                <a:cs typeface="ＭＳ Ｐゴシック" charset="0"/>
              </a:rPr>
              <a:t>, Indonesia, showed significant changes in activity following two local earthquakes (M6.3 in 2001, M6.3 in 2006). After the M7.9 Denali earthquake in Alaska, no volcanic eruptions were triggered, but earthquake swarms occurred at several distant volcanoes (Mount Rainier, Washington; Long Valley Caldera, California; and Yellowstone Caldera, Wyoming), suggesting a change in the respective magma systems in response to the passing seismic waves.</a:t>
            </a:r>
          </a:p>
          <a:p>
            <a:pPr eaLnBrk="1" hangingPunct="1"/>
            <a:r>
              <a:rPr lang="en-US" dirty="0">
                <a:ea typeface="ＭＳ Ｐゴシック" charset="0"/>
                <a:cs typeface="ＭＳ Ｐゴシック" charset="0"/>
              </a:rPr>
              <a:t>In Hawai`i, interplay between earthquakes and volcanic activity has been observed, but the details of the cause-and-effect are complex. M4-5 earthquakes are common under the south flank of Kilauea after intrusions within the Upper East Rift Zone. The 1868 M6.1, M7.0, and M7.9 earthquakes were likely triggered by the eruption of Mauna Loa that was occurring at the time. In contrast, the 1975 and 1984 eruptions of Mauna Loa were both preceded by moderate earthquakes (&gt;M5) months in advance; however, it is unclear whether these events induced a magmatic intrusion or were triggered by an existing magmatic intrusion. The 1975 M7.2 </a:t>
            </a:r>
            <a:r>
              <a:rPr lang="en-US" dirty="0" err="1">
                <a:ea typeface="ＭＳ Ｐゴシック" charset="0"/>
                <a:cs typeface="ＭＳ Ｐゴシック" charset="0"/>
              </a:rPr>
              <a:t>Kalapana</a:t>
            </a:r>
            <a:r>
              <a:rPr lang="en-US" dirty="0">
                <a:ea typeface="ＭＳ Ｐゴシック" charset="0"/>
                <a:cs typeface="ＭＳ Ｐゴシック" charset="0"/>
              </a:rPr>
              <a:t> earthquake, which occurred on a fault patch under the entire Kilauea Summit and East Rift Zone area, was followed within hours by a short eruption at the summit of Kilauea. In addition, many of the patterns in activity within the magmatic system of Kilauea irreversibly changed after the earthquake, suggesting significant changes within the magmatic system.</a:t>
            </a:r>
          </a:p>
          <a:p>
            <a:pPr eaLnBrk="1" hangingPunct="1"/>
            <a:r>
              <a:rPr lang="en-US" dirty="0">
                <a:ea typeface="ＭＳ Ｐゴシック" charset="0"/>
                <a:cs typeface="ＭＳ Ｐゴシック" charset="0"/>
              </a:rPr>
              <a:t>Seismic waves from large, distant earthquakes (such as the Japanese earthquake) have produced few obvious changes in the magmatic systems of Kilauea or Mauna Loa. One exception was the cessation of a deep intrusion under Mauna Loa in 2004 after the passage of seismic waves from the 2004 M9.3 Sumatra earthquake.</a:t>
            </a:r>
          </a:p>
          <a:p>
            <a:pPr eaLnBrk="1" hangingPunct="1"/>
            <a:r>
              <a:rPr lang="en-US" dirty="0">
                <a:ea typeface="ＭＳ Ｐゴシック" charset="0"/>
                <a:cs typeface="ＭＳ Ｐゴシック" charset="0"/>
              </a:rPr>
              <a:t>When looking at whether eruptions are triggered by earthquakes, it seems clear that both large local earthquakes and large distant earthquakes can bring a volcano closer to eruption. If a volcano is already poised to erupt, the changing stress patterns may result in an eruption. More commonly, large earthquakes simply goose the magma plumbing system, producing earthquake swarms or changing the behavior of the magma plumbing system, but not triggering an eruption. Our understanding of the complex interaction between volcanism and seismicity will improve through the continued study of both seismology and deformation over a long period of time.</a:t>
            </a:r>
          </a:p>
        </p:txBody>
      </p:sp>
    </p:spTree>
    <p:extLst>
      <p:ext uri="{BB962C8B-B14F-4D97-AF65-F5344CB8AC3E}">
        <p14:creationId xmlns:p14="http://schemas.microsoft.com/office/powerpoint/2010/main" val="2335538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52495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8" tIns="45714" rIns="91428" bIns="45714"/>
          <a:lstStyle/>
          <a:p>
            <a:pPr>
              <a:spcBef>
                <a:spcPct val="0"/>
              </a:spcBef>
            </a:pPr>
            <a:r>
              <a:rPr lang="en-US" sz="1300" dirty="0">
                <a:ea typeface="ＭＳ Ｐゴシック" charset="0"/>
                <a:cs typeface="ＭＳ Ｐゴシック" charset="0"/>
              </a:rPr>
              <a:t>Check the “LAST EQ date – January 26, 1700</a:t>
            </a:r>
          </a:p>
          <a:p>
            <a:pPr>
              <a:spcBef>
                <a:spcPct val="0"/>
              </a:spcBef>
            </a:pPr>
            <a:endParaRPr lang="en-US" sz="1300" dirty="0">
              <a:ea typeface="ＭＳ Ｐゴシック" charset="0"/>
              <a:cs typeface="ＭＳ Ｐゴシック" charset="0"/>
            </a:endParaRPr>
          </a:p>
          <a:p>
            <a:pPr>
              <a:spcBef>
                <a:spcPct val="0"/>
              </a:spcBef>
            </a:pPr>
            <a:r>
              <a:rPr lang="en-US" sz="1300" dirty="0">
                <a:ea typeface="ＭＳ Ｐゴシック" charset="0"/>
                <a:cs typeface="ＭＳ Ｐゴシック" charset="0"/>
              </a:rPr>
              <a:t>Definition of the average – as little as 40 and as</a:t>
            </a:r>
            <a:r>
              <a:rPr lang="en-US" sz="1300" baseline="0" dirty="0">
                <a:ea typeface="ＭＳ Ｐゴシック" charset="0"/>
                <a:cs typeface="ＭＳ Ｐゴシック" charset="0"/>
              </a:rPr>
              <a:t> long as 1,000, that being said, w</a:t>
            </a:r>
            <a:r>
              <a:rPr lang="en-US" sz="1300" dirty="0">
                <a:ea typeface="ＭＳ Ｐゴシック" charset="0"/>
                <a:cs typeface="ＭＳ Ｐゴシック" charset="0"/>
              </a:rPr>
              <a:t>e have past 75%</a:t>
            </a:r>
            <a:r>
              <a:rPr lang="en-US" sz="1300" baseline="0" dirty="0">
                <a:ea typeface="ＭＳ Ｐゴシック" charset="0"/>
                <a:cs typeface="ＭＳ Ｐゴシック" charset="0"/>
              </a:rPr>
              <a:t> of the intervals above.  </a:t>
            </a:r>
          </a:p>
          <a:p>
            <a:pPr>
              <a:spcBef>
                <a:spcPct val="0"/>
              </a:spcBef>
            </a:pPr>
            <a:r>
              <a:rPr lang="en-US" sz="1300" baseline="0" dirty="0">
                <a:ea typeface="ＭＳ Ｐゴシック" charset="0"/>
                <a:cs typeface="ＭＳ Ｐゴシック" charset="0"/>
              </a:rPr>
              <a:t>38% chance – </a:t>
            </a:r>
          </a:p>
          <a:p>
            <a:pPr>
              <a:spcBef>
                <a:spcPct val="0"/>
              </a:spcBef>
            </a:pPr>
            <a:endParaRPr lang="en-US" sz="1300" baseline="0" dirty="0">
              <a:ea typeface="ＭＳ Ｐゴシック" charset="0"/>
              <a:cs typeface="ＭＳ Ｐゴシック" charset="0"/>
            </a:endParaRPr>
          </a:p>
          <a:p>
            <a:pPr>
              <a:spcBef>
                <a:spcPct val="0"/>
              </a:spcBef>
            </a:pPr>
            <a:endParaRPr lang="en-US" sz="1300" baseline="0" dirty="0">
              <a:ea typeface="ＭＳ Ｐゴシック" charset="0"/>
              <a:cs typeface="ＭＳ Ｐゴシック" charset="0"/>
            </a:endParaRPr>
          </a:p>
          <a:p>
            <a:pPr>
              <a:spcBef>
                <a:spcPct val="0"/>
              </a:spcBef>
            </a:pPr>
            <a:r>
              <a:rPr lang="en-US" sz="1300" dirty="0" err="1">
                <a:ea typeface="ＭＳ Ｐゴシック" charset="0"/>
                <a:cs typeface="ＭＳ Ｐゴシック" charset="0"/>
              </a:rPr>
              <a:t>Goldfinger</a:t>
            </a:r>
            <a:r>
              <a:rPr lang="en-US" sz="1300" dirty="0">
                <a:ea typeface="ＭＳ Ｐゴシック" charset="0"/>
                <a:cs typeface="ＭＳ Ｐゴシック" charset="0"/>
              </a:rPr>
              <a:t>, C, Nelson, C H, , Morey, A, Johnson, JE, Gutierrez-Pastor, J, Eriksson, AT, </a:t>
            </a:r>
            <a:r>
              <a:rPr lang="en-US" sz="1300" dirty="0" err="1">
                <a:ea typeface="ＭＳ Ｐゴシック" charset="0"/>
                <a:cs typeface="ＭＳ Ｐゴシック" charset="0"/>
              </a:rPr>
              <a:t>Karabanov</a:t>
            </a:r>
            <a:r>
              <a:rPr lang="en-US" sz="1300" dirty="0">
                <a:ea typeface="ＭＳ Ｐゴシック" charset="0"/>
                <a:cs typeface="ＭＳ Ｐゴシック" charset="0"/>
              </a:rPr>
              <a:t>, E, Patton, J, </a:t>
            </a:r>
            <a:r>
              <a:rPr lang="en-US" sz="1300" dirty="0" err="1">
                <a:ea typeface="ＭＳ Ｐゴシック" charset="0"/>
                <a:cs typeface="ＭＳ Ｐゴシック" charset="0"/>
              </a:rPr>
              <a:t>Gracia</a:t>
            </a:r>
            <a:r>
              <a:rPr lang="en-US" sz="1300" dirty="0">
                <a:ea typeface="ＭＳ Ｐゴシック" charset="0"/>
                <a:cs typeface="ＭＳ Ｐゴシック" charset="0"/>
              </a:rPr>
              <a:t>, E, </a:t>
            </a:r>
            <a:r>
              <a:rPr lang="en-US" sz="1300" dirty="0" err="1">
                <a:ea typeface="ＭＳ Ｐゴシック" charset="0"/>
                <a:cs typeface="ＭＳ Ｐゴシック" charset="0"/>
              </a:rPr>
              <a:t>Enkin</a:t>
            </a:r>
            <a:r>
              <a:rPr lang="en-US" sz="1300" dirty="0">
                <a:ea typeface="ＭＳ Ｐゴシック" charset="0"/>
                <a:cs typeface="ＭＳ Ｐゴシック" charset="0"/>
              </a:rPr>
              <a:t>, R, </a:t>
            </a:r>
            <a:r>
              <a:rPr lang="en-US" sz="1300" dirty="0" err="1">
                <a:ea typeface="ＭＳ Ｐゴシック" charset="0"/>
                <a:cs typeface="ＭＳ Ｐゴシック" charset="0"/>
              </a:rPr>
              <a:t>Dallimore</a:t>
            </a:r>
            <a:r>
              <a:rPr lang="en-US" sz="1300" dirty="0">
                <a:ea typeface="ＭＳ Ｐゴシック" charset="0"/>
                <a:cs typeface="ＭＳ Ｐゴシック" charset="0"/>
              </a:rPr>
              <a:t>, A, Dunhill, G, </a:t>
            </a:r>
            <a:r>
              <a:rPr lang="en-US" sz="1300" dirty="0" err="1">
                <a:ea typeface="ＭＳ Ｐゴシック" charset="0"/>
                <a:cs typeface="ＭＳ Ｐゴシック" charset="0"/>
              </a:rPr>
              <a:t>Vallier</a:t>
            </a:r>
            <a:r>
              <a:rPr lang="en-US" sz="1300" dirty="0">
                <a:ea typeface="ＭＳ Ｐゴシック" charset="0"/>
                <a:cs typeface="ＭＳ Ｐゴシック" charset="0"/>
              </a:rPr>
              <a:t>, T, the Shipboard Scientific Parties (2009) </a:t>
            </a:r>
            <a:r>
              <a:rPr lang="en-US" sz="1300" dirty="0" err="1">
                <a:ea typeface="ＭＳ Ｐゴシック" charset="0"/>
                <a:cs typeface="ＭＳ Ｐゴシック" charset="0"/>
              </a:rPr>
              <a:t>Turbidite</a:t>
            </a:r>
            <a:r>
              <a:rPr lang="en-US" sz="1300" dirty="0">
                <a:ea typeface="ＭＳ Ｐゴシック" charset="0"/>
                <a:cs typeface="ＭＳ Ｐゴシック" charset="0"/>
              </a:rPr>
              <a:t> event history: methods and implications for Holocene </a:t>
            </a:r>
            <a:r>
              <a:rPr lang="en-US" sz="1300" dirty="0" err="1">
                <a:ea typeface="ＭＳ Ｐゴシック" charset="0"/>
                <a:cs typeface="ＭＳ Ｐゴシック" charset="0"/>
              </a:rPr>
              <a:t>paleoseismicity</a:t>
            </a:r>
            <a:r>
              <a:rPr lang="en-US" sz="1300" dirty="0">
                <a:ea typeface="ＭＳ Ｐゴシック" charset="0"/>
                <a:cs typeface="ＭＳ Ｐゴシック" charset="0"/>
              </a:rPr>
              <a:t> of the Cascadia </a:t>
            </a:r>
            <a:r>
              <a:rPr lang="en-US" sz="1300" dirty="0" err="1">
                <a:ea typeface="ＭＳ Ｐゴシック" charset="0"/>
                <a:cs typeface="ＭＳ Ｐゴシック" charset="0"/>
              </a:rPr>
              <a:t>Subduction</a:t>
            </a:r>
            <a:r>
              <a:rPr lang="en-US" sz="1300" dirty="0">
                <a:ea typeface="ＭＳ Ｐゴシック" charset="0"/>
                <a:cs typeface="ＭＳ Ｐゴシック" charset="0"/>
              </a:rPr>
              <a:t> Zone. US Geological Survey Professional Paper 1661-F, in press</a:t>
            </a:r>
          </a:p>
          <a:p>
            <a:pPr>
              <a:spcBef>
                <a:spcPct val="0"/>
              </a:spcBef>
            </a:pPr>
            <a:endParaRPr lang="en-US" sz="1300" dirty="0">
              <a:ea typeface="ＭＳ Ｐゴシック" charset="0"/>
              <a:cs typeface="ＭＳ Ｐゴシック" charset="0"/>
            </a:endParaRPr>
          </a:p>
          <a:p>
            <a:pPr>
              <a:spcBef>
                <a:spcPct val="0"/>
              </a:spcBef>
            </a:pPr>
            <a:r>
              <a:rPr lang="en-US" sz="1300" dirty="0">
                <a:ea typeface="ＭＳ Ｐゴシック" charset="0"/>
                <a:cs typeface="ＭＳ Ｐゴシック" charset="0"/>
              </a:rPr>
              <a:t>Mw = MMS – Moment</a:t>
            </a:r>
            <a:r>
              <a:rPr lang="en-US" sz="1300" baseline="0" dirty="0">
                <a:ea typeface="ＭＳ Ｐゴシック" charset="0"/>
                <a:cs typeface="ＭＳ Ｐゴシック" charset="0"/>
              </a:rPr>
              <a:t> Magnitude Scale</a:t>
            </a:r>
            <a:endParaRPr lang="en-US" sz="1300" dirty="0">
              <a:ea typeface="ＭＳ Ｐゴシック" charset="0"/>
              <a:cs typeface="ＭＳ Ｐゴシック" charset="0"/>
            </a:endParaRPr>
          </a:p>
        </p:txBody>
      </p:sp>
      <p:sp>
        <p:nvSpPr>
          <p:cNvPr id="297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8" tIns="45714" rIns="91428" bIns="45714" anchor="b"/>
          <a:lstStyle>
            <a:lvl1pPr defTabSz="900113">
              <a:defRPr sz="2400">
                <a:solidFill>
                  <a:schemeClr val="tx1"/>
                </a:solidFill>
                <a:latin typeface="Arial" charset="0"/>
                <a:ea typeface="ＭＳ Ｐゴシック" charset="0"/>
                <a:cs typeface="ＭＳ Ｐゴシック" charset="0"/>
              </a:defRPr>
            </a:lvl1pPr>
            <a:lvl2pPr marL="37931725" indent="-37474525" defTabSz="9001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0CEABE3-8C51-8E4D-9B7B-4F69C368012D}" type="slidenum">
              <a:rPr lang="en-US" sz="1200">
                <a:latin typeface="Tahoma" charset="0"/>
              </a:rPr>
              <a:pPr algn="r" eaLnBrk="1" hangingPunct="1"/>
              <a:t>15</a:t>
            </a:fld>
            <a:endParaRPr lang="en-US" sz="1200">
              <a:latin typeface="Tahoma" charset="0"/>
            </a:endParaRPr>
          </a:p>
        </p:txBody>
      </p:sp>
    </p:spTree>
    <p:extLst>
      <p:ext uri="{BB962C8B-B14F-4D97-AF65-F5344CB8AC3E}">
        <p14:creationId xmlns:p14="http://schemas.microsoft.com/office/powerpoint/2010/main" val="425687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661046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Note that the most important thing to protect is the head </a:t>
            </a:r>
          </a:p>
          <a:p>
            <a:r>
              <a:rPr lang="en-US" dirty="0">
                <a:ea typeface="ＭＳ Ｐゴシック" charset="0"/>
                <a:cs typeface="ＭＳ Ｐゴシック" charset="0"/>
              </a:rPr>
              <a:t>The child in foreground</a:t>
            </a:r>
            <a:r>
              <a:rPr lang="en-US" baseline="0" dirty="0">
                <a:ea typeface="ＭＳ Ｐゴシック" charset="0"/>
                <a:cs typeface="ＭＳ Ｐゴシック" charset="0"/>
              </a:rPr>
              <a:t> NOT correctly practicing Drop-Cover- and Hold on</a:t>
            </a:r>
          </a:p>
          <a:p>
            <a:endParaRPr lang="en-US" dirty="0">
              <a:ea typeface="ＭＳ Ｐゴシック" charset="0"/>
              <a:cs typeface="ＭＳ Ｐゴシック" charset="0"/>
            </a:endParaRPr>
          </a:p>
          <a:p>
            <a:r>
              <a:rPr lang="en-US" dirty="0">
                <a:ea typeface="ＭＳ Ｐゴシック" charset="0"/>
                <a:cs typeface="ＭＳ Ｐゴシック" charset="0"/>
              </a:rPr>
              <a:t>Also – the child</a:t>
            </a:r>
            <a:r>
              <a:rPr lang="en-US" baseline="0" dirty="0">
                <a:ea typeface="ＭＳ Ｐゴシック" charset="0"/>
                <a:cs typeface="ＭＳ Ｐゴシック" charset="0"/>
              </a:rPr>
              <a:t> in the background</a:t>
            </a:r>
            <a:r>
              <a:rPr lang="en-US" dirty="0">
                <a:ea typeface="ＭＳ Ｐゴシック" charset="0"/>
                <a:cs typeface="ＭＳ Ｐゴシック" charset="0"/>
              </a:rPr>
              <a:t> is also NOT</a:t>
            </a:r>
            <a:r>
              <a:rPr lang="en-US" baseline="0" dirty="0">
                <a:ea typeface="ＭＳ Ｐゴシック" charset="0"/>
                <a:cs typeface="ＭＳ Ｐゴシック" charset="0"/>
              </a:rPr>
              <a:t> practicing correctly.  He </a:t>
            </a:r>
            <a:r>
              <a:rPr lang="en-US" dirty="0">
                <a:ea typeface="ＭＳ Ｐゴシック" charset="0"/>
                <a:cs typeface="ＭＳ Ｐゴシック" charset="0"/>
              </a:rPr>
              <a:t>won</a:t>
            </a:r>
            <a:r>
              <a:rPr lang="ja-JP" altLang="en-US" dirty="0">
                <a:ea typeface="ＭＳ Ｐゴシック" charset="0"/>
                <a:cs typeface="ＭＳ Ｐゴシック" charset="0"/>
              </a:rPr>
              <a:t>’</a:t>
            </a:r>
            <a:r>
              <a:rPr lang="en-US" dirty="0">
                <a:ea typeface="ＭＳ Ｐゴシック" charset="0"/>
                <a:cs typeface="ＭＳ Ｐゴシック" charset="0"/>
              </a:rPr>
              <a:t>t have adequate leverage to get up/out if the desk comes down on him. More power in your legs so you can push up.</a:t>
            </a:r>
            <a:r>
              <a:rPr lang="en-US" baseline="0" dirty="0">
                <a:ea typeface="ＭＳ Ｐゴシック" charset="0"/>
                <a:cs typeface="ＭＳ Ｐゴシック" charset="0"/>
              </a:rPr>
              <a:t>  People in the </a:t>
            </a:r>
            <a:r>
              <a:rPr lang="en-US" dirty="0">
                <a:ea typeface="ＭＳ Ｐゴシック" charset="0"/>
                <a:cs typeface="ＭＳ Ｐゴシック" charset="0"/>
              </a:rPr>
              <a:t>bottom slides are practicing</a:t>
            </a:r>
            <a:r>
              <a:rPr lang="en-US" baseline="0" dirty="0">
                <a:ea typeface="ＭＳ Ｐゴシック" charset="0"/>
                <a:cs typeface="ＭＳ Ｐゴシック" charset="0"/>
              </a:rPr>
              <a:t> perfect.  They </a:t>
            </a:r>
            <a:r>
              <a:rPr lang="en-US" dirty="0">
                <a:ea typeface="ＭＳ Ｐゴシック" charset="0"/>
                <a:cs typeface="ＭＳ Ｐゴシック" charset="0"/>
              </a:rPr>
              <a:t>are in a better position to get up and out.  On Knees, protecting head (and child) and holding on.</a:t>
            </a:r>
          </a:p>
        </p:txBody>
      </p:sp>
      <p:sp>
        <p:nvSpPr>
          <p:cNvPr id="419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4F9412-A616-924D-8AD5-5A02A75AB221}" type="slidenum">
              <a:rPr lang="en-US" sz="1200"/>
              <a:pPr/>
              <a:t>17</a:t>
            </a:fld>
            <a:endParaRPr lang="en-US" sz="1200"/>
          </a:p>
        </p:txBody>
      </p:sp>
    </p:spTree>
    <p:extLst>
      <p:ext uri="{BB962C8B-B14F-4D97-AF65-F5344CB8AC3E}">
        <p14:creationId xmlns:p14="http://schemas.microsoft.com/office/powerpoint/2010/main" val="179394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ea typeface="ＭＳ Ｐゴシック" charset="0"/>
                <a:cs typeface="ＭＳ Ｐゴシック" charset="0"/>
              </a:rPr>
              <a:t>Desks</a:t>
            </a:r>
            <a:r>
              <a:rPr lang="en-US" baseline="0" dirty="0">
                <a:ea typeface="ＭＳ Ｐゴシック" charset="0"/>
                <a:cs typeface="ＭＳ Ｐゴシック" charset="0"/>
              </a:rPr>
              <a:t> are not meant to hold up the floors of buildings.</a:t>
            </a:r>
          </a:p>
          <a:p>
            <a:endParaRPr lang="en-US" baseline="0" dirty="0">
              <a:ea typeface="ＭＳ Ｐゴシック" charset="0"/>
              <a:cs typeface="ＭＳ Ｐゴシック" charset="0"/>
            </a:endParaRPr>
          </a:p>
          <a:p>
            <a:r>
              <a:rPr lang="en-US" baseline="0" dirty="0">
                <a:ea typeface="ＭＳ Ｐゴシック" charset="0"/>
                <a:cs typeface="ＭＳ Ｐゴシック" charset="0"/>
              </a:rPr>
              <a:t>The photo with the arrow is from the debunked ‘triangle of life’ guy – who states he was a firefighter and search and rescue responder.  The image from his own website reinforces our safety messages regarding Drop-Cover-Hold On, and Beneath, Beside, Between.  Find something sturdy to hide under or next to – let some of the energy of falling debris get absorbed by something OTHER than you – if at all possible.</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29300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Oregon Resilience</a:t>
            </a:r>
            <a:r>
              <a:rPr lang="en-US" baseline="0" dirty="0"/>
              <a:t> Plan</a:t>
            </a:r>
          </a:p>
          <a:p>
            <a:r>
              <a:rPr lang="en-US" dirty="0"/>
              <a:t>http://</a:t>
            </a:r>
            <a:r>
              <a:rPr lang="en-US" dirty="0" err="1"/>
              <a:t>www.oregon.gov</a:t>
            </a:r>
            <a:r>
              <a:rPr lang="en-US" dirty="0"/>
              <a:t>/</a:t>
            </a:r>
            <a:r>
              <a:rPr lang="en-US" dirty="0" err="1"/>
              <a:t>oem</a:t>
            </a:r>
            <a:r>
              <a:rPr lang="en-US" dirty="0"/>
              <a:t>/Documents/</a:t>
            </a:r>
            <a:r>
              <a:rPr lang="en-US" dirty="0" err="1"/>
              <a:t>Oregon_Resilience_Plan_Final.pdf</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646751D-1824-4518-A160-2A270A272C52}" type="slidenum">
              <a:rPr lang="en-US" smtClean="0"/>
              <a:pPr>
                <a:defRPr/>
              </a:pPr>
              <a:t>19</a:t>
            </a:fld>
            <a:endParaRPr lang="en-US"/>
          </a:p>
        </p:txBody>
      </p:sp>
    </p:spTree>
    <p:extLst>
      <p:ext uri="{BB962C8B-B14F-4D97-AF65-F5344CB8AC3E}">
        <p14:creationId xmlns:p14="http://schemas.microsoft.com/office/powerpoint/2010/main" val="1333771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000000"/>
                </a:solidFill>
                <a:ea typeface="ＭＳ Ｐゴシック" charset="0"/>
                <a:cs typeface="ＭＳ Ｐゴシック" charset="0"/>
              </a:rPr>
              <a:t>http://www.oregongeology.org/hazvu/</a:t>
            </a:r>
          </a:p>
          <a:p>
            <a:r>
              <a:rPr lang="en-US">
                <a:ea typeface="ＭＳ Ｐゴシック" charset="0"/>
                <a:cs typeface="ＭＳ Ｐゴシック" charset="0"/>
              </a:rPr>
              <a:t>https://fortress.wa.gov/dnr/protectiongis/geology/</a:t>
            </a:r>
          </a:p>
          <a:p>
            <a:r>
              <a:rPr lang="en-US">
                <a:ea typeface="ＭＳ Ｐゴシック" charset="0"/>
                <a:cs typeface="ＭＳ Ｐゴシック" charset="0"/>
              </a:rPr>
              <a:t>http://bhs.idaho.gov/Pages/Plans/RiskMap.aspx</a:t>
            </a:r>
          </a:p>
          <a:p>
            <a:r>
              <a:rPr lang="en-US">
                <a:ea typeface="ＭＳ Ｐゴシック" charset="0"/>
                <a:cs typeface="ＭＳ Ｐゴシック" charset="0"/>
              </a:rPr>
              <a:t>http://serve.mt.gov/ready-montana/montana-hazards/</a:t>
            </a:r>
          </a:p>
        </p:txBody>
      </p:sp>
      <p:sp>
        <p:nvSpPr>
          <p:cNvPr id="634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DB3A63-448E-E641-B506-581D2FD088C2}" type="slidenum">
              <a:rPr lang="en-US" sz="1200"/>
              <a:pPr/>
              <a:t>20</a:t>
            </a:fld>
            <a:endParaRPr lang="en-US" sz="1200"/>
          </a:p>
        </p:txBody>
      </p:sp>
    </p:spTree>
    <p:extLst>
      <p:ext uri="{BB962C8B-B14F-4D97-AF65-F5344CB8AC3E}">
        <p14:creationId xmlns:p14="http://schemas.microsoft.com/office/powerpoint/2010/main" val="1697102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25233-D2E3-8E48-A22C-9403C6359B15}" type="slidenum">
              <a:rPr lang="en-US" sz="1200"/>
              <a:pPr/>
              <a:t>3</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23502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See</a:t>
            </a:r>
            <a:r>
              <a:rPr lang="en-US" baseline="0" dirty="0">
                <a:ea typeface="ＭＳ Ｐゴシック" charset="0"/>
                <a:cs typeface="ＭＳ Ｐゴシック" charset="0"/>
              </a:rPr>
              <a:t>: </a:t>
            </a:r>
          </a:p>
          <a:p>
            <a:r>
              <a:rPr lang="en-US" baseline="0" dirty="0">
                <a:ea typeface="ＭＳ Ｐゴシック" charset="0"/>
                <a:cs typeface="ＭＳ Ｐゴシック" charset="0"/>
              </a:rPr>
              <a:t>Earthquake risk study for Oregon's critical energy infrastructure hub - http://</a:t>
            </a:r>
            <a:r>
              <a:rPr lang="en-US" baseline="0" dirty="0" err="1">
                <a:ea typeface="ＭＳ Ｐゴシック" charset="0"/>
                <a:cs typeface="ＭＳ Ｐゴシック" charset="0"/>
              </a:rPr>
              <a:t>www.oregongeology.org</a:t>
            </a:r>
            <a:r>
              <a:rPr lang="en-US" baseline="0" dirty="0">
                <a:ea typeface="ＭＳ Ｐゴシック" charset="0"/>
                <a:cs typeface="ＭＳ Ｐゴシック" charset="0"/>
              </a:rPr>
              <a:t>/sub/earthquakes/</a:t>
            </a:r>
            <a:r>
              <a:rPr lang="en-US" baseline="0" dirty="0" err="1">
                <a:ea typeface="ＭＳ Ｐゴシック" charset="0"/>
                <a:cs typeface="ＭＳ Ｐゴシック" charset="0"/>
              </a:rPr>
              <a:t>cei</a:t>
            </a:r>
            <a:r>
              <a:rPr lang="en-US" baseline="0" dirty="0">
                <a:ea typeface="ＭＳ Ｐゴシック" charset="0"/>
                <a:cs typeface="ＭＳ Ｐゴシック" charset="0"/>
              </a:rPr>
              <a:t>-hub-</a:t>
            </a:r>
            <a:r>
              <a:rPr lang="en-US" baseline="0" dirty="0" err="1">
                <a:ea typeface="ＭＳ Ｐゴシック" charset="0"/>
                <a:cs typeface="ＭＳ Ｐゴシック" charset="0"/>
              </a:rPr>
              <a:t>report.pdf</a:t>
            </a:r>
            <a:endParaRPr lang="en-US" baseline="0" dirty="0">
              <a:ea typeface="ＭＳ Ｐゴシック" charset="0"/>
              <a:cs typeface="ＭＳ Ｐゴシック" charset="0"/>
            </a:endParaRPr>
          </a:p>
          <a:p>
            <a:r>
              <a:rPr lang="en-US" baseline="0" dirty="0">
                <a:ea typeface="ＭＳ Ｐゴシック" charset="0"/>
                <a:cs typeface="ＭＳ Ｐゴシック" charset="0"/>
              </a:rPr>
              <a:t>Portland Local Energy Assurance Plan - https://</a:t>
            </a:r>
            <a:r>
              <a:rPr lang="en-US" baseline="0" dirty="0" err="1">
                <a:ea typeface="ＭＳ Ｐゴシック" charset="0"/>
                <a:cs typeface="ＭＳ Ｐゴシック" charset="0"/>
              </a:rPr>
              <a:t>www.portlandoregon.gov</a:t>
            </a:r>
            <a:r>
              <a:rPr lang="en-US" baseline="0" dirty="0">
                <a:ea typeface="ＭＳ Ｐゴシック" charset="0"/>
                <a:cs typeface="ＭＳ Ｐゴシック" charset="0"/>
              </a:rPr>
              <a:t>/</a:t>
            </a:r>
            <a:r>
              <a:rPr lang="en-US" baseline="0" dirty="0" err="1">
                <a:ea typeface="ＭＳ Ｐゴシック" charset="0"/>
                <a:cs typeface="ＭＳ Ｐゴシック" charset="0"/>
              </a:rPr>
              <a:t>pbem</a:t>
            </a:r>
            <a:r>
              <a:rPr lang="en-US" baseline="0" dirty="0">
                <a:ea typeface="ＭＳ Ｐゴシック" charset="0"/>
                <a:cs typeface="ＭＳ Ｐゴシック" charset="0"/>
              </a:rPr>
              <a:t>/article/389162</a:t>
            </a:r>
          </a:p>
          <a:p>
            <a:pPr marL="0" marR="0" indent="0" algn="l" defTabSz="4572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Mike </a:t>
            </a:r>
            <a:r>
              <a:rPr lang="en-US" baseline="0" dirty="0" err="1">
                <a:ea typeface="ＭＳ Ｐゴシック" charset="0"/>
                <a:cs typeface="ＭＳ Ｐゴシック" charset="0"/>
              </a:rPr>
              <a:t>Harryman</a:t>
            </a:r>
            <a:r>
              <a:rPr lang="en-US" baseline="0" dirty="0">
                <a:ea typeface="ＭＳ Ｐゴシック" charset="0"/>
                <a:cs typeface="ＭＳ Ｐゴシック" charset="0"/>
              </a:rPr>
              <a:t> testimony - Oregon Legislative Information System - https://</a:t>
            </a:r>
            <a:r>
              <a:rPr lang="en-US" baseline="0" dirty="0" err="1">
                <a:ea typeface="ＭＳ Ｐゴシック" charset="0"/>
                <a:cs typeface="ＭＳ Ｐゴシック" charset="0"/>
              </a:rPr>
              <a:t>olis.leg.state.or.us</a:t>
            </a:r>
            <a:r>
              <a:rPr lang="en-US" baseline="0" dirty="0">
                <a:ea typeface="ＭＳ Ｐゴシック" charset="0"/>
                <a:cs typeface="ＭＳ Ｐゴシック" charset="0"/>
              </a:rPr>
              <a:t>/</a:t>
            </a:r>
            <a:r>
              <a:rPr lang="en-US" baseline="0" dirty="0" err="1">
                <a:ea typeface="ＭＳ Ｐゴシック" charset="0"/>
                <a:cs typeface="ＭＳ Ｐゴシック" charset="0"/>
              </a:rPr>
              <a:t>liz</a:t>
            </a:r>
            <a:r>
              <a:rPr lang="en-US" baseline="0" dirty="0">
                <a:ea typeface="ＭＳ Ｐゴシック" charset="0"/>
                <a:cs typeface="ＭＳ Ｐゴシック" charset="0"/>
              </a:rPr>
              <a:t>/2017R1/Downloads/</a:t>
            </a:r>
            <a:r>
              <a:rPr lang="en-US" baseline="0" dirty="0" err="1">
                <a:ea typeface="ＭＳ Ｐゴシック" charset="0"/>
                <a:cs typeface="ＭＳ Ｐゴシック" charset="0"/>
              </a:rPr>
              <a:t>CommitteeMeetingDocument</a:t>
            </a:r>
            <a:r>
              <a:rPr lang="en-US" baseline="0" dirty="0">
                <a:ea typeface="ＭＳ Ｐゴシック" charset="0"/>
                <a:cs typeface="ＭＳ Ｐゴシック" charset="0"/>
              </a:rPr>
              <a:t>/107662</a:t>
            </a:r>
          </a:p>
          <a:p>
            <a:endParaRPr lang="en-US" dirty="0">
              <a:ea typeface="ＭＳ Ｐゴシック" charset="0"/>
              <a:cs typeface="ＭＳ Ｐゴシック" charset="0"/>
            </a:endParaRPr>
          </a:p>
          <a:p>
            <a:r>
              <a:rPr lang="en-US" dirty="0">
                <a:ea typeface="ＭＳ Ｐゴシック" charset="0"/>
                <a:cs typeface="ＭＳ Ｐゴシック" charset="0"/>
              </a:rPr>
              <a:t>Electricity, Natural Gas, and Liquid Fuel Widespread power outages are expected throughout the Pacific Northwest, with partial blackouts in every city located within 100 miles of the coast in  Washington and Oregon and in parts of northwestern California. Natural gas pipelines and compressor stations are also likely to sustain damage, leaving customers in western parts of Washington and Oregon without service. Restoration times for electricity and natural gas will depend on location—it may be a matter of days in some inland areas, but a matter of weeks or months nearer the  coast. Many of the region’s refined fuel terminals and numerous pump stations along the pipeline system in Washington and Oregon are expected to suffer damage; and ground displacement may cause numerous breaks and leaks in both crude- and refined-product pipelines that run north-south in the western Long lines at gas stations were a familiar sight in New York and New Jersey after damage caused by Hurricane Sandy led to power outages, fuel shortages, and rationing. </a:t>
            </a:r>
          </a:p>
          <a:p>
            <a:endParaRPr lang="en-US" dirty="0">
              <a:ea typeface="ＭＳ Ｐゴシック" charset="0"/>
              <a:cs typeface="ＭＳ Ｐゴシック" charset="0"/>
            </a:endParaRPr>
          </a:p>
          <a:p>
            <a:r>
              <a:rPr lang="en-US" dirty="0">
                <a:ea typeface="ＭＳ Ｐゴシック" charset="0"/>
                <a:cs typeface="ＭＳ Ｐゴシック" charset="0"/>
              </a:rPr>
              <a:t>FIRE: Damaging earthquakes often start fires, as was famously illustrated by the great San Francisco earthquake and fire in 1906 (left). Typical causes of fire are downed electrical lines and broken natural gas pipelines. Mitigation, such as fitting natural gas pipelines with automatic or remote shut-off valves and installing flexible connections, can substantially reduce the risk. The City of Vancouver in British Columbia has also prepared for this hazard by installing a dedicated fire protection system. Completed in 2003, this quake resistant system allows firefighters to pump water from False Creek and Coal </a:t>
            </a:r>
            <a:r>
              <a:rPr lang="en-US" dirty="0" err="1">
                <a:ea typeface="ＭＳ Ｐゴシック" charset="0"/>
                <a:cs typeface="ＭＳ Ｐゴシック" charset="0"/>
              </a:rPr>
              <a:t>Harbour</a:t>
            </a:r>
            <a:r>
              <a:rPr lang="en-US" dirty="0">
                <a:ea typeface="ＭＳ Ｐゴシック" charset="0"/>
                <a:cs typeface="ＭＳ Ｐゴシック" charset="0"/>
              </a:rPr>
              <a:t>. zones of these states. Because of damage to shipping channels, it may not be possible to transport petroleum by boat from the refineries in Puget Sound to Portland and other points along the Columbia and Snake rivers. Without the ability to store and distribute liquid fuels locally, shortages are likely, affecting not only the use of vehicles and aircraft, but also critical facilities and key industries. As with other structures, the vulnerability of the region’s energy infrastructure is variable. For example, Oregon’s critical energy infrastructure hub is in the Willamette River valley in an area where the ground consists of layers of river sediments and man-made fill. Until the older structures are retrofitted or rebuilt and the ground beneath them is treated, this hub is judged to be very vulnerable and may incur extensive damage during a Cascadia earthquake.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947613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http://pdx.maps.arcgis.com/apps/Viewer/index.html?appid=a920f2a1fd2746f1a7efad1262aa1312</a:t>
            </a:r>
          </a:p>
          <a:p>
            <a:endParaRPr lang="en-US">
              <a:ea typeface="ＭＳ Ｐゴシック" charset="0"/>
              <a:cs typeface="ＭＳ Ｐゴシック" charset="0"/>
            </a:endParaRPr>
          </a:p>
          <a:p>
            <a:r>
              <a:rPr lang="en-US">
                <a:ea typeface="ＭＳ Ｐゴシック" charset="0"/>
                <a:cs typeface="ＭＳ Ｐゴシック" charset="0"/>
              </a:rPr>
              <a:t>URM database link</a:t>
            </a:r>
          </a:p>
          <a:p>
            <a:endParaRPr lang="en-US">
              <a:ea typeface="ＭＳ Ｐゴシック" charset="0"/>
              <a:cs typeface="ＭＳ Ｐゴシック" charset="0"/>
            </a:endParaRPr>
          </a:p>
        </p:txBody>
      </p:sp>
      <p:sp>
        <p:nvSpPr>
          <p:cNvPr id="77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ADD3EC-7281-1C4A-A01F-94D2484BA3FA}" type="slidenum">
              <a:rPr lang="en-US" sz="1200"/>
              <a:pPr/>
              <a:t>24</a:t>
            </a:fld>
            <a:endParaRPr lang="en-US" sz="1200"/>
          </a:p>
        </p:txBody>
      </p:sp>
    </p:spTree>
    <p:extLst>
      <p:ext uri="{BB962C8B-B14F-4D97-AF65-F5344CB8AC3E}">
        <p14:creationId xmlns:p14="http://schemas.microsoft.com/office/powerpoint/2010/main" val="1705339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1EC0FD-E80D-3C41-9C75-10477E8B6EED}" type="slidenum">
              <a:rPr lang="en-US" sz="1200"/>
              <a:pPr/>
              <a:t>25</a:t>
            </a:fld>
            <a:endParaRPr lang="en-U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48289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Christchurch 2011, 6.3 estimated duration of 26 seconds</a:t>
            </a:r>
          </a:p>
        </p:txBody>
      </p:sp>
    </p:spTree>
    <p:extLst>
      <p:ext uri="{BB962C8B-B14F-4D97-AF65-F5344CB8AC3E}">
        <p14:creationId xmlns:p14="http://schemas.microsoft.com/office/powerpoint/2010/main" val="2446585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ＭＳ Ｐゴシック" charset="0"/>
                <a:cs typeface="ＭＳ Ｐゴシック" charset="0"/>
              </a:rPr>
              <a:t>This is Loma prieta 6.9 – 15 seconds</a:t>
            </a:r>
          </a:p>
          <a:p>
            <a:pPr eaLnBrk="1" hangingPunct="1">
              <a:spcBef>
                <a:spcPct val="0"/>
              </a:spcBef>
            </a:pPr>
            <a:endParaRPr lang="en-US">
              <a:ea typeface="ＭＳ Ｐゴシック" charset="0"/>
              <a:cs typeface="ＭＳ Ｐゴシック" charset="0"/>
            </a:endParaRPr>
          </a:p>
          <a:p>
            <a:pPr eaLnBrk="1" hangingPunct="1">
              <a:spcBef>
                <a:spcPct val="0"/>
              </a:spcBef>
            </a:pPr>
            <a:r>
              <a:rPr lang="en-US">
                <a:ea typeface="ＭＳ Ｐゴシック" charset="0"/>
                <a:cs typeface="ＭＳ Ｐゴシック" charset="0"/>
              </a:rPr>
              <a:t>Our Cascadia Subduction Zone EQ is expected to last 3 – 5 MINUTES</a:t>
            </a: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03962F-D852-144A-9DEB-EE766AEDBEF3}" type="slidenum">
              <a:rPr lang="en-US" sz="1200"/>
              <a:pPr/>
              <a:t>28</a:t>
            </a:fld>
            <a:endParaRPr lang="en-US" sz="1200"/>
          </a:p>
        </p:txBody>
      </p:sp>
    </p:spTree>
    <p:extLst>
      <p:ext uri="{BB962C8B-B14F-4D97-AF65-F5344CB8AC3E}">
        <p14:creationId xmlns:p14="http://schemas.microsoft.com/office/powerpoint/2010/main" val="650334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Airports</a:t>
            </a:r>
          </a:p>
          <a:p>
            <a:r>
              <a:rPr lang="en-US">
                <a:ea typeface="ＭＳ Ｐゴシック" charset="0"/>
                <a:cs typeface="ＭＳ Ｐゴシック" charset="0"/>
              </a:rPr>
              <a:t>The runways and facilities of airports along the coast may be damaged extensively or completely by</a:t>
            </a:r>
          </a:p>
          <a:p>
            <a:r>
              <a:rPr lang="en-US">
                <a:ea typeface="ＭＳ Ｐゴシック" charset="0"/>
                <a:cs typeface="ＭＳ Ｐゴシック" charset="0"/>
              </a:rPr>
              <a:t>liquefaction-induced deformation and heaving, ground settlement, and tsunami impacts. The runways</a:t>
            </a:r>
          </a:p>
          <a:p>
            <a:r>
              <a:rPr lang="en-US">
                <a:ea typeface="ＭＳ Ｐゴシック" charset="0"/>
                <a:cs typeface="ＭＳ Ｐゴシック" charset="0"/>
              </a:rPr>
              <a:t>of these airports are likely to be unusable by fixed-wing aircraft after the earthquake, although</a:t>
            </a:r>
          </a:p>
          <a:p>
            <a:r>
              <a:rPr lang="en-US">
                <a:ea typeface="ＭＳ Ｐゴシック" charset="0"/>
                <a:cs typeface="ＭＳ Ｐゴシック" charset="0"/>
              </a:rPr>
              <a:t>helicopters may still be able to use some of the airfields to support relief efforts. Farther inland,</a:t>
            </a:r>
          </a:p>
          <a:p>
            <a:r>
              <a:rPr lang="en-US">
                <a:ea typeface="ＭＳ Ｐゴシック" charset="0"/>
                <a:cs typeface="ＭＳ Ｐゴシック" charset="0"/>
              </a:rPr>
              <a:t>airports along the I-5 corridor (including Seattle/Tacoma International Airport and Portland</a:t>
            </a:r>
          </a:p>
          <a:p>
            <a:r>
              <a:rPr lang="en-US">
                <a:ea typeface="ＭＳ Ｐゴシック" charset="0"/>
                <a:cs typeface="ＭＳ Ｐゴシック" charset="0"/>
              </a:rPr>
              <a:t>International Airport) are expected to experience only slight to moderate damage. These airports may,</a:t>
            </a:r>
          </a:p>
          <a:p>
            <a:r>
              <a:rPr lang="en-US">
                <a:ea typeface="ＭＳ Ｐゴシック" charset="0"/>
                <a:cs typeface="ＭＳ Ｐゴシック" charset="0"/>
              </a:rPr>
              <a:t>however, experience fuel shortages due to disruption of the jet fuel that is delivered by pipeline. </a:t>
            </a:r>
          </a:p>
          <a:p>
            <a:r>
              <a:rPr lang="en-US">
                <a:ea typeface="ＭＳ Ｐゴシック" charset="0"/>
                <a:cs typeface="ＭＳ Ｐゴシック" charset="0"/>
              </a:rPr>
              <a:t>http://crew.org/sites/default/files/cascadia_subduction_scenario_2013.pdf </a:t>
            </a:r>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722345-F32A-2945-BD55-2EDF06076222}" type="slidenum">
              <a:rPr lang="en-US" sz="1200"/>
              <a:pPr/>
              <a:t>29</a:t>
            </a:fld>
            <a:endParaRPr lang="en-US" sz="1200"/>
          </a:p>
        </p:txBody>
      </p:sp>
    </p:spTree>
    <p:extLst>
      <p:ext uri="{BB962C8B-B14F-4D97-AF65-F5344CB8AC3E}">
        <p14:creationId xmlns:p14="http://schemas.microsoft.com/office/powerpoint/2010/main" val="3568886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Notes Placeholde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600" b="1" kern="1200" dirty="0">
                <a:solidFill>
                  <a:schemeClr val="tx1"/>
                </a:solidFill>
                <a:effectLst/>
                <a:latin typeface="+mn-lt"/>
                <a:ea typeface="+mn-ea"/>
                <a:cs typeface="+mn-cs"/>
              </a:rPr>
              <a:t>https://</a:t>
            </a:r>
            <a:r>
              <a:rPr lang="en-US" sz="1600" b="1" kern="1200" dirty="0" err="1">
                <a:solidFill>
                  <a:schemeClr val="tx1"/>
                </a:solidFill>
                <a:effectLst/>
                <a:latin typeface="+mn-lt"/>
                <a:ea typeface="+mn-ea"/>
                <a:cs typeface="+mn-cs"/>
              </a:rPr>
              <a:t>multco.us</a:t>
            </a:r>
            <a:r>
              <a:rPr lang="en-US" sz="1600" b="1" kern="1200" dirty="0">
                <a:solidFill>
                  <a:schemeClr val="tx1"/>
                </a:solidFill>
                <a:effectLst/>
                <a:latin typeface="+mn-lt"/>
                <a:ea typeface="+mn-ea"/>
                <a:cs typeface="+mn-cs"/>
              </a:rPr>
              <a:t>/earthquake-ready-</a:t>
            </a:r>
            <a:r>
              <a:rPr lang="en-US" sz="1600" b="1" kern="1200" dirty="0" err="1">
                <a:solidFill>
                  <a:schemeClr val="tx1"/>
                </a:solidFill>
                <a:effectLst/>
                <a:latin typeface="+mn-lt"/>
                <a:ea typeface="+mn-ea"/>
                <a:cs typeface="+mn-cs"/>
              </a:rPr>
              <a:t>burnside</a:t>
            </a:r>
            <a:r>
              <a:rPr lang="en-US" sz="1600" b="1" kern="1200" dirty="0">
                <a:solidFill>
                  <a:schemeClr val="tx1"/>
                </a:solidFill>
                <a:effectLst/>
                <a:latin typeface="+mn-lt"/>
                <a:ea typeface="+mn-ea"/>
                <a:cs typeface="+mn-cs"/>
              </a:rPr>
              <a:t>-bridge</a:t>
            </a:r>
          </a:p>
          <a:p>
            <a:r>
              <a:rPr lang="en-US" sz="1600" b="0" kern="1200" dirty="0">
                <a:solidFill>
                  <a:schemeClr val="tx1"/>
                </a:solidFill>
                <a:effectLst/>
                <a:latin typeface="+mn-lt"/>
                <a:ea typeface="+mn-ea"/>
                <a:cs typeface="+mn-cs"/>
              </a:rPr>
              <a:t>Willamette Bridges, Capital Improvement Plan – Multnomah County - https://</a:t>
            </a:r>
            <a:r>
              <a:rPr lang="en-US" sz="1600" b="0" kern="1200" dirty="0" err="1">
                <a:solidFill>
                  <a:schemeClr val="tx1"/>
                </a:solidFill>
                <a:effectLst/>
                <a:latin typeface="+mn-lt"/>
                <a:ea typeface="+mn-ea"/>
                <a:cs typeface="+mn-cs"/>
              </a:rPr>
              <a:t>multco.us</a:t>
            </a:r>
            <a:r>
              <a:rPr lang="en-US" sz="1600" b="0" kern="1200" dirty="0">
                <a:solidFill>
                  <a:schemeClr val="tx1"/>
                </a:solidFill>
                <a:effectLst/>
                <a:latin typeface="+mn-lt"/>
                <a:ea typeface="+mn-ea"/>
                <a:cs typeface="+mn-cs"/>
              </a:rPr>
              <a:t>/</a:t>
            </a:r>
            <a:r>
              <a:rPr lang="en-US" sz="1600" b="0" kern="1200" dirty="0" err="1">
                <a:solidFill>
                  <a:schemeClr val="tx1"/>
                </a:solidFill>
                <a:effectLst/>
                <a:latin typeface="+mn-lt"/>
                <a:ea typeface="+mn-ea"/>
                <a:cs typeface="+mn-cs"/>
              </a:rPr>
              <a:t>bridgeplan</a:t>
            </a:r>
            <a:endParaRPr lang="en-US" sz="1600" b="0" kern="1200" dirty="0">
              <a:solidFill>
                <a:schemeClr val="tx1"/>
              </a:solidFill>
              <a:effectLst/>
              <a:latin typeface="+mn-lt"/>
              <a:ea typeface="+mn-ea"/>
              <a:cs typeface="+mn-cs"/>
            </a:endParaRPr>
          </a:p>
          <a:p>
            <a:endParaRPr lang="en-US" sz="1600" b="1"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Bridge Damage Models for Seismic Risk Assessment of Oregon Highway Network, October 2011 - https://</a:t>
            </a:r>
            <a:r>
              <a:rPr lang="en-US" sz="1600" kern="1200" dirty="0" err="1">
                <a:solidFill>
                  <a:schemeClr val="tx1"/>
                </a:solidFill>
                <a:effectLst/>
                <a:latin typeface="+mn-lt"/>
                <a:ea typeface="+mn-ea"/>
                <a:cs typeface="+mn-cs"/>
              </a:rPr>
              <a:t>pdxscholar.library.pdx.edu</a:t>
            </a:r>
            <a:r>
              <a:rPr lang="en-US" sz="1600" kern="1200" dirty="0">
                <a:solidFill>
                  <a:schemeClr val="tx1"/>
                </a:solidFill>
                <a:effectLst/>
                <a:latin typeface="+mn-lt"/>
                <a:ea typeface="+mn-ea"/>
                <a:cs typeface="+mn-cs"/>
              </a:rPr>
              <a:t>/</a:t>
            </a:r>
            <a:r>
              <a:rPr lang="en-US" sz="1600" kern="1200" dirty="0" err="1">
                <a:solidFill>
                  <a:schemeClr val="tx1"/>
                </a:solidFill>
                <a:effectLst/>
                <a:latin typeface="+mn-lt"/>
                <a:ea typeface="+mn-ea"/>
                <a:cs typeface="+mn-cs"/>
              </a:rPr>
              <a:t>cgi</a:t>
            </a:r>
            <a:r>
              <a:rPr lang="en-US" sz="1600" kern="1200" dirty="0">
                <a:solidFill>
                  <a:schemeClr val="tx1"/>
                </a:solidFill>
                <a:effectLst/>
                <a:latin typeface="+mn-lt"/>
                <a:ea typeface="+mn-ea"/>
                <a:cs typeface="+mn-cs"/>
              </a:rPr>
              <a:t>/</a:t>
            </a:r>
            <a:r>
              <a:rPr lang="en-US" sz="1600" kern="1200" dirty="0" err="1">
                <a:solidFill>
                  <a:schemeClr val="tx1"/>
                </a:solidFill>
                <a:effectLst/>
                <a:latin typeface="+mn-lt"/>
                <a:ea typeface="+mn-ea"/>
                <a:cs typeface="+mn-cs"/>
              </a:rPr>
              <a:t>viewcontent.cgi?article</a:t>
            </a:r>
            <a:r>
              <a:rPr lang="en-US" sz="1600" kern="1200" dirty="0">
                <a:solidFill>
                  <a:schemeClr val="tx1"/>
                </a:solidFill>
                <a:effectLst/>
                <a:latin typeface="+mn-lt"/>
                <a:ea typeface="+mn-ea"/>
                <a:cs typeface="+mn-cs"/>
              </a:rPr>
              <a:t>=1021&amp;context=</a:t>
            </a:r>
            <a:r>
              <a:rPr lang="en-US" sz="1600" kern="1200" dirty="0" err="1">
                <a:solidFill>
                  <a:schemeClr val="tx1"/>
                </a:solidFill>
                <a:effectLst/>
                <a:latin typeface="+mn-lt"/>
                <a:ea typeface="+mn-ea"/>
                <a:cs typeface="+mn-cs"/>
              </a:rPr>
              <a:t>trec_reports</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Seismic Vulnerability of Oregon State Highway</a:t>
            </a:r>
            <a:r>
              <a:rPr lang="en-US" sz="1600" kern="1200" baseline="0" dirty="0">
                <a:solidFill>
                  <a:schemeClr val="tx1"/>
                </a:solidFill>
                <a:effectLst/>
                <a:latin typeface="+mn-lt"/>
                <a:ea typeface="+mn-ea"/>
                <a:cs typeface="+mn-cs"/>
              </a:rPr>
              <a:t> Bridges, Mitigation Strategies to reduce major mobility risks(ODOT Bridge Engineering Section Nov 2009)</a:t>
            </a:r>
            <a:r>
              <a:rPr lang="en-US" sz="1600" kern="1200" dirty="0">
                <a:solidFill>
                  <a:schemeClr val="tx1"/>
                </a:solidFill>
                <a:effectLst/>
                <a:latin typeface="+mn-lt"/>
                <a:ea typeface="+mn-ea"/>
                <a:cs typeface="+mn-cs"/>
              </a:rPr>
              <a:t> - http://</a:t>
            </a:r>
            <a:r>
              <a:rPr lang="en-US" sz="1600" kern="1200" dirty="0" err="1">
                <a:solidFill>
                  <a:schemeClr val="tx1"/>
                </a:solidFill>
                <a:effectLst/>
                <a:latin typeface="+mn-lt"/>
                <a:ea typeface="+mn-ea"/>
                <a:cs typeface="+mn-cs"/>
              </a:rPr>
              <a:t>www.oregon.gov</a:t>
            </a:r>
            <a:r>
              <a:rPr lang="en-US" sz="1600" kern="1200" dirty="0">
                <a:solidFill>
                  <a:schemeClr val="tx1"/>
                </a:solidFill>
                <a:effectLst/>
                <a:latin typeface="+mn-lt"/>
                <a:ea typeface="+mn-ea"/>
                <a:cs typeface="+mn-cs"/>
              </a:rPr>
              <a:t>/ODOT/Programs/</a:t>
            </a:r>
            <a:r>
              <a:rPr lang="en-US" sz="1600" kern="1200" dirty="0" err="1">
                <a:solidFill>
                  <a:schemeClr val="tx1"/>
                </a:solidFill>
                <a:effectLst/>
                <a:latin typeface="+mn-lt"/>
                <a:ea typeface="+mn-ea"/>
                <a:cs typeface="+mn-cs"/>
              </a:rPr>
              <a:t>ResearchDocuments</a:t>
            </a:r>
            <a:r>
              <a:rPr lang="en-US" sz="1600" kern="1200" dirty="0">
                <a:solidFill>
                  <a:schemeClr val="tx1"/>
                </a:solidFill>
                <a:effectLst/>
                <a:latin typeface="+mn-lt"/>
                <a:ea typeface="+mn-ea"/>
                <a:cs typeface="+mn-cs"/>
              </a:rPr>
              <a:t>/2009_Seismic_Vulnerability.pdf</a:t>
            </a:r>
          </a:p>
          <a:p>
            <a:r>
              <a:rPr lang="en-US" sz="1600" kern="1200" dirty="0">
                <a:solidFill>
                  <a:schemeClr val="tx1"/>
                </a:solidFill>
                <a:effectLst/>
                <a:latin typeface="+mn-lt"/>
                <a:ea typeface="+mn-ea"/>
                <a:cs typeface="+mn-cs"/>
              </a:rPr>
              <a:t>Seismic Damage State Models for Oregon Bridges, Portland State University, Feb 2009 - http://</a:t>
            </a:r>
            <a:r>
              <a:rPr lang="en-US" sz="1600" kern="1200" dirty="0" err="1">
                <a:solidFill>
                  <a:schemeClr val="tx1"/>
                </a:solidFill>
                <a:effectLst/>
                <a:latin typeface="+mn-lt"/>
                <a:ea typeface="+mn-ea"/>
                <a:cs typeface="+mn-cs"/>
              </a:rPr>
              <a:t>trec.pdx.edu</a:t>
            </a:r>
            <a:r>
              <a:rPr lang="en-US" sz="1600" kern="1200" dirty="0">
                <a:solidFill>
                  <a:schemeClr val="tx1"/>
                </a:solidFill>
                <a:effectLst/>
                <a:latin typeface="+mn-lt"/>
                <a:ea typeface="+mn-ea"/>
                <a:cs typeface="+mn-cs"/>
              </a:rPr>
              <a:t>/research/project/148</a:t>
            </a:r>
          </a:p>
          <a:p>
            <a:endParaRPr lang="en-US" sz="1600" b="1"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Bridge Name, Vulnerability</a:t>
            </a:r>
            <a:r>
              <a:rPr lang="en-US" sz="1600" kern="1200" dirty="0">
                <a:solidFill>
                  <a:schemeClr val="tx1"/>
                </a:solidFill>
                <a:effectLst/>
                <a:latin typeface="+mn-lt"/>
                <a:ea typeface="+mn-ea"/>
                <a:cs typeface="+mn-cs"/>
              </a:rPr>
              <a:t>, </a:t>
            </a:r>
            <a:r>
              <a:rPr lang="en-US" sz="1600" b="1" kern="1200" dirty="0">
                <a:solidFill>
                  <a:schemeClr val="tx1"/>
                </a:solidFill>
                <a:effectLst/>
                <a:latin typeface="+mn-lt"/>
                <a:ea typeface="+mn-ea"/>
                <a:cs typeface="+mn-cs"/>
              </a:rPr>
              <a:t>Expected operability after the CSZ EQ</a:t>
            </a:r>
          </a:p>
          <a:p>
            <a:endParaRPr lang="en-US" sz="1600" kern="1200" dirty="0">
              <a:solidFill>
                <a:schemeClr val="tx1"/>
              </a:solidFill>
              <a:effectLst/>
              <a:latin typeface="+mn-lt"/>
              <a:ea typeface="+mn-ea"/>
              <a:cs typeface="+mn-cs"/>
            </a:endParaRPr>
          </a:p>
          <a:p>
            <a:r>
              <a:rPr lang="en-US" sz="1600" u="sng" kern="1200" dirty="0">
                <a:solidFill>
                  <a:schemeClr val="tx1"/>
                </a:solidFill>
                <a:effectLst/>
                <a:latin typeface="+mn-lt"/>
                <a:ea typeface="+mn-ea"/>
                <a:cs typeface="+mn-cs"/>
              </a:rPr>
              <a:t>I-5 Interstate</a:t>
            </a:r>
            <a:r>
              <a:rPr lang="en-US" sz="1600" u="none" kern="1200" dirty="0">
                <a:solidFill>
                  <a:schemeClr val="tx1"/>
                </a:solidFill>
                <a:effectLst/>
                <a:latin typeface="+mn-lt"/>
                <a:ea typeface="+mn-ea"/>
                <a:cs typeface="+mn-cs"/>
              </a:rPr>
              <a:t> Bridge</a:t>
            </a:r>
            <a:r>
              <a:rPr lang="en-US" sz="1600" kern="1200" dirty="0">
                <a:solidFill>
                  <a:schemeClr val="tx1"/>
                </a:solidFill>
                <a:effectLst/>
                <a:latin typeface="+mn-lt"/>
                <a:ea typeface="+mn-ea"/>
                <a:cs typeface="+mn-cs"/>
              </a:rPr>
              <a:t>, Collapse, Closed</a:t>
            </a:r>
          </a:p>
          <a:p>
            <a:r>
              <a:rPr lang="en-US" sz="1600" u="sng" kern="1200" dirty="0">
                <a:solidFill>
                  <a:schemeClr val="tx1"/>
                </a:solidFill>
                <a:effectLst/>
                <a:latin typeface="+mn-lt"/>
                <a:ea typeface="+mn-ea"/>
                <a:cs typeface="+mn-cs"/>
              </a:rPr>
              <a:t>St. John’s </a:t>
            </a:r>
            <a:r>
              <a:rPr lang="en-US" sz="1600" u="none" kern="1200" dirty="0">
                <a:solidFill>
                  <a:schemeClr val="tx1"/>
                </a:solidFill>
                <a:effectLst/>
                <a:latin typeface="+mn-lt"/>
                <a:ea typeface="+mn-ea"/>
                <a:cs typeface="+mn-cs"/>
              </a:rPr>
              <a:t>Bridge</a:t>
            </a:r>
            <a:r>
              <a:rPr lang="en-US" sz="1600" kern="1200" dirty="0">
                <a:solidFill>
                  <a:schemeClr val="tx1"/>
                </a:solidFill>
                <a:effectLst/>
                <a:latin typeface="+mn-lt"/>
                <a:ea typeface="+mn-ea"/>
                <a:cs typeface="+mn-cs"/>
              </a:rPr>
              <a:t>, Extensive, Closed</a:t>
            </a:r>
          </a:p>
          <a:p>
            <a:r>
              <a:rPr lang="en-US" sz="1600" u="sng" kern="1200" dirty="0">
                <a:solidFill>
                  <a:schemeClr val="tx1"/>
                </a:solidFill>
                <a:effectLst/>
                <a:latin typeface="+mn-lt"/>
                <a:ea typeface="+mn-ea"/>
                <a:cs typeface="+mn-cs"/>
              </a:rPr>
              <a:t>I-405 Fremont</a:t>
            </a:r>
            <a:r>
              <a:rPr lang="en-US" sz="1600" kern="1200" dirty="0">
                <a:solidFill>
                  <a:schemeClr val="tx1"/>
                </a:solidFill>
                <a:effectLst/>
                <a:latin typeface="+mn-lt"/>
                <a:ea typeface="+mn-ea"/>
                <a:cs typeface="+mn-cs"/>
              </a:rPr>
              <a:t> Bridge, Moderate, Closed </a:t>
            </a:r>
          </a:p>
          <a:p>
            <a:r>
              <a:rPr lang="en-US" sz="1600" u="sng" kern="1200" dirty="0">
                <a:solidFill>
                  <a:schemeClr val="tx1"/>
                </a:solidFill>
                <a:effectLst/>
                <a:latin typeface="+mn-lt"/>
                <a:ea typeface="+mn-ea"/>
                <a:cs typeface="+mn-cs"/>
              </a:rPr>
              <a:t>I-5 </a:t>
            </a:r>
            <a:r>
              <a:rPr lang="en-US" sz="1600" u="sng" kern="1200" dirty="0" err="1">
                <a:solidFill>
                  <a:schemeClr val="tx1"/>
                </a:solidFill>
                <a:effectLst/>
                <a:latin typeface="+mn-lt"/>
                <a:ea typeface="+mn-ea"/>
                <a:cs typeface="+mn-cs"/>
              </a:rPr>
              <a:t>Marquam</a:t>
            </a:r>
            <a:r>
              <a:rPr lang="en-US" sz="1600" kern="1200" dirty="0">
                <a:solidFill>
                  <a:schemeClr val="tx1"/>
                </a:solidFill>
                <a:effectLst/>
                <a:latin typeface="+mn-lt"/>
                <a:ea typeface="+mn-ea"/>
                <a:cs typeface="+mn-cs"/>
              </a:rPr>
              <a:t> Bridge, Moderate, Closed – Potential for Emergency Vehicles after 4 weeks (Allowing for inspection and some repair work)</a:t>
            </a:r>
          </a:p>
          <a:p>
            <a:r>
              <a:rPr lang="en-US" sz="1600" u="sng" kern="1200" dirty="0">
                <a:solidFill>
                  <a:schemeClr val="tx1"/>
                </a:solidFill>
                <a:effectLst/>
                <a:latin typeface="+mn-lt"/>
                <a:ea typeface="+mn-ea"/>
                <a:cs typeface="+mn-cs"/>
              </a:rPr>
              <a:t>US26 Ross Island </a:t>
            </a:r>
            <a:r>
              <a:rPr lang="en-US" sz="1600" kern="1200" dirty="0">
                <a:solidFill>
                  <a:schemeClr val="tx1"/>
                </a:solidFill>
                <a:effectLst/>
                <a:latin typeface="+mn-lt"/>
                <a:ea typeface="+mn-ea"/>
                <a:cs typeface="+mn-cs"/>
              </a:rPr>
              <a:t>Bridge, Collapse, Closed</a:t>
            </a:r>
          </a:p>
          <a:p>
            <a:r>
              <a:rPr lang="en-US" sz="1600" u="sng" kern="1200" dirty="0">
                <a:solidFill>
                  <a:schemeClr val="tx1"/>
                </a:solidFill>
                <a:effectLst/>
                <a:latin typeface="+mn-lt"/>
                <a:ea typeface="+mn-ea"/>
                <a:cs typeface="+mn-cs"/>
              </a:rPr>
              <a:t>I-5 Ramp</a:t>
            </a:r>
            <a:r>
              <a:rPr lang="en-US" sz="1600" kern="1200" dirty="0">
                <a:solidFill>
                  <a:schemeClr val="tx1"/>
                </a:solidFill>
                <a:effectLst/>
                <a:latin typeface="+mn-lt"/>
                <a:ea typeface="+mn-ea"/>
                <a:cs typeface="+mn-cs"/>
              </a:rPr>
              <a:t> Bridges (east side of Willamette River)*, Extensive, Closed</a:t>
            </a:r>
          </a:p>
          <a:p>
            <a:r>
              <a:rPr lang="en-US" sz="1600" u="sng" kern="1200" dirty="0">
                <a:solidFill>
                  <a:schemeClr val="tx1"/>
                </a:solidFill>
                <a:effectLst/>
                <a:latin typeface="+mn-lt"/>
                <a:ea typeface="+mn-ea"/>
                <a:cs typeface="+mn-cs"/>
              </a:rPr>
              <a:t>I-5 Boone </a:t>
            </a:r>
            <a:r>
              <a:rPr lang="en-US" sz="1600" kern="1200" dirty="0">
                <a:solidFill>
                  <a:schemeClr val="tx1"/>
                </a:solidFill>
                <a:effectLst/>
                <a:latin typeface="+mn-lt"/>
                <a:ea typeface="+mn-ea"/>
                <a:cs typeface="+mn-cs"/>
              </a:rPr>
              <a:t>Bridge, Slight to Moderate, Closed – Potential for Emergency Vehicles and limited and monitored public travel after 72 hours (Allowing for inspection. Any minor repair work will be performed under traffic) </a:t>
            </a:r>
          </a:p>
          <a:p>
            <a:r>
              <a:rPr lang="en-US" sz="1600" u="sng" kern="1200" dirty="0">
                <a:solidFill>
                  <a:schemeClr val="tx1"/>
                </a:solidFill>
                <a:effectLst/>
                <a:latin typeface="+mn-lt"/>
                <a:ea typeface="+mn-ea"/>
                <a:cs typeface="+mn-cs"/>
              </a:rPr>
              <a:t>I-84 Ramp</a:t>
            </a:r>
            <a:r>
              <a:rPr lang="en-US" sz="1600" kern="1200" dirty="0">
                <a:solidFill>
                  <a:schemeClr val="tx1"/>
                </a:solidFill>
                <a:effectLst/>
                <a:latin typeface="+mn-lt"/>
                <a:ea typeface="+mn-ea"/>
                <a:cs typeface="+mn-cs"/>
              </a:rPr>
              <a:t> Bridges (east side of Willamette River)**, Extensive, Closed</a:t>
            </a:r>
          </a:p>
          <a:p>
            <a:r>
              <a:rPr lang="en-US" sz="1600" u="sng" kern="1200" dirty="0">
                <a:solidFill>
                  <a:schemeClr val="tx1"/>
                </a:solidFill>
                <a:effectLst/>
                <a:latin typeface="+mn-lt"/>
                <a:ea typeface="+mn-ea"/>
                <a:cs typeface="+mn-cs"/>
              </a:rPr>
              <a:t>I-205 Glen Jackson</a:t>
            </a:r>
            <a:r>
              <a:rPr lang="en-US" sz="1600" kern="1200" dirty="0">
                <a:solidFill>
                  <a:schemeClr val="tx1"/>
                </a:solidFill>
                <a:effectLst/>
                <a:latin typeface="+mn-lt"/>
                <a:ea typeface="+mn-ea"/>
                <a:cs typeface="+mn-cs"/>
              </a:rPr>
              <a:t> Bridge, Slight to Moderate, Closed – Potential for Emergency Vehicles and limited and monitored public travel after 72 hours (Allowing for inspection. Any minor repair work will be performed under traffic)</a:t>
            </a:r>
          </a:p>
          <a:p>
            <a:r>
              <a:rPr lang="en-US" sz="1600" u="sng" kern="1200" dirty="0">
                <a:solidFill>
                  <a:schemeClr val="tx1"/>
                </a:solidFill>
                <a:effectLst/>
                <a:latin typeface="+mn-lt"/>
                <a:ea typeface="+mn-ea"/>
                <a:cs typeface="+mn-cs"/>
              </a:rPr>
              <a:t>I-205 Abernethy</a:t>
            </a:r>
            <a:r>
              <a:rPr lang="en-US" sz="1600" kern="1200" dirty="0">
                <a:solidFill>
                  <a:schemeClr val="tx1"/>
                </a:solidFill>
                <a:effectLst/>
                <a:latin typeface="+mn-lt"/>
                <a:ea typeface="+mn-ea"/>
                <a:cs typeface="+mn-cs"/>
              </a:rPr>
              <a:t> Bridge, Moderate, Closed – Potential for Emergency Vehicles and limited and monitored public travel after 72 hours (Allowing for inspection. Any minor repair work will be performed under traffic)</a:t>
            </a:r>
          </a:p>
          <a:p>
            <a:r>
              <a:rPr lang="en-US" sz="1600" u="sng" kern="1200" dirty="0">
                <a:solidFill>
                  <a:schemeClr val="tx1"/>
                </a:solidFill>
                <a:effectLst/>
                <a:latin typeface="+mn-lt"/>
                <a:ea typeface="+mn-ea"/>
                <a:cs typeface="+mn-cs"/>
              </a:rPr>
              <a:t>US30 Longview-Rainier</a:t>
            </a:r>
            <a:r>
              <a:rPr lang="en-US" sz="1600" kern="1200" dirty="0">
                <a:solidFill>
                  <a:schemeClr val="tx1"/>
                </a:solidFill>
                <a:effectLst/>
                <a:latin typeface="+mn-lt"/>
                <a:ea typeface="+mn-ea"/>
                <a:cs typeface="+mn-cs"/>
              </a:rPr>
              <a:t> Bridge (Lewis &amp; Clark), WSDOT Bridge, HDR needs to check with WSDOT</a:t>
            </a:r>
          </a:p>
          <a:p>
            <a:r>
              <a:rPr lang="en-US" sz="1600" u="sng" kern="1200" dirty="0">
                <a:solidFill>
                  <a:schemeClr val="tx1"/>
                </a:solidFill>
                <a:effectLst/>
                <a:latin typeface="+mn-lt"/>
                <a:ea typeface="+mn-ea"/>
                <a:cs typeface="+mn-cs"/>
              </a:rPr>
              <a:t>Astoria</a:t>
            </a:r>
            <a:r>
              <a:rPr lang="en-US" sz="1600" kern="1200" dirty="0">
                <a:solidFill>
                  <a:schemeClr val="tx1"/>
                </a:solidFill>
                <a:effectLst/>
                <a:latin typeface="+mn-lt"/>
                <a:ea typeface="+mn-ea"/>
                <a:cs typeface="+mn-cs"/>
              </a:rPr>
              <a:t> - </a:t>
            </a:r>
            <a:r>
              <a:rPr lang="en-US" sz="1600" kern="1200" dirty="0" err="1">
                <a:solidFill>
                  <a:schemeClr val="tx1"/>
                </a:solidFill>
                <a:effectLst/>
                <a:latin typeface="+mn-lt"/>
                <a:ea typeface="+mn-ea"/>
                <a:cs typeface="+mn-cs"/>
              </a:rPr>
              <a:t>Megler</a:t>
            </a:r>
            <a:r>
              <a:rPr lang="en-US" sz="1600" kern="1200" dirty="0">
                <a:solidFill>
                  <a:schemeClr val="tx1"/>
                </a:solidFill>
                <a:effectLst/>
                <a:latin typeface="+mn-lt"/>
                <a:ea typeface="+mn-ea"/>
                <a:cs typeface="+mn-cs"/>
              </a:rPr>
              <a:t> Bridge, Collapse, Closed</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Seismic vulnerability</a:t>
            </a:r>
            <a:r>
              <a:rPr lang="en-US" sz="1600" kern="1200" baseline="0" dirty="0">
                <a:solidFill>
                  <a:schemeClr val="tx1"/>
                </a:solidFill>
                <a:effectLst/>
                <a:latin typeface="+mn-lt"/>
                <a:ea typeface="+mn-ea"/>
                <a:cs typeface="+mn-cs"/>
              </a:rPr>
              <a:t> assessments for bridges are either based on the results of a computer model run (REDARS2) or an engineering algorithm. Conclusions have not been checked against any structural analysis to date.</a:t>
            </a:r>
            <a:endParaRPr lang="en-US" sz="1600" kern="1200" dirty="0">
              <a:solidFill>
                <a:schemeClr val="tx1"/>
              </a:solidFill>
              <a:effectLst/>
              <a:latin typeface="+mn-lt"/>
              <a:ea typeface="+mn-ea"/>
              <a:cs typeface="+mn-cs"/>
            </a:endParaRPr>
          </a:p>
          <a:p>
            <a:endParaRPr lang="en-US" sz="1600" dirty="0">
              <a:ea typeface="ＭＳ Ｐゴシック" charset="0"/>
              <a:cs typeface="ＭＳ Ｐゴシック" charset="0"/>
            </a:endParaRPr>
          </a:p>
          <a:p>
            <a:r>
              <a:rPr lang="en-US" sz="1600" dirty="0">
                <a:ea typeface="ＭＳ Ｐゴシック" charset="0"/>
                <a:cs typeface="ＭＳ Ｐゴシック" charset="0"/>
              </a:rPr>
              <a:t>Burnside bridge as LIFELINE</a:t>
            </a:r>
          </a:p>
          <a:p>
            <a:r>
              <a:rPr lang="en-US" sz="1600" dirty="0">
                <a:ea typeface="ＭＳ Ｐゴシック" charset="0"/>
                <a:cs typeface="ＭＳ Ｐゴシック" charset="0"/>
              </a:rPr>
              <a:t>Centrally</a:t>
            </a:r>
            <a:r>
              <a:rPr lang="en-US" sz="1600" baseline="0" dirty="0">
                <a:ea typeface="ＭＳ Ｐゴシック" charset="0"/>
                <a:cs typeface="ＭＳ Ｐゴシック" charset="0"/>
              </a:rPr>
              <a:t> located, no overhead hazards, style of ridge that is easier to upgrade, ODOT focus on 205.</a:t>
            </a:r>
          </a:p>
          <a:p>
            <a:endParaRPr lang="en-US" sz="1600" baseline="0" dirty="0">
              <a:ea typeface="ＭＳ Ｐゴシック" charset="0"/>
              <a:cs typeface="ＭＳ Ｐゴシック" charset="0"/>
            </a:endParaRPr>
          </a:p>
          <a:p>
            <a:r>
              <a:rPr lang="en-US" sz="1600" baseline="0" dirty="0">
                <a:ea typeface="ＭＳ Ｐゴシック" charset="0"/>
                <a:cs typeface="ＭＳ Ｐゴシック" charset="0"/>
              </a:rPr>
              <a:t>STEPS: feasibility study, NEPA study, secure design/row funding, secure construction funding, construction (2024) with an estimate of 4 years to complete (2028)</a:t>
            </a:r>
          </a:p>
          <a:p>
            <a:endParaRPr lang="en-US" sz="1600" baseline="0" dirty="0">
              <a:ea typeface="ＭＳ Ｐゴシック" charset="0"/>
              <a:cs typeface="ＭＳ Ｐゴシック" charset="0"/>
            </a:endParaRPr>
          </a:p>
          <a:p>
            <a:r>
              <a:rPr lang="en-US" sz="1600" baseline="0" dirty="0">
                <a:ea typeface="ＭＳ Ｐゴシック" charset="0"/>
                <a:cs typeface="ＭＳ Ｐゴシック" charset="0"/>
              </a:rPr>
              <a:t>ALTERNATIVES for bridge work include (all on the table): preserve, retrofit, replace (low moveable, high fixed, tunnel) hybrid, enhance</a:t>
            </a:r>
          </a:p>
          <a:p>
            <a:endParaRPr lang="en-US" sz="1600" baseline="0" dirty="0">
              <a:ea typeface="ＭＳ Ｐゴシック" charset="0"/>
              <a:cs typeface="ＭＳ Ｐゴシック" charset="0"/>
            </a:endParaRPr>
          </a:p>
          <a:p>
            <a:r>
              <a:rPr lang="en-US" sz="1600" baseline="0" dirty="0">
                <a:ea typeface="ＭＳ Ｐゴシック" charset="0"/>
                <a:cs typeface="ＭＳ Ｐゴシック" charset="0"/>
              </a:rPr>
              <a:t>Considerations – lateral spread and </a:t>
            </a:r>
            <a:r>
              <a:rPr lang="en-US" sz="1600" baseline="0" dirty="0" err="1">
                <a:ea typeface="ＭＳ Ｐゴシック" charset="0"/>
                <a:cs typeface="ＭＳ Ｐゴシック" charset="0"/>
              </a:rPr>
              <a:t>liquifaction</a:t>
            </a:r>
            <a:endParaRPr lang="en-US" sz="1600" dirty="0">
              <a:ea typeface="ＭＳ Ｐゴシック" charset="0"/>
              <a:cs typeface="ＭＳ Ｐゴシック" charset="0"/>
            </a:endParaRPr>
          </a:p>
        </p:txBody>
      </p:sp>
    </p:spTree>
    <p:extLst>
      <p:ext uri="{BB962C8B-B14F-4D97-AF65-F5344CB8AC3E}">
        <p14:creationId xmlns:p14="http://schemas.microsoft.com/office/powerpoint/2010/main" val="929270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Notes Placeholde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Burnside</a:t>
            </a:r>
            <a:r>
              <a:rPr lang="en-US" baseline="0" dirty="0">
                <a:ea typeface="ＭＳ Ｐゴシック" charset="0"/>
                <a:cs typeface="ＭＳ Ｐゴシック" charset="0"/>
              </a:rPr>
              <a:t> bridge video</a:t>
            </a:r>
          </a:p>
          <a:p>
            <a:r>
              <a:rPr lang="en-US" dirty="0">
                <a:ea typeface="ＭＳ Ｐゴシック" charset="0"/>
                <a:cs typeface="ＭＳ Ｐゴシック" charset="0"/>
              </a:rPr>
              <a:t>https://</a:t>
            </a:r>
            <a:r>
              <a:rPr lang="en-US" dirty="0" err="1">
                <a:ea typeface="ＭＳ Ｐゴシック" charset="0"/>
                <a:cs typeface="ＭＳ Ｐゴシック" charset="0"/>
              </a:rPr>
              <a:t>drive.google.com</a:t>
            </a:r>
            <a:r>
              <a:rPr lang="en-US" dirty="0">
                <a:ea typeface="ＭＳ Ｐゴシック" charset="0"/>
                <a:cs typeface="ＭＳ Ｐゴシック" charset="0"/>
              </a:rPr>
              <a:t>/file/d/0B7tgJBkLLflydDB6WVVCcE8xdVU/</a:t>
            </a:r>
            <a:r>
              <a:rPr lang="en-US" dirty="0" err="1">
                <a:ea typeface="ＭＳ Ｐゴシック" charset="0"/>
                <a:cs typeface="ＭＳ Ｐゴシック" charset="0"/>
              </a:rPr>
              <a:t>view?ts</a:t>
            </a:r>
            <a:r>
              <a:rPr lang="en-US" dirty="0">
                <a:ea typeface="ＭＳ Ｐゴシック" charset="0"/>
                <a:cs typeface="ＭＳ Ｐゴシック" charset="0"/>
              </a:rPr>
              <a:t>=58e2ba1f</a:t>
            </a:r>
          </a:p>
          <a:p>
            <a:endParaRPr lang="en-US" dirty="0">
              <a:ea typeface="ＭＳ Ｐゴシック" charset="0"/>
              <a:cs typeface="ＭＳ Ｐゴシック" charset="0"/>
            </a:endParaRPr>
          </a:p>
          <a:p>
            <a:r>
              <a:rPr lang="en-US" dirty="0">
                <a:ea typeface="ＭＳ Ｐゴシック" charset="0"/>
                <a:cs typeface="ＭＳ Ｐゴシック" charset="0"/>
              </a:rPr>
              <a:t>When the Hawthorne bridge was built there were more horse drawn carriages than cars. 1910</a:t>
            </a: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2597811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Notes Placeholde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600" b="1" kern="1200" dirty="0">
                <a:solidFill>
                  <a:schemeClr val="tx1"/>
                </a:solidFill>
                <a:effectLst/>
                <a:latin typeface="+mn-lt"/>
                <a:ea typeface="+mn-ea"/>
                <a:cs typeface="+mn-cs"/>
              </a:rPr>
              <a:t>Bridge Name, Vulnerability</a:t>
            </a:r>
            <a:r>
              <a:rPr lang="en-US" sz="1600" kern="1200" dirty="0">
                <a:solidFill>
                  <a:schemeClr val="tx1"/>
                </a:solidFill>
                <a:effectLst/>
                <a:latin typeface="+mn-lt"/>
                <a:ea typeface="+mn-ea"/>
                <a:cs typeface="+mn-cs"/>
              </a:rPr>
              <a:t>, </a:t>
            </a:r>
            <a:r>
              <a:rPr lang="en-US" sz="1600" b="1" kern="1200" dirty="0">
                <a:solidFill>
                  <a:schemeClr val="tx1"/>
                </a:solidFill>
                <a:effectLst/>
                <a:latin typeface="+mn-lt"/>
                <a:ea typeface="+mn-ea"/>
                <a:cs typeface="+mn-cs"/>
              </a:rPr>
              <a:t>Expected operability after the CSZ EQ</a:t>
            </a:r>
            <a:endParaRPr lang="en-US" sz="1600" kern="1200" dirty="0">
              <a:solidFill>
                <a:schemeClr val="tx1"/>
              </a:solidFill>
              <a:effectLst/>
              <a:latin typeface="+mn-lt"/>
              <a:ea typeface="+mn-ea"/>
              <a:cs typeface="+mn-cs"/>
            </a:endParaRPr>
          </a:p>
          <a:p>
            <a:r>
              <a:rPr lang="en-US" sz="1600" u="sng" kern="1200" dirty="0">
                <a:solidFill>
                  <a:schemeClr val="tx1"/>
                </a:solidFill>
                <a:effectLst/>
                <a:latin typeface="+mn-lt"/>
                <a:ea typeface="+mn-ea"/>
                <a:cs typeface="+mn-cs"/>
              </a:rPr>
              <a:t>I-5 Interstate</a:t>
            </a:r>
            <a:r>
              <a:rPr lang="en-US" sz="1600" u="none" kern="1200" dirty="0">
                <a:solidFill>
                  <a:schemeClr val="tx1"/>
                </a:solidFill>
                <a:effectLst/>
                <a:latin typeface="+mn-lt"/>
                <a:ea typeface="+mn-ea"/>
                <a:cs typeface="+mn-cs"/>
              </a:rPr>
              <a:t> Bridge</a:t>
            </a:r>
            <a:r>
              <a:rPr lang="en-US" sz="1600" kern="1200" dirty="0">
                <a:solidFill>
                  <a:schemeClr val="tx1"/>
                </a:solidFill>
                <a:effectLst/>
                <a:latin typeface="+mn-lt"/>
                <a:ea typeface="+mn-ea"/>
                <a:cs typeface="+mn-cs"/>
              </a:rPr>
              <a:t>, Collapse, Closed</a:t>
            </a:r>
          </a:p>
          <a:p>
            <a:r>
              <a:rPr lang="en-US" sz="1600" u="sng" kern="1200" dirty="0">
                <a:solidFill>
                  <a:schemeClr val="tx1"/>
                </a:solidFill>
                <a:effectLst/>
                <a:latin typeface="+mn-lt"/>
                <a:ea typeface="+mn-ea"/>
                <a:cs typeface="+mn-cs"/>
              </a:rPr>
              <a:t>St. John’s </a:t>
            </a:r>
            <a:r>
              <a:rPr lang="en-US" sz="1600" u="none" kern="1200" dirty="0">
                <a:solidFill>
                  <a:schemeClr val="tx1"/>
                </a:solidFill>
                <a:effectLst/>
                <a:latin typeface="+mn-lt"/>
                <a:ea typeface="+mn-ea"/>
                <a:cs typeface="+mn-cs"/>
              </a:rPr>
              <a:t>Bridge</a:t>
            </a:r>
            <a:r>
              <a:rPr lang="en-US" sz="1600" kern="1200" dirty="0">
                <a:solidFill>
                  <a:schemeClr val="tx1"/>
                </a:solidFill>
                <a:effectLst/>
                <a:latin typeface="+mn-lt"/>
                <a:ea typeface="+mn-ea"/>
                <a:cs typeface="+mn-cs"/>
              </a:rPr>
              <a:t>, Extensive, Closed</a:t>
            </a:r>
          </a:p>
          <a:p>
            <a:r>
              <a:rPr lang="en-US" sz="1600" u="sng" kern="1200" dirty="0">
                <a:solidFill>
                  <a:schemeClr val="tx1"/>
                </a:solidFill>
                <a:effectLst/>
                <a:latin typeface="+mn-lt"/>
                <a:ea typeface="+mn-ea"/>
                <a:cs typeface="+mn-cs"/>
              </a:rPr>
              <a:t>I-405 Fremont</a:t>
            </a:r>
            <a:r>
              <a:rPr lang="en-US" sz="1600" kern="1200" dirty="0">
                <a:solidFill>
                  <a:schemeClr val="tx1"/>
                </a:solidFill>
                <a:effectLst/>
                <a:latin typeface="+mn-lt"/>
                <a:ea typeface="+mn-ea"/>
                <a:cs typeface="+mn-cs"/>
              </a:rPr>
              <a:t> Bridge, Moderate, Closed </a:t>
            </a:r>
          </a:p>
          <a:p>
            <a:r>
              <a:rPr lang="en-US" sz="1600" u="sng" kern="1200" dirty="0">
                <a:solidFill>
                  <a:schemeClr val="tx1"/>
                </a:solidFill>
                <a:effectLst/>
                <a:latin typeface="+mn-lt"/>
                <a:ea typeface="+mn-ea"/>
                <a:cs typeface="+mn-cs"/>
              </a:rPr>
              <a:t>I-5 </a:t>
            </a:r>
            <a:r>
              <a:rPr lang="en-US" sz="1600" u="sng" kern="1200" dirty="0" err="1">
                <a:solidFill>
                  <a:schemeClr val="tx1"/>
                </a:solidFill>
                <a:effectLst/>
                <a:latin typeface="+mn-lt"/>
                <a:ea typeface="+mn-ea"/>
                <a:cs typeface="+mn-cs"/>
              </a:rPr>
              <a:t>Marquam</a:t>
            </a:r>
            <a:r>
              <a:rPr lang="en-US" sz="1600" kern="1200" dirty="0">
                <a:solidFill>
                  <a:schemeClr val="tx1"/>
                </a:solidFill>
                <a:effectLst/>
                <a:latin typeface="+mn-lt"/>
                <a:ea typeface="+mn-ea"/>
                <a:cs typeface="+mn-cs"/>
              </a:rPr>
              <a:t> Bridge, Moderate, Closed – Potential for Emergency Vehicles after 4 weeks (Allowing for inspection and some repair work)</a:t>
            </a:r>
          </a:p>
          <a:p>
            <a:r>
              <a:rPr lang="en-US" sz="1600" u="sng" kern="1200" dirty="0">
                <a:solidFill>
                  <a:schemeClr val="tx1"/>
                </a:solidFill>
                <a:effectLst/>
                <a:latin typeface="+mn-lt"/>
                <a:ea typeface="+mn-ea"/>
                <a:cs typeface="+mn-cs"/>
              </a:rPr>
              <a:t>US26 Ross Island </a:t>
            </a:r>
            <a:r>
              <a:rPr lang="en-US" sz="1600" kern="1200" dirty="0">
                <a:solidFill>
                  <a:schemeClr val="tx1"/>
                </a:solidFill>
                <a:effectLst/>
                <a:latin typeface="+mn-lt"/>
                <a:ea typeface="+mn-ea"/>
                <a:cs typeface="+mn-cs"/>
              </a:rPr>
              <a:t>Bridge, Collapse, Closed</a:t>
            </a:r>
          </a:p>
          <a:p>
            <a:r>
              <a:rPr lang="en-US" sz="1600" u="sng" kern="1200" dirty="0">
                <a:solidFill>
                  <a:schemeClr val="tx1"/>
                </a:solidFill>
                <a:effectLst/>
                <a:latin typeface="+mn-lt"/>
                <a:ea typeface="+mn-ea"/>
                <a:cs typeface="+mn-cs"/>
              </a:rPr>
              <a:t>I-5 Ramp</a:t>
            </a:r>
            <a:r>
              <a:rPr lang="en-US" sz="1600" kern="1200" dirty="0">
                <a:solidFill>
                  <a:schemeClr val="tx1"/>
                </a:solidFill>
                <a:effectLst/>
                <a:latin typeface="+mn-lt"/>
                <a:ea typeface="+mn-ea"/>
                <a:cs typeface="+mn-cs"/>
              </a:rPr>
              <a:t> Bridges (east side of Willamette River)*, Extensive, Closed</a:t>
            </a:r>
          </a:p>
          <a:p>
            <a:r>
              <a:rPr lang="en-US" sz="1600" u="sng" kern="1200" dirty="0">
                <a:solidFill>
                  <a:schemeClr val="tx1"/>
                </a:solidFill>
                <a:effectLst/>
                <a:latin typeface="+mn-lt"/>
                <a:ea typeface="+mn-ea"/>
                <a:cs typeface="+mn-cs"/>
              </a:rPr>
              <a:t>I-5 Boone </a:t>
            </a:r>
            <a:r>
              <a:rPr lang="en-US" sz="1600" kern="1200" dirty="0">
                <a:solidFill>
                  <a:schemeClr val="tx1"/>
                </a:solidFill>
                <a:effectLst/>
                <a:latin typeface="+mn-lt"/>
                <a:ea typeface="+mn-ea"/>
                <a:cs typeface="+mn-cs"/>
              </a:rPr>
              <a:t>Bridge, Slight to Moderate, Closed – Potential for Emergency Vehicles and limited and monitored public travel after 72 hours (Allowing for inspection. Any minor repair work will be performed under traffic) </a:t>
            </a:r>
          </a:p>
          <a:p>
            <a:r>
              <a:rPr lang="en-US" sz="1600" u="sng" kern="1200" dirty="0">
                <a:solidFill>
                  <a:schemeClr val="tx1"/>
                </a:solidFill>
                <a:effectLst/>
                <a:latin typeface="+mn-lt"/>
                <a:ea typeface="+mn-ea"/>
                <a:cs typeface="+mn-cs"/>
              </a:rPr>
              <a:t>I-84 Ramp</a:t>
            </a:r>
            <a:r>
              <a:rPr lang="en-US" sz="1600" kern="1200" dirty="0">
                <a:solidFill>
                  <a:schemeClr val="tx1"/>
                </a:solidFill>
                <a:effectLst/>
                <a:latin typeface="+mn-lt"/>
                <a:ea typeface="+mn-ea"/>
                <a:cs typeface="+mn-cs"/>
              </a:rPr>
              <a:t> Bridges (east side of Willamette River)**, Extensive, Closed</a:t>
            </a:r>
          </a:p>
          <a:p>
            <a:r>
              <a:rPr lang="en-US" sz="1600" u="sng" kern="1200" dirty="0">
                <a:solidFill>
                  <a:schemeClr val="tx1"/>
                </a:solidFill>
                <a:effectLst/>
                <a:latin typeface="+mn-lt"/>
                <a:ea typeface="+mn-ea"/>
                <a:cs typeface="+mn-cs"/>
              </a:rPr>
              <a:t>I-205 Glen Jackson</a:t>
            </a:r>
            <a:r>
              <a:rPr lang="en-US" sz="1600" kern="1200" dirty="0">
                <a:solidFill>
                  <a:schemeClr val="tx1"/>
                </a:solidFill>
                <a:effectLst/>
                <a:latin typeface="+mn-lt"/>
                <a:ea typeface="+mn-ea"/>
                <a:cs typeface="+mn-cs"/>
              </a:rPr>
              <a:t> Bridge, Slight to Moderate, Closed – Potential for Emergency Vehicles and limited and monitored public travel after 72 hours (Allowing for inspection. Any minor repair work will be performed under traffic)</a:t>
            </a:r>
          </a:p>
          <a:p>
            <a:r>
              <a:rPr lang="en-US" sz="1600" u="sng" kern="1200" dirty="0">
                <a:solidFill>
                  <a:schemeClr val="tx1"/>
                </a:solidFill>
                <a:effectLst/>
                <a:latin typeface="+mn-lt"/>
                <a:ea typeface="+mn-ea"/>
                <a:cs typeface="+mn-cs"/>
              </a:rPr>
              <a:t>I-205 Abernethy</a:t>
            </a:r>
            <a:r>
              <a:rPr lang="en-US" sz="1600" kern="1200" dirty="0">
                <a:solidFill>
                  <a:schemeClr val="tx1"/>
                </a:solidFill>
                <a:effectLst/>
                <a:latin typeface="+mn-lt"/>
                <a:ea typeface="+mn-ea"/>
                <a:cs typeface="+mn-cs"/>
              </a:rPr>
              <a:t> Bridge, Moderate, Closed – Potential for Emergency Vehicles and limited and monitored public travel after 72 hours (Allowing for inspection. Any minor repair work will be performed under traffic)</a:t>
            </a:r>
          </a:p>
          <a:p>
            <a:r>
              <a:rPr lang="en-US" sz="1600" u="sng" kern="1200" dirty="0">
                <a:solidFill>
                  <a:schemeClr val="tx1"/>
                </a:solidFill>
                <a:effectLst/>
                <a:latin typeface="+mn-lt"/>
                <a:ea typeface="+mn-ea"/>
                <a:cs typeface="+mn-cs"/>
              </a:rPr>
              <a:t>US30 Longview-Rainier</a:t>
            </a:r>
            <a:r>
              <a:rPr lang="en-US" sz="1600" kern="1200" dirty="0">
                <a:solidFill>
                  <a:schemeClr val="tx1"/>
                </a:solidFill>
                <a:effectLst/>
                <a:latin typeface="+mn-lt"/>
                <a:ea typeface="+mn-ea"/>
                <a:cs typeface="+mn-cs"/>
              </a:rPr>
              <a:t> Bridge (Lewis &amp; Clark), WSDOT Bridge, HDR needs to check with WSDOT</a:t>
            </a:r>
          </a:p>
          <a:p>
            <a:r>
              <a:rPr lang="en-US" sz="1600" u="sng" kern="1200" dirty="0">
                <a:solidFill>
                  <a:schemeClr val="tx1"/>
                </a:solidFill>
                <a:effectLst/>
                <a:latin typeface="+mn-lt"/>
                <a:ea typeface="+mn-ea"/>
                <a:cs typeface="+mn-cs"/>
              </a:rPr>
              <a:t>Astoria</a:t>
            </a:r>
            <a:r>
              <a:rPr lang="en-US" sz="1600" kern="1200" dirty="0">
                <a:solidFill>
                  <a:schemeClr val="tx1"/>
                </a:solidFill>
                <a:effectLst/>
                <a:latin typeface="+mn-lt"/>
                <a:ea typeface="+mn-ea"/>
                <a:cs typeface="+mn-cs"/>
              </a:rPr>
              <a:t> - </a:t>
            </a:r>
            <a:r>
              <a:rPr lang="en-US" sz="1600" kern="1200" dirty="0" err="1">
                <a:solidFill>
                  <a:schemeClr val="tx1"/>
                </a:solidFill>
                <a:effectLst/>
                <a:latin typeface="+mn-lt"/>
                <a:ea typeface="+mn-ea"/>
                <a:cs typeface="+mn-cs"/>
              </a:rPr>
              <a:t>Megler</a:t>
            </a:r>
            <a:r>
              <a:rPr lang="en-US" sz="1600" kern="1200" dirty="0">
                <a:solidFill>
                  <a:schemeClr val="tx1"/>
                </a:solidFill>
                <a:effectLst/>
                <a:latin typeface="+mn-lt"/>
                <a:ea typeface="+mn-ea"/>
                <a:cs typeface="+mn-cs"/>
              </a:rPr>
              <a:t> Bridge, Collapse, Closed</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Seismic vulnerability</a:t>
            </a:r>
            <a:r>
              <a:rPr lang="en-US" sz="1600" kern="1200" baseline="0" dirty="0">
                <a:solidFill>
                  <a:schemeClr val="tx1"/>
                </a:solidFill>
                <a:effectLst/>
                <a:latin typeface="+mn-lt"/>
                <a:ea typeface="+mn-ea"/>
                <a:cs typeface="+mn-cs"/>
              </a:rPr>
              <a:t> assessments for bridges are either based on the results of a computer model run (REDARS2) or an engineering algorithm. Conclusions have not been check against any structural analysis to date.</a:t>
            </a:r>
            <a:endParaRPr lang="en-US" sz="1600" kern="1200" dirty="0">
              <a:solidFill>
                <a:schemeClr val="tx1"/>
              </a:solidFill>
              <a:effectLst/>
              <a:latin typeface="+mn-lt"/>
              <a:ea typeface="+mn-ea"/>
              <a:cs typeface="+mn-cs"/>
            </a:endParaRPr>
          </a:p>
          <a:p>
            <a:endParaRPr lang="en-US" sz="1600" dirty="0">
              <a:ea typeface="ＭＳ Ｐゴシック" charset="0"/>
              <a:cs typeface="ＭＳ Ｐゴシック" charset="0"/>
            </a:endParaRPr>
          </a:p>
          <a:p>
            <a:r>
              <a:rPr lang="en-US" sz="1600" dirty="0">
                <a:ea typeface="ＭＳ Ｐゴシック" charset="0"/>
                <a:cs typeface="ＭＳ Ｐゴシック" charset="0"/>
              </a:rPr>
              <a:t>Burnside bridge as LIFELINE</a:t>
            </a:r>
          </a:p>
          <a:p>
            <a:r>
              <a:rPr lang="en-US" sz="1600" dirty="0">
                <a:ea typeface="ＭＳ Ｐゴシック" charset="0"/>
                <a:cs typeface="ＭＳ Ｐゴシック" charset="0"/>
              </a:rPr>
              <a:t>Centrally</a:t>
            </a:r>
            <a:r>
              <a:rPr lang="en-US" sz="1600" baseline="0" dirty="0">
                <a:ea typeface="ＭＳ Ｐゴシック" charset="0"/>
                <a:cs typeface="ＭＳ Ｐゴシック" charset="0"/>
              </a:rPr>
              <a:t> located, no overhead hazards, style of ridge that is easier to upgrade, ODOT focus on 205.</a:t>
            </a:r>
          </a:p>
          <a:p>
            <a:endParaRPr lang="en-US" sz="1600" baseline="0" dirty="0">
              <a:ea typeface="ＭＳ Ｐゴシック" charset="0"/>
              <a:cs typeface="ＭＳ Ｐゴシック" charset="0"/>
            </a:endParaRPr>
          </a:p>
          <a:p>
            <a:r>
              <a:rPr lang="en-US" sz="1600" baseline="0" dirty="0">
                <a:ea typeface="ＭＳ Ｐゴシック" charset="0"/>
                <a:cs typeface="ＭＳ Ｐゴシック" charset="0"/>
              </a:rPr>
              <a:t>STEPS: feasibility study, NEPA study, secure design/row funding, secure construction funding, construction (2024) with an estimate of 4 years to complete (2028)</a:t>
            </a:r>
          </a:p>
          <a:p>
            <a:endParaRPr lang="en-US" sz="1600" baseline="0" dirty="0">
              <a:ea typeface="ＭＳ Ｐゴシック" charset="0"/>
              <a:cs typeface="ＭＳ Ｐゴシック" charset="0"/>
            </a:endParaRPr>
          </a:p>
          <a:p>
            <a:r>
              <a:rPr lang="en-US" sz="1600" baseline="0" dirty="0">
                <a:ea typeface="ＭＳ Ｐゴシック" charset="0"/>
                <a:cs typeface="ＭＳ Ｐゴシック" charset="0"/>
              </a:rPr>
              <a:t>ALTERNATIVES for bridge work include (all on the table): preserve, retrofit, replace (low moveable, high fixed, tunnel) hybrid, enhance</a:t>
            </a:r>
          </a:p>
          <a:p>
            <a:endParaRPr lang="en-US" sz="1600" baseline="0" dirty="0">
              <a:ea typeface="ＭＳ Ｐゴシック" charset="0"/>
              <a:cs typeface="ＭＳ Ｐゴシック" charset="0"/>
            </a:endParaRPr>
          </a:p>
          <a:p>
            <a:r>
              <a:rPr lang="en-US" sz="1600" baseline="0" dirty="0">
                <a:ea typeface="ＭＳ Ｐゴシック" charset="0"/>
                <a:cs typeface="ＭＳ Ｐゴシック" charset="0"/>
              </a:rPr>
              <a:t>Considerations – lateral spread and </a:t>
            </a:r>
            <a:r>
              <a:rPr lang="en-US" sz="1600" baseline="0" dirty="0" err="1">
                <a:ea typeface="ＭＳ Ｐゴシック" charset="0"/>
                <a:cs typeface="ＭＳ Ｐゴシック" charset="0"/>
              </a:rPr>
              <a:t>liquifaction</a:t>
            </a:r>
            <a:endParaRPr lang="en-US" sz="1600" dirty="0">
              <a:ea typeface="ＭＳ Ｐゴシック" charset="0"/>
              <a:cs typeface="ＭＳ Ｐゴシック" charset="0"/>
            </a:endParaRPr>
          </a:p>
        </p:txBody>
      </p:sp>
    </p:spTree>
    <p:extLst>
      <p:ext uri="{BB962C8B-B14F-4D97-AF65-F5344CB8AC3E}">
        <p14:creationId xmlns:p14="http://schemas.microsoft.com/office/powerpoint/2010/main" val="1534965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www.oregon.gov</a:t>
            </a:r>
            <a:r>
              <a:rPr lang="en-US" dirty="0"/>
              <a:t>/</a:t>
            </a:r>
            <a:r>
              <a:rPr lang="en-US" dirty="0" err="1"/>
              <a:t>oem</a:t>
            </a:r>
            <a:r>
              <a:rPr lang="en-US" dirty="0"/>
              <a:t>/Documents/</a:t>
            </a:r>
            <a:r>
              <a:rPr lang="en-US" dirty="0" err="1"/>
              <a:t>Oregon_Resilience_Plan_Final.pdf</a:t>
            </a:r>
            <a:endParaRPr lang="en-US" dirty="0"/>
          </a:p>
        </p:txBody>
      </p:sp>
      <p:sp>
        <p:nvSpPr>
          <p:cNvPr id="4" name="Slide Number Placeholder 3"/>
          <p:cNvSpPr>
            <a:spLocks noGrp="1"/>
          </p:cNvSpPr>
          <p:nvPr>
            <p:ph type="sldNum" sz="quarter" idx="10"/>
          </p:nvPr>
        </p:nvSpPr>
        <p:spPr/>
        <p:txBody>
          <a:bodyPr/>
          <a:lstStyle/>
          <a:p>
            <a:pPr>
              <a:defRPr/>
            </a:pPr>
            <a:fld id="{3646751D-1824-4518-A160-2A270A272C52}" type="slidenum">
              <a:rPr lang="en-US" smtClean="0"/>
              <a:pPr>
                <a:defRPr/>
              </a:pPr>
              <a:t>33</a:t>
            </a:fld>
            <a:endParaRPr lang="en-US"/>
          </a:p>
        </p:txBody>
      </p:sp>
    </p:spTree>
    <p:extLst>
      <p:ext uri="{BB962C8B-B14F-4D97-AF65-F5344CB8AC3E}">
        <p14:creationId xmlns:p14="http://schemas.microsoft.com/office/powerpoint/2010/main" val="1884818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25233-D2E3-8E48-A22C-9403C6359B15}" type="slidenum">
              <a:rPr lang="en-US" sz="1200"/>
              <a:pPr/>
              <a:t>4</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19920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25233-D2E3-8E48-A22C-9403C6359B15}" type="slidenum">
              <a:rPr lang="en-US" sz="1200"/>
              <a:pPr/>
              <a:t>34</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Link to website to find out specific information</a:t>
            </a:r>
          </a:p>
        </p:txBody>
      </p:sp>
    </p:spTree>
    <p:extLst>
      <p:ext uri="{BB962C8B-B14F-4D97-AF65-F5344CB8AC3E}">
        <p14:creationId xmlns:p14="http://schemas.microsoft.com/office/powerpoint/2010/main" val="2131295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hlinkClick r:id="rId3"/>
              </a:rPr>
              <a:t>https://multco.us/em/natural-hazard-mitigation-plan-document-library</a:t>
            </a:r>
            <a:endParaRPr lang="en-US" dirty="0"/>
          </a:p>
          <a:p>
            <a:r>
              <a:rPr lang="en-US" sz="1200" kern="1200" dirty="0">
                <a:solidFill>
                  <a:schemeClr val="tx1"/>
                </a:solidFill>
                <a:effectLst/>
                <a:latin typeface="+mn-lt"/>
                <a:ea typeface="+mn-ea"/>
                <a:cs typeface="+mn-cs"/>
              </a:rPr>
              <a:t>State of Oregon, Oregon Department of Geology and Mineral Industries. Brad </a:t>
            </a:r>
            <a:r>
              <a:rPr lang="en-US" sz="1200" kern="1200" dirty="0" err="1">
                <a:solidFill>
                  <a:schemeClr val="tx1"/>
                </a:solidFill>
                <a:effectLst/>
                <a:latin typeface="+mn-lt"/>
                <a:ea typeface="+mn-ea"/>
                <a:cs typeface="+mn-cs"/>
              </a:rPr>
              <a:t>Avy</a:t>
            </a:r>
            <a:r>
              <a:rPr lang="en-US" sz="1200" kern="1200" dirty="0">
                <a:solidFill>
                  <a:schemeClr val="tx1"/>
                </a:solidFill>
                <a:effectLst/>
                <a:latin typeface="+mn-lt"/>
                <a:ea typeface="+mn-ea"/>
                <a:cs typeface="+mn-cs"/>
              </a:rPr>
              <a:t>, State Geologist </a:t>
            </a:r>
            <a:endParaRPr lang="en-US" dirty="0"/>
          </a:p>
          <a:p>
            <a:r>
              <a:rPr lang="en-US" sz="1200" b="1" kern="1200" dirty="0">
                <a:solidFill>
                  <a:schemeClr val="tx1"/>
                </a:solidFill>
                <a:effectLst/>
                <a:latin typeface="+mn-lt"/>
                <a:ea typeface="+mn-ea"/>
                <a:cs typeface="+mn-cs"/>
              </a:rPr>
              <a:t>OPEN-FILE REPORT O-18-02, EARTHQUAKE REGIONAL IMPACT ANALYSIS FOR CLACKAMAS, MULTNOMAH, AND WASHINGTON COUNTIES, OREGON </a:t>
            </a:r>
            <a:r>
              <a:rPr lang="en-US" sz="1200" kern="1200" dirty="0">
                <a:solidFill>
                  <a:schemeClr val="tx1"/>
                </a:solidFill>
                <a:effectLst/>
                <a:latin typeface="+mn-lt"/>
                <a:ea typeface="+mn-ea"/>
                <a:cs typeface="+mn-cs"/>
              </a:rPr>
              <a:t>by John M. Bauer1, William J. Burns1, and Ian P. </a:t>
            </a:r>
            <a:r>
              <a:rPr lang="en-US" sz="1200" kern="1200" dirty="0" err="1">
                <a:solidFill>
                  <a:schemeClr val="tx1"/>
                </a:solidFill>
                <a:effectLst/>
                <a:latin typeface="+mn-lt"/>
                <a:ea typeface="+mn-ea"/>
                <a:cs typeface="+mn-cs"/>
              </a:rPr>
              <a:t>Madin</a:t>
            </a:r>
            <a:r>
              <a:rPr lang="en-US" sz="1200" kern="1200" dirty="0">
                <a:solidFill>
                  <a:schemeClr val="tx1"/>
                </a:solidFill>
                <a:effectLst/>
                <a:latin typeface="+mn-lt"/>
                <a:ea typeface="+mn-ea"/>
                <a:cs typeface="+mn-cs"/>
              </a:rPr>
              <a:t>. 2018, Oregon Department of Geology and Mineral Industries, 800 NE Oregon Street, Suite 965, Portland, OR 97232 </a:t>
            </a:r>
            <a:endParaRPr lang="en-US" dirty="0"/>
          </a:p>
          <a:p>
            <a:endParaRPr lang="en-US" dirty="0">
              <a:ea typeface="ＭＳ Ｐゴシック" charset="0"/>
              <a:cs typeface="ＭＳ Ｐゴシック" charset="0"/>
            </a:endParaRPr>
          </a:p>
          <a:p>
            <a:r>
              <a:rPr lang="en-US" dirty="0">
                <a:hlinkClick r:id="rId4"/>
              </a:rPr>
              <a:t>https://multco.us/em/emergency-preparedness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10224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u="sng" dirty="0">
                <a:latin typeface="Arial"/>
                <a:cs typeface="Arial"/>
              </a:rPr>
              <a:t>Sources</a:t>
            </a:r>
            <a:r>
              <a:rPr lang="en-US" dirty="0">
                <a:latin typeface="Arial"/>
                <a:cs typeface="Arial"/>
              </a:rPr>
              <a:t>: Tribal/Federal/State/County/City Emergency Management Offices, Fire Departments, School Districts, Utilities</a:t>
            </a:r>
          </a:p>
          <a:p>
            <a:endParaRPr lang="en-US" dirty="0"/>
          </a:p>
        </p:txBody>
      </p:sp>
      <p:sp>
        <p:nvSpPr>
          <p:cNvPr id="4" name="Slide Number Placeholder 3"/>
          <p:cNvSpPr>
            <a:spLocks noGrp="1"/>
          </p:cNvSpPr>
          <p:nvPr>
            <p:ph type="sldNum" sz="quarter" idx="5"/>
          </p:nvPr>
        </p:nvSpPr>
        <p:spPr/>
        <p:txBody>
          <a:bodyPr/>
          <a:lstStyle/>
          <a:p>
            <a:pPr>
              <a:defRPr/>
            </a:pPr>
            <a:fld id="{3646751D-1824-4518-A160-2A270A272C52}" type="slidenum">
              <a:rPr lang="en-US" smtClean="0"/>
              <a:pPr>
                <a:defRPr/>
              </a:pPr>
              <a:t>36</a:t>
            </a:fld>
            <a:endParaRPr lang="en-US"/>
          </a:p>
        </p:txBody>
      </p:sp>
    </p:spTree>
    <p:extLst>
      <p:ext uri="{BB962C8B-B14F-4D97-AF65-F5344CB8AC3E}">
        <p14:creationId xmlns:p14="http://schemas.microsoft.com/office/powerpoint/2010/main" val="4149737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000" dirty="0">
                <a:highlight>
                  <a:srgbClr val="FFFFFF"/>
                </a:highlight>
                <a:hlinkClick r:id="rId3"/>
              </a:rPr>
              <a:t>https://training.fema.gov/is/courseoverview.aspx?code=IS-248</a:t>
            </a:r>
            <a:endParaRPr sz="1200" b="0" i="0" u="none" strike="noStrike" cap="none" dirty="0">
              <a:solidFill>
                <a:schemeClr val="dk1"/>
              </a:solidFill>
              <a:latin typeface="Calibri"/>
              <a:ea typeface="Calibri"/>
              <a:cs typeface="Calibri"/>
              <a:sym typeface="Calibri"/>
            </a:endParaRPr>
          </a:p>
        </p:txBody>
      </p:sp>
      <p:sp>
        <p:nvSpPr>
          <p:cNvPr id="100" name="Google Shape;10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1431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9b2fb149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c9b2fb14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None/>
            </a:pPr>
            <a:endParaRPr dirty="0"/>
          </a:p>
        </p:txBody>
      </p:sp>
      <p:sp>
        <p:nvSpPr>
          <p:cNvPr id="211" name="Google Shape;211;g2c9b2fb149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38</a:t>
            </a:fld>
            <a:endParaRPr/>
          </a:p>
        </p:txBody>
      </p:sp>
    </p:spTree>
    <p:extLst>
      <p:ext uri="{BB962C8B-B14F-4D97-AF65-F5344CB8AC3E}">
        <p14:creationId xmlns:p14="http://schemas.microsoft.com/office/powerpoint/2010/main" val="3161824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80" name="Google Shape;18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0935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Prior to building any kit - determine its objectives:</a:t>
            </a:r>
          </a:p>
          <a:p>
            <a:endParaRPr lang="en-US">
              <a:ea typeface="ＭＳ Ｐゴシック" charset="0"/>
              <a:cs typeface="ＭＳ Ｐゴシック" charset="0"/>
            </a:endParaRPr>
          </a:p>
          <a:p>
            <a:r>
              <a:rPr lang="en-US">
                <a:ea typeface="ＭＳ Ｐゴシック" charset="0"/>
                <a:cs typeface="ＭＳ Ｐゴシック" charset="0"/>
              </a:rPr>
              <a:t>Car Kits:</a:t>
            </a:r>
          </a:p>
          <a:p>
            <a:r>
              <a:rPr lang="en-US">
                <a:ea typeface="ＭＳ Ｐゴシック" charset="0"/>
                <a:cs typeface="ＭＳ Ｐゴシック" charset="0"/>
              </a:rPr>
              <a:t>Where are you going?</a:t>
            </a:r>
          </a:p>
          <a:p>
            <a:r>
              <a:rPr lang="en-US">
                <a:ea typeface="ＭＳ Ｐゴシック" charset="0"/>
                <a:cs typeface="ＭＳ Ｐゴシック" charset="0"/>
              </a:rPr>
              <a:t>How are you going to get there? </a:t>
            </a:r>
          </a:p>
          <a:p>
            <a:r>
              <a:rPr lang="en-US">
                <a:ea typeface="ＭＳ Ｐゴシック" charset="0"/>
                <a:cs typeface="ＭＳ Ｐゴシック" charset="0"/>
              </a:rPr>
              <a:t>What are you going to want to do there?</a:t>
            </a:r>
          </a:p>
          <a:p>
            <a:r>
              <a:rPr lang="en-US">
                <a:ea typeface="ＭＳ Ｐゴシック" charset="0"/>
                <a:cs typeface="ＭＳ Ｐゴシック" charset="0"/>
              </a:rPr>
              <a:t>For how long?</a:t>
            </a:r>
          </a:p>
          <a:p>
            <a:endParaRPr lang="en-US">
              <a:ea typeface="ＭＳ Ｐゴシック" charset="0"/>
              <a:cs typeface="ＭＳ Ｐゴシック" charset="0"/>
            </a:endParaRPr>
          </a:p>
          <a:p>
            <a:r>
              <a:rPr lang="en-US">
                <a:ea typeface="ＭＳ Ｐゴシック" charset="0"/>
                <a:cs typeface="ＭＳ Ｐゴシック" charset="0"/>
              </a:rPr>
              <a:t>Home 'kits' - why make a 'bug out bag' or 'go kit':</a:t>
            </a:r>
          </a:p>
          <a:p>
            <a:r>
              <a:rPr lang="en-US">
                <a:ea typeface="ＭＳ Ｐゴシック" charset="0"/>
                <a:cs typeface="ＭＳ Ｐゴシック" charset="0"/>
              </a:rPr>
              <a:t>Where are you going?</a:t>
            </a:r>
          </a:p>
          <a:p>
            <a:r>
              <a:rPr lang="en-US">
                <a:ea typeface="ＭＳ Ｐゴシック" charset="0"/>
                <a:cs typeface="ＭＳ Ｐゴシック" charset="0"/>
              </a:rPr>
              <a:t>Why are you going?</a:t>
            </a:r>
          </a:p>
          <a:p>
            <a:r>
              <a:rPr lang="en-US">
                <a:ea typeface="ＭＳ Ｐゴシック" charset="0"/>
                <a:cs typeface="ＭＳ Ｐゴシック" charset="0"/>
              </a:rPr>
              <a:t>How long will you be there?</a:t>
            </a:r>
          </a:p>
          <a:p>
            <a:r>
              <a:rPr lang="en-US">
                <a:ea typeface="ＭＳ Ｐゴシック" charset="0"/>
                <a:cs typeface="ＭＳ Ｐゴシック" charset="0"/>
              </a:rPr>
              <a:t>How are you going to get there?</a:t>
            </a:r>
          </a:p>
          <a:p>
            <a:endParaRPr lang="en-US">
              <a:ea typeface="ＭＳ Ｐゴシック" charset="0"/>
              <a:cs typeface="ＭＳ Ｐゴシック" charset="0"/>
            </a:endParaRPr>
          </a:p>
          <a:p>
            <a:r>
              <a:rPr lang="en-US">
                <a:ea typeface="ＭＳ Ｐゴシック" charset="0"/>
                <a:cs typeface="ＭＳ Ｐゴシック" charset="0"/>
              </a:rPr>
              <a:t>Office kit</a:t>
            </a:r>
          </a:p>
          <a:p>
            <a:r>
              <a:rPr lang="en-US">
                <a:ea typeface="ＭＳ Ｐゴシック" charset="0"/>
                <a:cs typeface="ＭＳ Ｐゴシック" charset="0"/>
              </a:rPr>
              <a:t>What role do you want to play after a disaster?</a:t>
            </a:r>
          </a:p>
          <a:p>
            <a:r>
              <a:rPr lang="en-US">
                <a:ea typeface="ＭＳ Ｐゴシック" charset="0"/>
                <a:cs typeface="ＭＳ Ｐゴシック" charset="0"/>
              </a:rPr>
              <a:t>What items might you need in order to play that role?</a:t>
            </a:r>
          </a:p>
          <a:p>
            <a:r>
              <a:rPr lang="en-US">
                <a:ea typeface="ＭＳ Ｐゴシック" charset="0"/>
                <a:cs typeface="ＭＳ Ｐゴシック" charset="0"/>
              </a:rPr>
              <a:t>What items do you need to protect your head, feet, hands, eyes and nose?</a:t>
            </a:r>
          </a:p>
          <a:p>
            <a:r>
              <a:rPr lang="en-US">
                <a:ea typeface="ＭＳ Ｐゴシック" charset="0"/>
                <a:cs typeface="ＭＳ Ｐゴシック" charset="0"/>
              </a:rPr>
              <a:t>How long do you think you will need supplies to last?</a:t>
            </a:r>
          </a:p>
          <a:p>
            <a:endParaRPr lang="en-US">
              <a:ea typeface="ＭＳ Ｐゴシック" charset="0"/>
              <a:cs typeface="ＭＳ Ｐゴシック" charset="0"/>
            </a:endParaRPr>
          </a:p>
          <a:p>
            <a:r>
              <a:rPr lang="en-US">
                <a:ea typeface="ＭＳ Ｐゴシック" charset="0"/>
                <a:cs typeface="ＭＳ Ｐゴシック" charset="0"/>
              </a:rPr>
              <a:t>----- Meeting Notes (2/4/17 13:13) -----</a:t>
            </a:r>
          </a:p>
          <a:p>
            <a:r>
              <a:rPr lang="en-US">
                <a:ea typeface="ＭＳ Ｐゴシック" charset="0"/>
                <a:cs typeface="ＭＳ Ｐゴシック" charset="0"/>
              </a:rPr>
              <a:t>Panic</a:t>
            </a:r>
          </a:p>
          <a:p>
            <a:r>
              <a:rPr lang="en-US">
                <a:ea typeface="ＭＳ Ｐゴシック" charset="0"/>
                <a:cs typeface="ＭＳ Ｐゴシック" charset="0"/>
              </a:rPr>
              <a:t>ts</a:t>
            </a:r>
          </a:p>
        </p:txBody>
      </p:sp>
      <p:sp>
        <p:nvSpPr>
          <p:cNvPr id="7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44F66-44E4-7D46-8CEB-FD80C55816B9}" type="slidenum">
              <a:rPr lang="en-US" sz="1200"/>
              <a:pPr/>
              <a:t>41</a:t>
            </a:fld>
            <a:endParaRPr lang="en-US" sz="1200"/>
          </a:p>
        </p:txBody>
      </p:sp>
    </p:spTree>
    <p:extLst>
      <p:ext uri="{BB962C8B-B14F-4D97-AF65-F5344CB8AC3E}">
        <p14:creationId xmlns:p14="http://schemas.microsoft.com/office/powerpoint/2010/main" val="514685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74A6E8-F38C-AA4A-AF76-567E73B3316E}" type="datetime1">
              <a:rPr lang="en-US" sz="1200"/>
              <a:pPr/>
              <a:t>10/28/2019</a:t>
            </a:fld>
            <a:endParaRPr lang="en-US" sz="1200"/>
          </a:p>
        </p:txBody>
      </p:sp>
      <p:sp>
        <p:nvSpPr>
          <p:cNvPr id="94210"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1978D4-C38E-9145-A8B1-2B46063C7BCB}" type="slidenum">
              <a:rPr lang="en-US" sz="1200"/>
              <a:pPr/>
              <a:t>42</a:t>
            </a:fld>
            <a:endParaRPr lang="en-US" sz="1200"/>
          </a:p>
        </p:txBody>
      </p:sp>
      <p:sp>
        <p:nvSpPr>
          <p:cNvPr id="94211" name="Rectangle 2"/>
          <p:cNvSpPr>
            <a:spLocks noGrp="1" noRot="1" noChangeAspect="1" noChangeArrowheads="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ＭＳ Ｐゴシック" charset="0"/>
                <a:cs typeface="ＭＳ Ｐゴシック" charset="0"/>
              </a:rPr>
              <a:t>Multnomah</a:t>
            </a:r>
            <a:r>
              <a:rPr lang="en-US" baseline="0" dirty="0">
                <a:ea typeface="ＭＳ Ｐゴシック" charset="0"/>
                <a:cs typeface="ＭＳ Ｐゴシック" charset="0"/>
              </a:rPr>
              <a:t> County Health recommends that individuals meet with their doctor to discuss their medications. Ask - “ If I run short on medications, which (if any) would put my life at risk?  Could I take a half a pill a day – a fourth a pill?  Doctors can prescribe an additional 30 – 60 – 90 but insurance won’t pay.  Narrowing down the meds you MUST have, may make having emergency supply more affordable.  </a:t>
            </a:r>
          </a:p>
          <a:p>
            <a:endParaRPr lang="en-US" baseline="0" dirty="0">
              <a:ea typeface="ＭＳ Ｐゴシック" charset="0"/>
              <a:cs typeface="ＭＳ Ｐゴシック" charset="0"/>
            </a:endParaRPr>
          </a:p>
          <a:p>
            <a:r>
              <a:rPr lang="en-US" baseline="0" dirty="0">
                <a:ea typeface="ＭＳ Ｐゴシック" charset="0"/>
                <a:cs typeface="ＭＳ Ｐゴシック" charset="0"/>
              </a:rPr>
              <a:t>Do NOT keep extra meds in a car – heat degrades medications</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88646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charset="0"/>
                <a:ea typeface="ＭＳ Ｐゴシック" charset="0"/>
                <a:cs typeface="Arial" charset="0"/>
              </a:rPr>
              <a:t>Identify how you would like to be involved in the solution – response and recovery effort</a:t>
            </a:r>
          </a:p>
          <a:p>
            <a:pPr eaLnBrk="1" hangingPunct="1"/>
            <a:r>
              <a:rPr lang="en-US" sz="1200" dirty="0">
                <a:latin typeface="Arial" charset="0"/>
                <a:ea typeface="ＭＳ Ｐゴシック" charset="0"/>
                <a:cs typeface="Arial" charset="0"/>
              </a:rPr>
              <a:t>Determine the gap between where you are and where you need to be – close the gap.</a:t>
            </a:r>
          </a:p>
          <a:p>
            <a:pPr eaLnBrk="1" hangingPunct="1"/>
            <a:r>
              <a:rPr lang="en-US" sz="1200" dirty="0">
                <a:latin typeface="Arial" charset="0"/>
                <a:ea typeface="ＭＳ Ｐゴシック" charset="0"/>
                <a:cs typeface="Arial" charset="0"/>
              </a:rPr>
              <a:t>Personally prepare</a:t>
            </a:r>
          </a:p>
          <a:p>
            <a:pPr eaLnBrk="1" hangingPunct="1"/>
            <a:r>
              <a:rPr lang="en-US" sz="1200" dirty="0">
                <a:latin typeface="Arial" charset="0"/>
                <a:ea typeface="ＭＳ Ｐゴシック" charset="0"/>
                <a:cs typeface="Arial" charset="0"/>
              </a:rPr>
              <a:t>Ensure family and loved ones are prepared</a:t>
            </a:r>
          </a:p>
          <a:p>
            <a:pPr eaLnBrk="1" hangingPunct="1"/>
            <a:r>
              <a:rPr lang="en-US" sz="1200" dirty="0">
                <a:latin typeface="Arial" charset="0"/>
                <a:ea typeface="ＭＳ Ｐゴシック" charset="0"/>
                <a:cs typeface="Arial" charset="0"/>
              </a:rPr>
              <a:t>Balance between personal – community - and government responsibility</a:t>
            </a:r>
          </a:p>
          <a:p>
            <a:pPr eaLnBrk="1" hangingPunct="1"/>
            <a:r>
              <a:rPr lang="en-US" sz="1200" dirty="0">
                <a:latin typeface="Arial" charset="0"/>
                <a:ea typeface="ＭＳ Ｐゴシック" charset="0"/>
                <a:cs typeface="Arial" charset="0"/>
              </a:rPr>
              <a:t>Civically active – involved – aware</a:t>
            </a:r>
          </a:p>
          <a:p>
            <a:pPr eaLnBrk="1" hangingPunct="1"/>
            <a:endParaRPr lang="en-US" sz="1200" dirty="0">
              <a:latin typeface="Arial" charset="0"/>
              <a:ea typeface="ＭＳ Ｐゴシック" charset="0"/>
              <a:cs typeface="Arial" charset="0"/>
            </a:endParaRPr>
          </a:p>
          <a:p>
            <a:pPr eaLnBrk="1" hangingPunct="1"/>
            <a:endParaRPr lang="en-US" sz="1200" dirty="0">
              <a:latin typeface="Arial" charset="0"/>
              <a:ea typeface="ＭＳ Ｐゴシック" charset="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3646751D-1824-4518-A160-2A270A272C52}" type="slidenum">
              <a:rPr lang="en-US" smtClean="0"/>
              <a:pPr>
                <a:defRPr/>
              </a:pPr>
              <a:t>43</a:t>
            </a:fld>
            <a:endParaRPr lang="en-US"/>
          </a:p>
        </p:txBody>
      </p:sp>
    </p:spTree>
    <p:extLst>
      <p:ext uri="{BB962C8B-B14F-4D97-AF65-F5344CB8AC3E}">
        <p14:creationId xmlns:p14="http://schemas.microsoft.com/office/powerpoint/2010/main" val="435740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759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25233-D2E3-8E48-A22C-9403C6359B15}" type="slidenum">
              <a:rPr lang="en-US" sz="1200"/>
              <a:pPr/>
              <a:t>5</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14508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AF6462-2C9A-D447-A529-5E2676219071}" type="slidenum">
              <a:rPr lang="en-US" sz="1200"/>
              <a:pPr/>
              <a:t>46</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33361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680259-6D0C-914A-841F-AD3D47EA9D3D}" type="slidenum">
              <a:rPr lang="en-US" sz="1200"/>
              <a:pPr/>
              <a:t>47</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87086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FF9800-A79E-3744-93B0-65D2F5C95E00}" type="slidenum">
              <a:rPr lang="en-US" sz="1200"/>
              <a:pPr/>
              <a:t>48</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37211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89242-877D-1041-A7CA-24B316581113}" type="slidenum">
              <a:rPr lang="en-US" sz="1200"/>
              <a:pPr/>
              <a:t>49</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4859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DF9B92-3219-5847-A2EA-5803F04C0D1B}" type="datetime1">
              <a:rPr lang="en-US" sz="1200"/>
              <a:pPr/>
              <a:t>10/28/2019</a:t>
            </a:fld>
            <a:endParaRPr lang="en-US" sz="1200"/>
          </a:p>
        </p:txBody>
      </p:sp>
      <p:sp>
        <p:nvSpPr>
          <p:cNvPr id="87042"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2CFFF2-E108-064A-A72B-8AEDBED383BC}" type="slidenum">
              <a:rPr lang="en-US" sz="1200"/>
              <a:pPr/>
              <a:t>50</a:t>
            </a:fld>
            <a:endParaRPr lang="en-US" sz="1200"/>
          </a:p>
        </p:txBody>
      </p:sp>
      <p:sp>
        <p:nvSpPr>
          <p:cNvPr id="87043" name="Rectangle 2"/>
          <p:cNvSpPr>
            <a:spLocks noGrp="1" noRot="1" noChangeAspect="1" noChangeArrowheads="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515513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E63509-2E8E-7F47-BFB6-833D1FC603E6}" type="datetime1">
              <a:rPr lang="en-US" sz="1200"/>
              <a:pPr/>
              <a:t>10/28/2019</a:t>
            </a:fld>
            <a:endParaRPr lang="en-US" sz="1200"/>
          </a:p>
        </p:txBody>
      </p:sp>
      <p:sp>
        <p:nvSpPr>
          <p:cNvPr id="89090"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81508-8EAE-2046-9EB2-54C4AA8A3595}" type="slidenum">
              <a:rPr lang="en-US" sz="1200"/>
              <a:pPr/>
              <a:t>51</a:t>
            </a:fld>
            <a:endParaRPr lang="en-US" sz="1200"/>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We live on the ring of fire… and actually it may be as bad as it sounds… this is where most of the earthquakes and volcanoes occur in the world… it</a:t>
            </a:r>
            <a:r>
              <a:rPr lang="ja-JP" altLang="en-US">
                <a:ea typeface="ＭＳ Ｐゴシック" charset="0"/>
                <a:cs typeface="ＭＳ Ｐゴシック" charset="0"/>
              </a:rPr>
              <a:t>’</a:t>
            </a:r>
            <a:r>
              <a:rPr lang="en-US" altLang="ja-JP">
                <a:ea typeface="ＭＳ Ｐゴシック" charset="0"/>
                <a:cs typeface="ＭＳ Ｐゴシック" charset="0"/>
              </a:rPr>
              <a:t>s the edge of the Pacific plate where it comes in contact with the North and South American Plates, the Asian Plate and the Australian Plate…</a:t>
            </a:r>
          </a:p>
          <a:p>
            <a:endParaRPr lang="en-US">
              <a:ea typeface="ＭＳ Ｐゴシック" charset="0"/>
              <a:cs typeface="ＭＳ Ｐゴシック" charset="0"/>
            </a:endParaRPr>
          </a:p>
          <a:p>
            <a:r>
              <a:rPr lang="en-US">
                <a:ea typeface="ＭＳ Ｐゴシック" charset="0"/>
                <a:cs typeface="ＭＳ Ｐゴシック" charset="0"/>
              </a:rPr>
              <a:t>The reason this region is full of earthquakes and volcanoes is that all these plates are still moving… North and South America at about an inch a year to the west, Asia to the east, Australia who knows where and the pacific plate several directions at once because it is still growing!</a:t>
            </a:r>
          </a:p>
        </p:txBody>
      </p:sp>
    </p:spTree>
    <p:extLst>
      <p:ext uri="{BB962C8B-B14F-4D97-AF65-F5344CB8AC3E}">
        <p14:creationId xmlns:p14="http://schemas.microsoft.com/office/powerpoint/2010/main" val="2486422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764A92-5872-7841-BC6F-868D5F894F8D}" type="datetime1">
              <a:rPr lang="en-US" sz="1200"/>
              <a:pPr/>
              <a:t>10/28/2019</a:t>
            </a:fld>
            <a:endParaRPr lang="en-US" sz="1200"/>
          </a:p>
        </p:txBody>
      </p:sp>
      <p:sp>
        <p:nvSpPr>
          <p:cNvPr id="93186"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320D70-08DC-594A-88F6-C198D6C6BBE7}" type="slidenum">
              <a:rPr lang="en-US" sz="1200"/>
              <a:pPr/>
              <a:t>54</a:t>
            </a:fld>
            <a:endParaRPr lang="en-US" sz="1200"/>
          </a:p>
        </p:txBody>
      </p:sp>
      <p:sp>
        <p:nvSpPr>
          <p:cNvPr id="93187" name="Rectangle 2"/>
          <p:cNvSpPr>
            <a:spLocks noGrp="1" noRot="1" noChangeAspect="1" noChangeArrowheads="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662980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33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B9E3CA-4CF5-D24D-B553-A7A32B45E9A0}" type="datetime1">
              <a:rPr lang="en-US" sz="1200"/>
              <a:pPr/>
              <a:t>10/28/2019</a:t>
            </a:fld>
            <a:endParaRPr lang="en-US" sz="1200"/>
          </a:p>
        </p:txBody>
      </p:sp>
      <p:sp>
        <p:nvSpPr>
          <p:cNvPr id="95234"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823EF2-ECF7-C043-9ECC-365DF6C50C81}" type="slidenum">
              <a:rPr lang="en-US" sz="1200"/>
              <a:pPr/>
              <a:t>56</a:t>
            </a:fld>
            <a:endParaRPr lang="en-US" sz="1200"/>
          </a:p>
        </p:txBody>
      </p:sp>
      <p:sp>
        <p:nvSpPr>
          <p:cNvPr id="95235" name="Rectangle 2"/>
          <p:cNvSpPr>
            <a:spLocks noGrp="1" noRot="1" noChangeAspect="1" noChangeArrowheads="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73980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E44C87-767C-8E42-8422-96E2A2DF367B}" type="slidenum">
              <a:rPr lang="en-US" sz="1200"/>
              <a:pPr/>
              <a:t>57</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83870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Ray will cover the first three</a:t>
            </a:r>
          </a:p>
          <a:p>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The Tsunami is NOT coming up the river </a:t>
            </a:r>
          </a:p>
          <a:p>
            <a:r>
              <a:rPr lang="en-US" dirty="0">
                <a:ea typeface="ＭＳ Ｐゴシック" charset="0"/>
                <a:cs typeface="ＭＳ Ｐゴシック" charset="0"/>
              </a:rPr>
              <a:t>If you are on the coast - 100 vertical feet up </a:t>
            </a:r>
          </a:p>
          <a:p>
            <a:r>
              <a:rPr lang="en-US" dirty="0">
                <a:hlinkClick r:id="rId3"/>
              </a:rPr>
              <a:t>https://www.oregongeology.org/pubs/tim/p-TIM-overview.htm</a:t>
            </a:r>
            <a:endParaRPr lang="en-US" dirty="0"/>
          </a:p>
          <a:p>
            <a:endParaRPr lang="en-US" dirty="0">
              <a:ea typeface="ＭＳ Ｐゴシック" charset="0"/>
              <a:cs typeface="ＭＳ Ｐゴシック" charset="0"/>
            </a:endParaRPr>
          </a:p>
          <a:p>
            <a:r>
              <a:rPr lang="en-US" dirty="0">
                <a:ea typeface="ＭＳ Ｐゴシック" charset="0"/>
                <a:cs typeface="ＭＳ Ｐゴシック" charset="0"/>
              </a:rPr>
              <a:t>Do your</a:t>
            </a:r>
            <a:r>
              <a:rPr lang="en-US" baseline="0" dirty="0">
                <a:ea typeface="ＭＳ Ｐゴシック" charset="0"/>
                <a:cs typeface="ＭＳ Ｐゴシック" charset="0"/>
              </a:rPr>
              <a:t> own Hazard Vulnerability Assessment – what hazards are around your home?  Your work?  Your social activities? Your children’s school? Faith communities?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760900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DE6B4B-A088-7E4A-A0B6-9169A17421EB}" type="slidenum">
              <a:rPr lang="en-US" sz="1200"/>
              <a:pPr/>
              <a:t>58</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9933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63" indent="-284163">
              <a:buFontTx/>
              <a:buChar char="•"/>
            </a:pPr>
            <a:r>
              <a:rPr lang="en-US" sz="1200" dirty="0"/>
              <a:t>Do you know your neighbors?  If so, how did you meet them and get to know them?  If not, why not?</a:t>
            </a:r>
          </a:p>
          <a:p>
            <a:pPr marL="284163" indent="-284163">
              <a:buFontTx/>
              <a:buChar char="•"/>
            </a:pPr>
            <a:r>
              <a:rPr lang="en-US" sz="1200" dirty="0"/>
              <a:t>What are some concerns? benefits?</a:t>
            </a:r>
          </a:p>
          <a:p>
            <a:pPr marL="284163" indent="-284163">
              <a:buFontTx/>
              <a:buChar char="•"/>
            </a:pPr>
            <a:r>
              <a:rPr lang="en-US" sz="1200" dirty="0"/>
              <a:t>What are some things you would like to know about your neighbors?</a:t>
            </a:r>
          </a:p>
          <a:p>
            <a:pPr marL="284163" indent="-284163">
              <a:buFontTx/>
              <a:buChar char="•"/>
            </a:pPr>
            <a:r>
              <a:rPr lang="en-US" sz="1200" dirty="0"/>
              <a:t>What are some ways to get to know your neighbors?</a:t>
            </a:r>
          </a:p>
          <a:p>
            <a:pPr marL="284163" indent="-284163">
              <a:buFontTx/>
              <a:buChar char="•"/>
            </a:pPr>
            <a:r>
              <a:rPr lang="en-US" sz="1200" dirty="0"/>
              <a:t>What could you use help with?  Is there anything that would make getting to know your neighbors easier?</a:t>
            </a:r>
          </a:p>
          <a:p>
            <a:endParaRPr lang="en-US" dirty="0"/>
          </a:p>
        </p:txBody>
      </p:sp>
      <p:sp>
        <p:nvSpPr>
          <p:cNvPr id="4" name="Slide Number Placeholder 3"/>
          <p:cNvSpPr>
            <a:spLocks noGrp="1"/>
          </p:cNvSpPr>
          <p:nvPr>
            <p:ph type="sldNum" sz="quarter" idx="10"/>
          </p:nvPr>
        </p:nvSpPr>
        <p:spPr/>
        <p:txBody>
          <a:bodyPr/>
          <a:lstStyle/>
          <a:p>
            <a:pPr>
              <a:defRPr/>
            </a:pPr>
            <a:fld id="{3646751D-1824-4518-A160-2A270A272C52}" type="slidenum">
              <a:rPr lang="en-US" smtClean="0"/>
              <a:pPr>
                <a:defRPr/>
              </a:pPr>
              <a:t>59</a:t>
            </a:fld>
            <a:endParaRPr lang="en-US"/>
          </a:p>
        </p:txBody>
      </p:sp>
    </p:spTree>
    <p:extLst>
      <p:ext uri="{BB962C8B-B14F-4D97-AF65-F5344CB8AC3E}">
        <p14:creationId xmlns:p14="http://schemas.microsoft.com/office/powerpoint/2010/main" val="2801868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3" name="Google Shape;21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041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08CB62-71E9-804C-920A-8604043E6B40}" type="slidenum">
              <a:rPr lang="en-US" sz="1200"/>
              <a:pPr/>
              <a:t>61</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47474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D98695-9A2C-DE4C-90A9-80FE83002CC9}" type="slidenum">
              <a:rPr lang="en-US" sz="1200"/>
              <a:pPr/>
              <a:t>62</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63351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E6ABFCF-9243-4F41-AEE5-DEAA82A87B6A}" type="slidenum">
              <a:rPr lang="en-US" sz="1200"/>
              <a:pPr/>
              <a:t>65</a:t>
            </a:fld>
            <a:endParaRPr 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ea typeface="ＭＳ Ｐゴシック" charset="0"/>
                <a:cs typeface="ＭＳ Ｐゴシック" charset="0"/>
              </a:rPr>
              <a:t>Anecdotally</a:t>
            </a:r>
            <a:r>
              <a:rPr lang="en-US" baseline="0"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1898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a:ln/>
        </p:spPr>
      </p:sp>
      <p:sp>
        <p:nvSpPr>
          <p:cNvPr id="1239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263197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1758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mn-ea"/>
                <a:cs typeface="+mn-cs"/>
              </a:rPr>
              <a:t>Counties need to be able to prepare for, respond to and recover from disasters in a timely fashion, and as part of this preparation, they need to ensure that critical infrastructure, such as energy, water, communications and transportation, remain operational, or that service can be quickly returned to normal following a disaster </a:t>
            </a: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mn-ea"/>
                <a:cs typeface="+mn-cs"/>
              </a:rPr>
              <a:t>By having a better understanding of the interconnectedness of lifelines, and how damages to one sector can cascade and affect others, county leaders will be better prepared to address vulnerabilities in their county and protect their lifelines </a:t>
            </a:r>
            <a:endParaRPr lang="en-US" dirty="0"/>
          </a:p>
          <a:p>
            <a:pPr marL="0" marR="0" lvl="0" indent="0" algn="l" defTabSz="457200" rtl="0" eaLnBrk="1" fontAlgn="base" latinLnBrk="0" hangingPunct="1">
              <a:lnSpc>
                <a:spcPct val="100000"/>
              </a:lnSpc>
              <a:spcBef>
                <a:spcPct val="0"/>
              </a:spcBef>
              <a:spcAft>
                <a:spcPct val="0"/>
              </a:spcAft>
              <a:buClrTx/>
              <a:buSzTx/>
              <a:buFontTx/>
              <a:buNone/>
              <a:tabLst/>
              <a:defRPr/>
            </a:pPr>
            <a:endParaRPr lang="en-US" dirty="0"/>
          </a:p>
          <a:p>
            <a:r>
              <a:rPr lang="en-US" sz="1200" kern="1200" dirty="0">
                <a:solidFill>
                  <a:schemeClr val="tx1"/>
                </a:solidFill>
                <a:effectLst/>
                <a:latin typeface="+mn-lt"/>
                <a:ea typeface="+mn-ea"/>
                <a:cs typeface="+mn-cs"/>
              </a:rPr>
              <a:t>Lifelines have a set of defining characteristics that separate them from other sectors and services provided In general, there are four main factors that define lifelines: </a:t>
            </a: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provide necessary services and goods that support nearly every home, business and county agency, </a:t>
            </a: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Lifelines deliver services that are commonplace in everyday life, but disruption of the service has the potential to </a:t>
            </a: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develop life-threatening situations, </a:t>
            </a: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involve complex physical and electronic networks that are interconnected within and across multiple sectors, and </a:t>
            </a: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disruption of one lifeline has the potential to effect or disrupt other lifelines in a cascading effect 4 </a:t>
            </a:r>
            <a:endParaRPr lang="en-US" dirty="0">
              <a:effectLst/>
            </a:endParaRPr>
          </a:p>
          <a:p>
            <a:r>
              <a:rPr lang="en-US" sz="1200" kern="1200" dirty="0">
                <a:solidFill>
                  <a:schemeClr val="tx1"/>
                </a:solidFill>
                <a:effectLst/>
                <a:latin typeface="+mn-lt"/>
                <a:ea typeface="+mn-ea"/>
                <a:cs typeface="+mn-cs"/>
              </a:rPr>
              <a:t>Eachcountyhasdistinctivecharacteristics,betheygeographyandterrain,demographicsoreconomicdrivers As such,theneedsofasmallruralcountyaregoingtobedifferentthanthoseofalargerurbancounty </a:t>
            </a:r>
            <a:r>
              <a:rPr lang="en-US" sz="1200" kern="1200" dirty="0" err="1">
                <a:solidFill>
                  <a:schemeClr val="tx1"/>
                </a:solidFill>
                <a:effectLst/>
                <a:latin typeface="+mn-lt"/>
                <a:ea typeface="+mn-ea"/>
                <a:cs typeface="+mn-cs"/>
              </a:rPr>
              <a:t>Countieswill</a:t>
            </a:r>
            <a:r>
              <a:rPr lang="en-US" sz="1200" kern="1200" dirty="0">
                <a:solidFill>
                  <a:schemeClr val="tx1"/>
                </a:solidFill>
                <a:effectLst/>
                <a:latin typeface="+mn-lt"/>
                <a:ea typeface="+mn-ea"/>
                <a:cs typeface="+mn-cs"/>
              </a:rPr>
              <a:t> invariably define lifelines differently from one another, but there are four main lifeline categories that apply to </a:t>
            </a:r>
            <a:r>
              <a:rPr lang="en-US" sz="1200" kern="1200" dirty="0" err="1">
                <a:solidFill>
                  <a:schemeClr val="tx1"/>
                </a:solidFill>
                <a:effectLst/>
                <a:latin typeface="+mn-lt"/>
                <a:ea typeface="+mn-ea"/>
                <a:cs typeface="+mn-cs"/>
              </a:rPr>
              <a:t>virtu</a:t>
            </a:r>
            <a:r>
              <a:rPr lang="en-US" sz="1200" kern="1200" dirty="0">
                <a:solidFill>
                  <a:schemeClr val="tx1"/>
                </a:solidFill>
                <a:effectLst/>
                <a:latin typeface="+mn-lt"/>
                <a:ea typeface="+mn-ea"/>
                <a:cs typeface="+mn-cs"/>
              </a:rPr>
              <a:t>- ally every county across the nation: </a:t>
            </a:r>
            <a:endParaRPr lang="en-US" dirty="0">
              <a:effectLst/>
            </a:endParaRPr>
          </a:p>
          <a:p>
            <a:pPr marL="228600" indent="-228600">
              <a:buFont typeface="+mj-lt"/>
              <a:buAutoNum type="arabicPeriod"/>
            </a:pPr>
            <a:r>
              <a:rPr lang="en-US" sz="1200" kern="1200" dirty="0">
                <a:solidFill>
                  <a:schemeClr val="tx1"/>
                </a:solidFill>
                <a:effectLst/>
                <a:latin typeface="+mn-lt"/>
                <a:ea typeface="+mn-ea"/>
                <a:cs typeface="+mn-cs"/>
              </a:rPr>
              <a:t>Energy, such as oil, natural gas and electricity,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Water, including potable water and wastewater systems,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Transportation, including roads, bridges, rail, airports and ports, 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Communications, including telephone, satellite and Internet infrastructure 5 </a:t>
            </a:r>
            <a:endParaRPr lang="en-US" dirty="0">
              <a:effectLst/>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dirty="0"/>
          </a:p>
          <a:p>
            <a:pPr eaLnBrk="1" hangingPunct="1">
              <a:spcBef>
                <a:spcPct val="0"/>
              </a:spcBef>
            </a:pPr>
            <a:endParaRPr lang="en-US" dirty="0">
              <a:latin typeface="Calibri" charset="0"/>
              <a:ea typeface="ＭＳ Ｐゴシック" charset="0"/>
              <a:cs typeface="ＭＳ Ｐゴシック"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E1B0BE-F79C-9641-87E5-4CFEE6B42E2F}" type="slidenum">
              <a:rPr lang="en-US" sz="1200">
                <a:latin typeface="Calibri" charset="0"/>
                <a:cs typeface="Arial" charset="0"/>
              </a:rPr>
              <a:pPr eaLnBrk="1" hangingPunct="1"/>
              <a:t>7</a:t>
            </a:fld>
            <a:endParaRPr lang="en-US" sz="1200">
              <a:latin typeface="Calibri" charset="0"/>
              <a:cs typeface="Arial" charset="0"/>
            </a:endParaRPr>
          </a:p>
        </p:txBody>
      </p:sp>
    </p:spTree>
    <p:extLst>
      <p:ext uri="{BB962C8B-B14F-4D97-AF65-F5344CB8AC3E}">
        <p14:creationId xmlns:p14="http://schemas.microsoft.com/office/powerpoint/2010/main" val="129149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400" dirty="0">
                <a:latin typeface="Calibri" charset="0"/>
                <a:ea typeface="ＭＳ Ｐゴシック" charset="0"/>
                <a:cs typeface="ＭＳ Ｐゴシック" charset="0"/>
              </a:rPr>
              <a:t>Falls include bicycle falls</a:t>
            </a:r>
          </a:p>
          <a:p>
            <a:pPr eaLnBrk="1" hangingPunct="1">
              <a:spcBef>
                <a:spcPct val="0"/>
              </a:spcBef>
            </a:pPr>
            <a:endParaRPr lang="en-US" sz="1400" dirty="0">
              <a:latin typeface="Calibri" charset="0"/>
              <a:ea typeface="ＭＳ Ｐゴシック" charset="0"/>
              <a:cs typeface="ＭＳ Ｐゴシック" charset="0"/>
            </a:endParaRPr>
          </a:p>
          <a:p>
            <a:pPr eaLnBrk="1" hangingPunct="1">
              <a:spcBef>
                <a:spcPct val="0"/>
              </a:spcBef>
            </a:pPr>
            <a:r>
              <a:rPr lang="en-US" sz="1400" dirty="0">
                <a:latin typeface="Calibri" charset="0"/>
                <a:ea typeface="ＭＳ Ｐゴシック" charset="0"/>
                <a:cs typeface="ＭＳ Ｐゴシック" charset="0"/>
              </a:rPr>
              <a:t>On average – very few people die from natural disasters in the United States each year.  </a:t>
            </a:r>
          </a:p>
          <a:p>
            <a:pPr eaLnBrk="1" hangingPunct="1">
              <a:spcBef>
                <a:spcPct val="0"/>
              </a:spcBef>
            </a:pPr>
            <a:r>
              <a:rPr lang="en-US" sz="1400" dirty="0">
                <a:latin typeface="Calibri" charset="0"/>
                <a:ea typeface="ＭＳ Ｐゴシック" charset="0"/>
                <a:cs typeface="ＭＳ Ｐゴシック" charset="0"/>
              </a:rPr>
              <a:t>Which means – regardless of the severity of the disaster, odds are – you will likely survive.  This means preparing is essential – as you will most likely be around to either be thankful for your efforts, or will be suffering the consequences</a:t>
            </a:r>
          </a:p>
          <a:p>
            <a:pPr eaLnBrk="1" hangingPunct="1">
              <a:spcBef>
                <a:spcPct val="0"/>
              </a:spcBef>
            </a:pPr>
            <a:endParaRPr lang="en-US" sz="1400" dirty="0">
              <a:latin typeface="Calibri" charset="0"/>
              <a:ea typeface="ＭＳ Ｐゴシック" charset="0"/>
              <a:cs typeface="ＭＳ Ｐゴシック" charset="0"/>
            </a:endParaRPr>
          </a:p>
          <a:p>
            <a:r>
              <a:rPr lang="en-US" sz="1200" b="1" kern="1200" dirty="0">
                <a:solidFill>
                  <a:schemeClr val="tx1"/>
                </a:solidFill>
                <a:effectLst/>
                <a:latin typeface="+mn-lt"/>
                <a:ea typeface="+mn-ea"/>
                <a:cs typeface="+mn-cs"/>
              </a:rPr>
              <a:t>Informed Choice vs. Panic</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Myth: </a:t>
            </a:r>
            <a:r>
              <a:rPr lang="en-US" sz="1200" kern="1200" dirty="0">
                <a:solidFill>
                  <a:schemeClr val="tx1"/>
                </a:solidFill>
                <a:effectLst/>
                <a:latin typeface="+mn-lt"/>
                <a:ea typeface="+mn-ea"/>
                <a:cs typeface="+mn-cs"/>
              </a:rPr>
              <a:t>The most common reaction of people caught up in disasters is to panic. Information about </a:t>
            </a:r>
            <a:endParaRPr lang="en-US" sz="1400" dirty="0"/>
          </a:p>
          <a:p>
            <a:r>
              <a:rPr lang="en-US" sz="1200" kern="1200" dirty="0">
                <a:solidFill>
                  <a:schemeClr val="tx1"/>
                </a:solidFill>
                <a:effectLst/>
                <a:latin typeface="+mn-lt"/>
                <a:ea typeface="+mn-ea"/>
                <a:cs typeface="+mn-cs"/>
              </a:rPr>
              <a:t>hazards and disasters should not be widely disseminated because people will panic. </a:t>
            </a:r>
            <a:endParaRPr lang="en-US" sz="1400" dirty="0"/>
          </a:p>
          <a:p>
            <a:r>
              <a:rPr lang="en-US" sz="1200" b="1" kern="1200" dirty="0">
                <a:solidFill>
                  <a:schemeClr val="tx1"/>
                </a:solidFill>
                <a:effectLst/>
                <a:latin typeface="+mn-lt"/>
                <a:ea typeface="+mn-ea"/>
                <a:cs typeface="+mn-cs"/>
              </a:rPr>
              <a:t>Reality</a:t>
            </a:r>
            <a:r>
              <a:rPr lang="en-US" sz="1200" kern="1200" dirty="0">
                <a:solidFill>
                  <a:schemeClr val="tx1"/>
                </a:solidFill>
                <a:effectLst/>
                <a:latin typeface="+mn-lt"/>
                <a:ea typeface="+mn-ea"/>
                <a:cs typeface="+mn-cs"/>
              </a:rPr>
              <a:t>: Research generally shows that victims rarely panic; rather people’s actions are more likely to be guided by choice and efforts to help those around them who require it, particularly where informed choices are available before or during the event. Auf der </a:t>
            </a:r>
            <a:r>
              <a:rPr lang="en-US" sz="1200" kern="1200" dirty="0" err="1">
                <a:solidFill>
                  <a:schemeClr val="tx1"/>
                </a:solidFill>
                <a:effectLst/>
                <a:latin typeface="+mn-lt"/>
                <a:ea typeface="+mn-ea"/>
                <a:cs typeface="+mn-cs"/>
              </a:rPr>
              <a:t>Heide</a:t>
            </a:r>
            <a:r>
              <a:rPr lang="en-US" sz="1200" kern="1200" dirty="0">
                <a:solidFill>
                  <a:schemeClr val="tx1"/>
                </a:solidFill>
                <a:effectLst/>
                <a:latin typeface="+mn-lt"/>
                <a:ea typeface="+mn-ea"/>
                <a:cs typeface="+mn-cs"/>
              </a:rPr>
              <a:t> (1989) elaborates: </a:t>
            </a:r>
            <a:endParaRPr lang="en-US" sz="1400" dirty="0"/>
          </a:p>
          <a:p>
            <a:r>
              <a:rPr lang="en-US" sz="1200" kern="1200" dirty="0">
                <a:solidFill>
                  <a:schemeClr val="tx1"/>
                </a:solidFill>
                <a:effectLst/>
                <a:latin typeface="+mn-lt"/>
                <a:ea typeface="+mn-ea"/>
                <a:cs typeface="+mn-cs"/>
              </a:rPr>
              <a:t>‘Contrary to popular belief, research has shown that panic is not a common reaction to disasters (Dynes, 1974:71; Dynes, 1981:16,18; </a:t>
            </a:r>
            <a:r>
              <a:rPr lang="en-US" sz="1200" kern="1200" dirty="0" err="1">
                <a:solidFill>
                  <a:schemeClr val="tx1"/>
                </a:solidFill>
                <a:effectLst/>
                <a:latin typeface="+mn-lt"/>
                <a:ea typeface="+mn-ea"/>
                <a:cs typeface="+mn-cs"/>
              </a:rPr>
              <a:t>Quarantelli</a:t>
            </a:r>
            <a:r>
              <a:rPr lang="en-US" sz="1200" kern="1200" dirty="0">
                <a:solidFill>
                  <a:schemeClr val="tx1"/>
                </a:solidFill>
                <a:effectLst/>
                <a:latin typeface="+mn-lt"/>
                <a:ea typeface="+mn-ea"/>
                <a:cs typeface="+mn-cs"/>
              </a:rPr>
              <a:t>, 1960:68; </a:t>
            </a:r>
            <a:r>
              <a:rPr lang="en-US" sz="1200" kern="1200" dirty="0" err="1">
                <a:solidFill>
                  <a:schemeClr val="tx1"/>
                </a:solidFill>
                <a:effectLst/>
                <a:latin typeface="+mn-lt"/>
                <a:ea typeface="+mn-ea"/>
                <a:cs typeface="+mn-cs"/>
              </a:rPr>
              <a:t>Quarantelli</a:t>
            </a:r>
            <a:r>
              <a:rPr lang="en-US" sz="1200" kern="1200" dirty="0">
                <a:solidFill>
                  <a:schemeClr val="tx1"/>
                </a:solidFill>
                <a:effectLst/>
                <a:latin typeface="+mn-lt"/>
                <a:ea typeface="+mn-ea"/>
                <a:cs typeface="+mn-cs"/>
              </a:rPr>
              <a:t>, 1965:107; </a:t>
            </a:r>
            <a:r>
              <a:rPr lang="en-US" sz="1200" kern="1200" dirty="0" err="1">
                <a:solidFill>
                  <a:schemeClr val="tx1"/>
                </a:solidFill>
                <a:effectLst/>
                <a:latin typeface="+mn-lt"/>
                <a:ea typeface="+mn-ea"/>
                <a:cs typeface="+mn-cs"/>
              </a:rPr>
              <a:t>Quarantelli</a:t>
            </a:r>
            <a:r>
              <a:rPr lang="en-US" sz="1200" kern="1200" dirty="0">
                <a:solidFill>
                  <a:schemeClr val="tx1"/>
                </a:solidFill>
                <a:effectLst/>
                <a:latin typeface="+mn-lt"/>
                <a:ea typeface="+mn-ea"/>
                <a:cs typeface="+mn-cs"/>
              </a:rPr>
              <a:t>, 1972:67; </a:t>
            </a:r>
            <a:r>
              <a:rPr lang="en-US" sz="1200" kern="1200" dirty="0" err="1">
                <a:solidFill>
                  <a:schemeClr val="tx1"/>
                </a:solidFill>
                <a:effectLst/>
                <a:latin typeface="+mn-lt"/>
                <a:ea typeface="+mn-ea"/>
                <a:cs typeface="+mn-cs"/>
              </a:rPr>
              <a:t>Mileti</a:t>
            </a:r>
            <a:r>
              <a:rPr lang="en-US" sz="1200" kern="1200" dirty="0">
                <a:solidFill>
                  <a:schemeClr val="tx1"/>
                </a:solidFill>
                <a:effectLst/>
                <a:latin typeface="+mn-lt"/>
                <a:ea typeface="+mn-ea"/>
                <a:cs typeface="+mn-cs"/>
              </a:rPr>
              <a:t>, 1975:57; </a:t>
            </a:r>
            <a:r>
              <a:rPr lang="en-US" sz="1200" kern="1200" dirty="0" err="1">
                <a:solidFill>
                  <a:schemeClr val="tx1"/>
                </a:solidFill>
                <a:effectLst/>
                <a:latin typeface="+mn-lt"/>
                <a:ea typeface="+mn-ea"/>
                <a:cs typeface="+mn-cs"/>
              </a:rPr>
              <a:t>Drabek</a:t>
            </a:r>
            <a:r>
              <a:rPr lang="en-US" sz="1200" kern="1200" dirty="0">
                <a:solidFill>
                  <a:schemeClr val="tx1"/>
                </a:solidFill>
                <a:effectLst/>
                <a:latin typeface="+mn-lt"/>
                <a:ea typeface="+mn-ea"/>
                <a:cs typeface="+mn-cs"/>
              </a:rPr>
              <a:t>, 1986:136; Wenger, 1975:33; Wenger, 1985a:30). This is not to say that panic never occurs, but that it is rare. Furthermore, if it does occur, three conditions appear to be required (</a:t>
            </a:r>
            <a:r>
              <a:rPr lang="en-US" sz="1200" kern="1200" dirty="0" err="1">
                <a:solidFill>
                  <a:schemeClr val="tx1"/>
                </a:solidFill>
                <a:effectLst/>
                <a:latin typeface="+mn-lt"/>
                <a:ea typeface="+mn-ea"/>
                <a:cs typeface="+mn-cs"/>
              </a:rPr>
              <a:t>Mileti</a:t>
            </a:r>
            <a:r>
              <a:rPr lang="en-US" sz="1200" kern="1200" dirty="0">
                <a:solidFill>
                  <a:schemeClr val="tx1"/>
                </a:solidFill>
                <a:effectLst/>
                <a:latin typeface="+mn-lt"/>
                <a:ea typeface="+mn-ea"/>
                <a:cs typeface="+mn-cs"/>
              </a:rPr>
              <a:t> 1975:58): </a:t>
            </a:r>
            <a:endParaRPr lang="en-US" sz="1400" dirty="0"/>
          </a:p>
          <a:p>
            <a:r>
              <a:rPr lang="en-US" sz="1200" kern="1200" dirty="0">
                <a:solidFill>
                  <a:schemeClr val="tx1"/>
                </a:solidFill>
                <a:effectLst/>
                <a:latin typeface="+mn-lt"/>
                <a:ea typeface="+mn-ea"/>
                <a:cs typeface="+mn-cs"/>
              </a:rPr>
              <a:t>a perception of immediate danger, </a:t>
            </a:r>
          </a:p>
          <a:p>
            <a:r>
              <a:rPr lang="en-US" sz="1200" kern="1200" dirty="0">
                <a:solidFill>
                  <a:schemeClr val="tx1"/>
                </a:solidFill>
                <a:effectLst/>
                <a:latin typeface="+mn-lt"/>
                <a:ea typeface="+mn-ea"/>
                <a:cs typeface="+mn-cs"/>
              </a:rPr>
              <a:t>apparently blocked escape routes, and </a:t>
            </a:r>
          </a:p>
          <a:p>
            <a:r>
              <a:rPr lang="en-US" sz="1200" kern="1200" dirty="0">
                <a:solidFill>
                  <a:schemeClr val="tx1"/>
                </a:solidFill>
                <a:effectLst/>
                <a:latin typeface="+mn-lt"/>
                <a:ea typeface="+mn-ea"/>
                <a:cs typeface="+mn-cs"/>
              </a:rPr>
              <a:t>a feeling by the victim that he is isolated. </a:t>
            </a:r>
          </a:p>
          <a:p>
            <a:r>
              <a:rPr lang="en-US" sz="1200" kern="1200" dirty="0">
                <a:solidFill>
                  <a:schemeClr val="tx1"/>
                </a:solidFill>
                <a:effectLst/>
                <a:latin typeface="+mn-lt"/>
                <a:ea typeface="+mn-ea"/>
                <a:cs typeface="+mn-cs"/>
              </a:rPr>
              <a:t>Finally, if panic occurs, it is not widespread or contagious. It is most always highly localized, with few participants, and of short duration (Quarantelli1960:72).’ Auf der </a:t>
            </a:r>
            <a:r>
              <a:rPr lang="en-US" sz="1200" kern="1200" dirty="0" err="1">
                <a:solidFill>
                  <a:schemeClr val="tx1"/>
                </a:solidFill>
                <a:effectLst/>
                <a:latin typeface="+mn-lt"/>
                <a:ea typeface="+mn-ea"/>
                <a:cs typeface="+mn-cs"/>
              </a:rPr>
              <a:t>Heide</a:t>
            </a:r>
            <a:r>
              <a:rPr lang="en-US" sz="1200" kern="1200" dirty="0">
                <a:solidFill>
                  <a:schemeClr val="tx1"/>
                </a:solidFill>
                <a:effectLst/>
                <a:latin typeface="+mn-lt"/>
                <a:ea typeface="+mn-ea"/>
                <a:cs typeface="+mn-cs"/>
              </a:rPr>
              <a:t> gives various historical </a:t>
            </a:r>
          </a:p>
          <a:p>
            <a:r>
              <a:rPr lang="en-US" sz="1200" kern="1200" dirty="0">
                <a:solidFill>
                  <a:schemeClr val="tx1"/>
                </a:solidFill>
                <a:effectLst/>
                <a:latin typeface="+mn-lt"/>
                <a:ea typeface="+mn-ea"/>
                <a:cs typeface="+mn-cs"/>
              </a:rPr>
              <a:t>Literature and best practice review and assessment: identifying people’s needs in humanitarian response </a:t>
            </a:r>
            <a:endParaRPr lang="en-US" sz="1400" dirty="0"/>
          </a:p>
          <a:p>
            <a:r>
              <a:rPr lang="en-US" sz="1200" kern="1200" dirty="0">
                <a:solidFill>
                  <a:schemeClr val="tx1"/>
                </a:solidFill>
                <a:effectLst/>
                <a:latin typeface="+mn-lt"/>
                <a:ea typeface="+mn-ea"/>
                <a:cs typeface="+mn-cs"/>
              </a:rPr>
              <a:t>20 </a:t>
            </a:r>
            <a:endParaRPr lang="en-US" sz="1400" dirty="0"/>
          </a:p>
          <a:p>
            <a:r>
              <a:rPr lang="en-US" sz="1200" kern="1200" dirty="0">
                <a:solidFill>
                  <a:schemeClr val="tx1"/>
                </a:solidFill>
                <a:effectLst/>
                <a:latin typeface="+mn-lt"/>
                <a:ea typeface="+mn-ea"/>
                <a:cs typeface="+mn-cs"/>
              </a:rPr>
              <a:t>examples to evidence this lack of panic which is also borne out by testimony of those involved in more recent disasters. </a:t>
            </a:r>
            <a:endParaRPr lang="en-US" sz="1400" dirty="0"/>
          </a:p>
          <a:p>
            <a:r>
              <a:rPr lang="en-US" sz="1200" kern="1200" dirty="0">
                <a:solidFill>
                  <a:schemeClr val="tx1"/>
                </a:solidFill>
                <a:effectLst/>
                <a:latin typeface="+mn-lt"/>
                <a:ea typeface="+mn-ea"/>
                <a:cs typeface="+mn-cs"/>
              </a:rPr>
              <a:t>Auf der </a:t>
            </a:r>
            <a:r>
              <a:rPr lang="en-US" sz="1200" kern="1200" dirty="0" err="1">
                <a:solidFill>
                  <a:schemeClr val="tx1"/>
                </a:solidFill>
                <a:effectLst/>
                <a:latin typeface="+mn-lt"/>
                <a:ea typeface="+mn-ea"/>
                <a:cs typeface="+mn-cs"/>
              </a:rPr>
              <a:t>Heide</a:t>
            </a:r>
            <a:r>
              <a:rPr lang="en-US" sz="1200" kern="1200" dirty="0">
                <a:solidFill>
                  <a:schemeClr val="tx1"/>
                </a:solidFill>
                <a:effectLst/>
                <a:latin typeface="+mn-lt"/>
                <a:ea typeface="+mn-ea"/>
                <a:cs typeface="+mn-cs"/>
              </a:rPr>
              <a:t> concludes his analysis with a reminder of key principles for planners, asking whether those responsible for issuing warnings to the public understand that widespread panic is not a common problem in disasters, but that convincing people to evacuate is. The more information about what to do in an emergency is available, the more likely it is that people will feel empowered to act in an informed, responsive and responsible manner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has been such a consistent theme in the research literature that the recommendations below of Dynes, </a:t>
            </a:r>
            <a:r>
              <a:rPr lang="en-US" sz="1200" kern="1200" dirty="0" err="1">
                <a:solidFill>
                  <a:schemeClr val="tx1"/>
                </a:solidFill>
                <a:effectLst/>
                <a:latin typeface="+mn-lt"/>
                <a:ea typeface="+mn-ea"/>
                <a:cs typeface="+mn-cs"/>
              </a:rPr>
              <a:t>Quarantelli</a:t>
            </a:r>
            <a:r>
              <a:rPr lang="en-US" sz="1200" kern="1200" dirty="0">
                <a:solidFill>
                  <a:schemeClr val="tx1"/>
                </a:solidFill>
                <a:effectLst/>
                <a:latin typeface="+mn-lt"/>
                <a:ea typeface="+mn-ea"/>
                <a:cs typeface="+mn-cs"/>
              </a:rPr>
              <a:t> and Kreps (1972:31), foremost researchers in this field, remains as relevant today as ever:- </a:t>
            </a:r>
            <a:endParaRPr lang="en-US" sz="1400" dirty="0"/>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Information about dangers should be disseminated and not withheld because of a fear that people will panic’ (Dynes, </a:t>
            </a:r>
            <a:r>
              <a:rPr lang="en-US" sz="1200" kern="1200" dirty="0" err="1">
                <a:solidFill>
                  <a:schemeClr val="tx1"/>
                </a:solidFill>
                <a:effectLst/>
                <a:latin typeface="+mn-lt"/>
                <a:ea typeface="+mn-ea"/>
                <a:cs typeface="+mn-cs"/>
              </a:rPr>
              <a:t>Quarantelli</a:t>
            </a:r>
            <a:r>
              <a:rPr lang="en-US" sz="1200" kern="1200" dirty="0">
                <a:solidFill>
                  <a:schemeClr val="tx1"/>
                </a:solidFill>
                <a:effectLst/>
                <a:latin typeface="+mn-lt"/>
                <a:ea typeface="+mn-ea"/>
                <a:cs typeface="+mn-cs"/>
              </a:rPr>
              <a:t> and Kreps 1972:31). </a:t>
            </a:r>
          </a:p>
          <a:p>
            <a:endParaRPr lang="en-US" sz="1200" kern="1200" dirty="0">
              <a:solidFill>
                <a:schemeClr val="tx1"/>
              </a:solidFill>
              <a:effectLst/>
              <a:latin typeface="+mn-lt"/>
              <a:ea typeface="+mn-ea"/>
              <a:cs typeface="+mn-cs"/>
            </a:endParaRPr>
          </a:p>
          <a:p>
            <a:r>
              <a:rPr lang="en-US" altLang="en-US" sz="1400" dirty="0">
                <a:latin typeface="Arial" panose="020B0604020202020204" pitchFamily="34" charset="0"/>
                <a:ea typeface="ＭＳ Ｐゴシック" panose="020B0600070205080204" pitchFamily="34" charset="-128"/>
                <a:cs typeface="Arial" panose="020B0604020202020204" pitchFamily="34" charset="0"/>
              </a:rPr>
              <a:t>Human Behavior </a:t>
            </a:r>
          </a:p>
          <a:p>
            <a:r>
              <a:rPr lang="en-US" altLang="en-US" sz="1400" dirty="0">
                <a:latin typeface="Arial" panose="020B0604020202020204" pitchFamily="34" charset="0"/>
                <a:ea typeface="ＭＳ Ｐゴシック" panose="020B0600070205080204" pitchFamily="34" charset="-128"/>
                <a:cs typeface="Arial" panose="020B0604020202020204" pitchFamily="34" charset="0"/>
              </a:rPr>
              <a:t>Myth of panic and infrequency of ‘looting’</a:t>
            </a:r>
          </a:p>
          <a:p>
            <a:r>
              <a:rPr lang="en-US" altLang="en-US" sz="1400" dirty="0">
                <a:latin typeface="Arial" panose="020B0604020202020204" pitchFamily="34" charset="0"/>
                <a:ea typeface="ＭＳ Ｐゴシック" panose="020B0600070205080204" pitchFamily="34" charset="-128"/>
                <a:cs typeface="Arial" panose="020B0604020202020204" pitchFamily="34" charset="0"/>
              </a:rPr>
              <a:t>Increase in behavior</a:t>
            </a:r>
          </a:p>
          <a:p>
            <a:r>
              <a:rPr lang="en-US" altLang="en-US" sz="1400" dirty="0">
                <a:latin typeface="Arial" panose="020B0604020202020204" pitchFamily="34" charset="0"/>
                <a:ea typeface="ＭＳ Ｐゴシック" panose="020B0600070205080204" pitchFamily="34" charset="-128"/>
                <a:cs typeface="Arial" panose="020B0604020202020204" pitchFamily="34" charset="0"/>
              </a:rPr>
              <a:t>Benevolence / Malevolence</a:t>
            </a:r>
          </a:p>
          <a:p>
            <a:r>
              <a:rPr lang="en-US" altLang="en-US" sz="1400" dirty="0">
                <a:latin typeface="Arial" panose="020B0604020202020204" pitchFamily="34" charset="0"/>
                <a:ea typeface="ＭＳ Ｐゴシック" panose="020B0600070205080204" pitchFamily="34" charset="-128"/>
                <a:cs typeface="Arial" panose="020B0604020202020204" pitchFamily="34" charset="0"/>
              </a:rPr>
              <a:t>Fight or flight syndrome effects</a:t>
            </a:r>
          </a:p>
          <a:p>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400" dirty="0">
              <a:latin typeface="Arial" panose="020B0604020202020204" pitchFamily="34" charset="0"/>
              <a:ea typeface="ＭＳ Ｐゴシック" panose="020B0600070205080204" pitchFamily="34" charset="-128"/>
            </a:endParaRPr>
          </a:p>
          <a:p>
            <a:r>
              <a:rPr lang="en-US" altLang="en-US" sz="1400" dirty="0">
                <a:latin typeface="Arial" panose="020B0604020202020204" pitchFamily="34" charset="0"/>
                <a:ea typeface="ＭＳ Ｐゴシック" panose="020B0600070205080204" pitchFamily="34" charset="-128"/>
              </a:rPr>
              <a:t>Research has demonstrated that when looting does occur it is relatively isolated and infrequent.</a:t>
            </a:r>
          </a:p>
          <a:p>
            <a:r>
              <a:rPr lang="en-US" altLang="en-US" sz="1400" dirty="0">
                <a:latin typeface="Arial" panose="020B0604020202020204" pitchFamily="34" charset="0"/>
                <a:ea typeface="ＭＳ Ｐゴシック" panose="020B0600070205080204" pitchFamily="34" charset="-128"/>
              </a:rPr>
              <a:t>http://</a:t>
            </a:r>
            <a:r>
              <a:rPr lang="en-US" altLang="en-US" sz="1400" dirty="0" err="1">
                <a:latin typeface="Arial" panose="020B0604020202020204" pitchFamily="34" charset="0"/>
                <a:ea typeface="ＭＳ Ｐゴシック" panose="020B0600070205080204" pitchFamily="34" charset="-128"/>
              </a:rPr>
              <a:t>www.slate.com</a:t>
            </a:r>
            <a:r>
              <a:rPr lang="en-US" altLang="en-US" sz="1400" dirty="0">
                <a:latin typeface="Arial" panose="020B0604020202020204" pitchFamily="34" charset="0"/>
                <a:ea typeface="ＭＳ Ｐゴシック" panose="020B0600070205080204" pitchFamily="34" charset="-128"/>
              </a:rPr>
              <a:t>/articles/</a:t>
            </a:r>
            <a:r>
              <a:rPr lang="en-US" altLang="en-US" sz="1400" dirty="0" err="1">
                <a:latin typeface="Arial" panose="020B0604020202020204" pitchFamily="34" charset="0"/>
                <a:ea typeface="ＭＳ Ｐゴシック" panose="020B0600070205080204" pitchFamily="34" charset="-128"/>
              </a:rPr>
              <a:t>health_and_science</a:t>
            </a:r>
            <a:r>
              <a:rPr lang="en-US" altLang="en-US" sz="1400" dirty="0">
                <a:latin typeface="Arial" panose="020B0604020202020204" pitchFamily="34" charset="0"/>
                <a:ea typeface="ＭＳ Ｐゴシック" panose="020B0600070205080204" pitchFamily="34" charset="-128"/>
              </a:rPr>
              <a:t>/science/2012/11/looting_after_hurricane_sandy_disaster_myths_and_disaster_utopias_explained.html</a:t>
            </a:r>
          </a:p>
          <a:p>
            <a:r>
              <a:rPr lang="en-US" altLang="en-US" sz="1400" dirty="0">
                <a:latin typeface="Arial" panose="020B0604020202020204" pitchFamily="34" charset="0"/>
                <a:ea typeface="ＭＳ Ｐゴシック" panose="020B0600070205080204" pitchFamily="34" charset="-128"/>
              </a:rPr>
              <a:t>http://</a:t>
            </a:r>
            <a:r>
              <a:rPr lang="en-US" altLang="en-US" sz="1400" dirty="0" err="1">
                <a:latin typeface="Arial" panose="020B0604020202020204" pitchFamily="34" charset="0"/>
                <a:ea typeface="ＭＳ Ｐゴシック" panose="020B0600070205080204" pitchFamily="34" charset="-128"/>
              </a:rPr>
              <a:t>www.atsdr.cdc.gov</a:t>
            </a:r>
            <a:r>
              <a:rPr lang="en-US" altLang="en-US" sz="1400" dirty="0">
                <a:latin typeface="Arial" panose="020B0604020202020204" pitchFamily="34" charset="0"/>
                <a:ea typeface="ＭＳ Ｐゴシック" panose="020B0600070205080204" pitchFamily="34" charset="-128"/>
              </a:rPr>
              <a:t>/</a:t>
            </a:r>
            <a:r>
              <a:rPr lang="en-US" altLang="en-US" sz="1400" dirty="0" err="1">
                <a:latin typeface="Arial" panose="020B0604020202020204" pitchFamily="34" charset="0"/>
                <a:ea typeface="ＭＳ Ｐゴシック" panose="020B0600070205080204" pitchFamily="34" charset="-128"/>
              </a:rPr>
              <a:t>emergency_response</a:t>
            </a:r>
            <a:r>
              <a:rPr lang="en-US" altLang="en-US" sz="1400" dirty="0">
                <a:latin typeface="Arial" panose="020B0604020202020204" pitchFamily="34" charset="0"/>
                <a:ea typeface="ＭＳ Ｐゴシック" panose="020B0600070205080204" pitchFamily="34" charset="-128"/>
              </a:rPr>
              <a:t>/</a:t>
            </a:r>
            <a:r>
              <a:rPr lang="en-US" altLang="en-US" sz="1400" dirty="0" err="1">
                <a:latin typeface="Arial" panose="020B0604020202020204" pitchFamily="34" charset="0"/>
                <a:ea typeface="ＭＳ Ｐゴシック" panose="020B0600070205080204" pitchFamily="34" charset="-128"/>
              </a:rPr>
              <a:t>common_misconceptions.pdf</a:t>
            </a:r>
            <a:endParaRPr lang="en-US" altLang="en-US" sz="1400" dirty="0">
              <a:latin typeface="Arial" panose="020B0604020202020204" pitchFamily="34" charset="0"/>
              <a:ea typeface="ＭＳ Ｐゴシック" panose="020B0600070205080204" pitchFamily="34" charset="-128"/>
            </a:endParaRPr>
          </a:p>
          <a:p>
            <a:r>
              <a:rPr lang="en-US" altLang="en-US" sz="1400" dirty="0">
                <a:latin typeface="Arial" panose="020B0604020202020204" pitchFamily="34" charset="0"/>
                <a:ea typeface="ＭＳ Ｐゴシック" panose="020B0600070205080204" pitchFamily="34" charset="-128"/>
              </a:rPr>
              <a:t>Refusal to evacuate – fear of looting http://</a:t>
            </a:r>
            <a:r>
              <a:rPr lang="en-US" altLang="en-US" sz="1400" dirty="0" err="1">
                <a:latin typeface="Arial" panose="020B0604020202020204" pitchFamily="34" charset="0"/>
                <a:ea typeface="ＭＳ Ｐゴシック" panose="020B0600070205080204" pitchFamily="34" charset="-128"/>
              </a:rPr>
              <a:t>onlinelibrary.wiley.com</a:t>
            </a:r>
            <a:r>
              <a:rPr lang="en-US" altLang="en-US" sz="1400" dirty="0">
                <a:latin typeface="Arial" panose="020B0604020202020204" pitchFamily="34" charset="0"/>
                <a:ea typeface="ＭＳ Ｐゴシック" panose="020B0600070205080204" pitchFamily="34" charset="-128"/>
              </a:rPr>
              <a:t>/</a:t>
            </a:r>
            <a:r>
              <a:rPr lang="en-US" altLang="en-US" sz="1400" dirty="0" err="1">
                <a:latin typeface="Arial" panose="020B0604020202020204" pitchFamily="34" charset="0"/>
                <a:ea typeface="ＭＳ Ｐゴシック" panose="020B0600070205080204" pitchFamily="34" charset="-128"/>
              </a:rPr>
              <a:t>doi</a:t>
            </a:r>
            <a:r>
              <a:rPr lang="en-US" altLang="en-US" sz="1400" dirty="0">
                <a:latin typeface="Arial" panose="020B0604020202020204" pitchFamily="34" charset="0"/>
                <a:ea typeface="ＭＳ Ｐゴシック" panose="020B0600070205080204" pitchFamily="34" charset="-128"/>
              </a:rPr>
              <a:t>/10.1111/j.1559-1816.1999.tb00132.x/abstract</a:t>
            </a:r>
          </a:p>
          <a:p>
            <a:endParaRPr lang="en-US" altLang="en-US" sz="1400" dirty="0">
              <a:latin typeface="Arial" panose="020B0604020202020204" pitchFamily="34" charset="0"/>
              <a:ea typeface="ＭＳ Ｐゴシック" panose="020B0600070205080204" pitchFamily="34" charset="-128"/>
            </a:endParaRPr>
          </a:p>
          <a:p>
            <a:endParaRPr lang="en-US" altLang="en-US" sz="1400" dirty="0">
              <a:latin typeface="Arial" panose="020B0604020202020204" pitchFamily="34" charset="0"/>
              <a:ea typeface="ＭＳ Ｐゴシック" panose="020B0600070205080204" pitchFamily="34" charset="-128"/>
            </a:endParaRPr>
          </a:p>
          <a:p>
            <a:r>
              <a:rPr lang="en-US" altLang="en-US" sz="1400" dirty="0">
                <a:latin typeface="Arial" panose="020B0604020202020204" pitchFamily="34" charset="0"/>
                <a:ea typeface="ＭＳ Ｐゴシック" panose="020B0600070205080204" pitchFamily="34" charset="-128"/>
              </a:rPr>
              <a:t>The </a:t>
            </a:r>
            <a:r>
              <a:rPr lang="en-US" altLang="en-US" sz="1400" dirty="0">
                <a:latin typeface="Arial" panose="020B0604020202020204" pitchFamily="34" charset="0"/>
                <a:ea typeface="ＭＳ Ｐゴシック" panose="020B0600070205080204" pitchFamily="34" charset="-128"/>
                <a:hlinkClick r:id="rId3"/>
              </a:rPr>
              <a:t>1906 San Francisco earthquake</a:t>
            </a:r>
            <a:r>
              <a:rPr lang="en-US" altLang="en-US" sz="1400" dirty="0">
                <a:latin typeface="Arial" panose="020B0604020202020204" pitchFamily="34" charset="0"/>
                <a:ea typeface="ＭＳ Ｐゴシック" panose="020B0600070205080204" pitchFamily="34" charset="-128"/>
              </a:rPr>
              <a:t> killed 3,000 people and destroyed 80 percent of the city. Even as the </a:t>
            </a:r>
            <a:r>
              <a:rPr lang="en-US" altLang="en-US" sz="1400" i="1" dirty="0">
                <a:latin typeface="Arial" panose="020B0604020202020204" pitchFamily="34" charset="0"/>
                <a:ea typeface="ＭＳ Ｐゴシック" panose="020B0600070205080204" pitchFamily="34" charset="-128"/>
              </a:rPr>
              <a:t>Los Angeles </a:t>
            </a:r>
            <a:r>
              <a:rPr lang="en-US" altLang="en-US" sz="1400" i="1" dirty="0" err="1">
                <a:latin typeface="Arial" panose="020B0604020202020204" pitchFamily="34" charset="0"/>
                <a:ea typeface="ＭＳ Ｐゴシック" panose="020B0600070205080204" pitchFamily="34" charset="-128"/>
              </a:rPr>
              <a:t>Times</a:t>
            </a:r>
            <a:r>
              <a:rPr lang="en-US" altLang="en-US" sz="1400" dirty="0" err="1">
                <a:latin typeface="Arial" panose="020B0604020202020204" pitchFamily="34" charset="0"/>
                <a:ea typeface="ＭＳ Ｐゴシック" panose="020B0600070205080204" pitchFamily="34" charset="-128"/>
                <a:hlinkClick r:id="rId4"/>
              </a:rPr>
              <a:t>reported</a:t>
            </a:r>
            <a:r>
              <a:rPr lang="en-US" altLang="en-US" sz="1400" dirty="0">
                <a:latin typeface="Arial" panose="020B0604020202020204" pitchFamily="34" charset="0"/>
                <a:ea typeface="ＭＳ Ｐゴシック" panose="020B0600070205080204" pitchFamily="34" charset="-128"/>
              </a:rPr>
              <a:t> that “Rape and looting by friends incarnate made a hell broth of the center of the ruined district,” the U.S. War Department recounted, “the terrible days of earthquake and fire in San Francisco were almost absolutely free from disorder, drunkenness and crime.”</a:t>
            </a:r>
          </a:p>
          <a:p>
            <a:endParaRPr lang="en-US" altLang="en-US" sz="1400" dirty="0">
              <a:latin typeface="Arial" panose="020B0604020202020204" pitchFamily="34" charset="0"/>
              <a:ea typeface="ＭＳ Ｐゴシック" panose="020B0600070205080204" pitchFamily="34" charset="-128"/>
            </a:endParaRPr>
          </a:p>
          <a:p>
            <a:r>
              <a:rPr lang="en-US" altLang="en-US" sz="1400" dirty="0">
                <a:latin typeface="Arial" panose="020B0604020202020204" pitchFamily="34" charset="0"/>
                <a:ea typeface="ＭＳ Ｐゴシック" panose="020B0600070205080204" pitchFamily="34" charset="-128"/>
              </a:rPr>
              <a:t>Exaggerated media reports of looting can undermine outsiders’ empathy and willingness to assist. In an attempt to understand how outsiders respond to reported crime, researchers from Stanford and UCLA presented study participants with different examples of Hurricane Katrina coverage, and then asked them to award federal funds to the affected community. Study participants responded significantly less generously to disaster reports that emphasized crime and looting rather than focusing on just hurricane destruction.</a:t>
            </a:r>
          </a:p>
          <a:p>
            <a:endParaRPr lang="en-US" altLang="en-US" sz="1400" dirty="0">
              <a:latin typeface="Arial" panose="020B0604020202020204" pitchFamily="34" charset="0"/>
              <a:ea typeface="ＭＳ Ｐゴシック" panose="020B0600070205080204" pitchFamily="34" charset="-128"/>
            </a:endParaRPr>
          </a:p>
          <a:p>
            <a:r>
              <a:rPr lang="en-US" altLang="en-US" sz="1400" dirty="0">
                <a:latin typeface="Arial" panose="020B0604020202020204" pitchFamily="34" charset="0"/>
                <a:ea typeface="ＭＳ Ｐゴシック" panose="020B0600070205080204" pitchFamily="34" charset="-128"/>
              </a:rPr>
              <a:t>False reports of looting may even have triggered an overly militant response in post-Katrina New Orleans amid one of the worst — and least representative — examples of post-disaster antisocial behavior. According to </a:t>
            </a:r>
            <a:r>
              <a:rPr lang="en-US" altLang="en-US" sz="1400" dirty="0">
                <a:latin typeface="Arial" panose="020B0604020202020204" pitchFamily="34" charset="0"/>
                <a:ea typeface="ＭＳ Ｐゴシック" panose="020B0600070205080204" pitchFamily="34" charset="-128"/>
                <a:hlinkClick r:id="rId5"/>
              </a:rPr>
              <a:t>ProPublica’s 2010 report</a:t>
            </a:r>
            <a:r>
              <a:rPr lang="en-US" altLang="en-US" sz="1400" dirty="0">
                <a:latin typeface="Arial" panose="020B0604020202020204" pitchFamily="34" charset="0"/>
                <a:ea typeface="ＭＳ Ｐゴシック" panose="020B0600070205080204" pitchFamily="34" charset="-128"/>
              </a:rPr>
              <a:t> on post-Katrina NOLA police, in the days after the storm Mayor Ray Nagin said on television that “there had been rapes and murders among the people taking shelter in the Superdome, a claim that turned out to be untrue. Police Superintendent Eddie Compass made similar statements.”</a:t>
            </a:r>
          </a:p>
          <a:p>
            <a:endParaRPr lang="en-US" altLang="en-US" sz="1400" dirty="0">
              <a:latin typeface="Arial" panose="020B0604020202020204" pitchFamily="34" charset="0"/>
              <a:ea typeface="ＭＳ Ｐゴシック" panose="020B0600070205080204" pitchFamily="34" charset="-128"/>
            </a:endParaRPr>
          </a:p>
          <a:p>
            <a:r>
              <a:rPr lang="en-US" altLang="en-US" sz="1400" dirty="0">
                <a:latin typeface="Arial" panose="020B0604020202020204" pitchFamily="34" charset="0"/>
                <a:ea typeface="ＭＳ Ｐゴシック" panose="020B0600070205080204" pitchFamily="34" charset="-128"/>
              </a:rPr>
              <a:t>With broken communication systems, officers could not confirm or deny the television reports. In the face of chaos, if not legitimate danger, an order — origins still unknown — authorized officers to shoot looters and “take back the city.” Ultimately, in the dark days following Katrina, police shot 11 civilians, some of whom were in the course of removing food, water and other basic necessities from stores.</a:t>
            </a:r>
          </a:p>
          <a:p>
            <a:endParaRPr lang="en-US" altLang="en-US" sz="1400" dirty="0">
              <a:latin typeface="Arial" panose="020B0604020202020204" pitchFamily="34" charset="0"/>
              <a:ea typeface="ＭＳ Ｐゴシック" panose="020B0600070205080204" pitchFamily="34" charset="-128"/>
            </a:endParaRPr>
          </a:p>
          <a:p>
            <a:r>
              <a:rPr lang="en-US" altLang="en-US" sz="1400" dirty="0">
                <a:latin typeface="Arial" panose="020B0604020202020204" pitchFamily="34" charset="0"/>
                <a:ea typeface="ＭＳ Ｐゴシック" panose="020B0600070205080204" pitchFamily="34" charset="-128"/>
              </a:rPr>
              <a:t>Under the strain of floods and fires, American cities act cooperatively, not criminally. Accurate warnings, fair reporting and an emphasis on the shared experience of a disaster and the many positive efforts to cope with it allows powerful community norms to prevail over fear, prejudice and crime.</a:t>
            </a:r>
          </a:p>
          <a:p>
            <a:r>
              <a:rPr lang="en-US" altLang="en-US" sz="1400" dirty="0">
                <a:latin typeface="Arial" panose="020B0604020202020204" pitchFamily="34" charset="0"/>
                <a:ea typeface="ＭＳ Ｐゴシック" panose="020B0600070205080204" pitchFamily="34" charset="-128"/>
              </a:rPr>
              <a:t> </a:t>
            </a:r>
          </a:p>
          <a:p>
            <a:r>
              <a:rPr lang="en-US" altLang="en-US" sz="1400" dirty="0">
                <a:latin typeface="Arial" panose="020B0604020202020204" pitchFamily="34" charset="0"/>
                <a:ea typeface="ＭＳ Ｐゴシック" panose="020B0600070205080204" pitchFamily="34" charset="-128"/>
              </a:rPr>
              <a:t> </a:t>
            </a:r>
          </a:p>
          <a:p>
            <a:endParaRPr lang="en-US" altLang="en-US" sz="1400" dirty="0">
              <a:latin typeface="Arial" panose="020B0604020202020204" pitchFamily="34" charset="0"/>
              <a:ea typeface="ＭＳ Ｐゴシック" panose="020B0600070205080204" pitchFamily="34" charset="-128"/>
            </a:endParaRPr>
          </a:p>
          <a:p>
            <a:endParaRPr lang="en-US" altLang="en-US" sz="1400" dirty="0">
              <a:latin typeface="Arial" panose="020B0604020202020204" pitchFamily="34" charset="0"/>
              <a:ea typeface="ＭＳ Ｐゴシック" panose="020B0600070205080204" pitchFamily="34" charset="-128"/>
            </a:endParaRPr>
          </a:p>
          <a:p>
            <a:endParaRPr lang="en-US" sz="1400" dirty="0"/>
          </a:p>
          <a:p>
            <a:pPr eaLnBrk="1" hangingPunct="1">
              <a:spcBef>
                <a:spcPct val="0"/>
              </a:spcBef>
            </a:pPr>
            <a:endParaRPr lang="en-US" sz="1400" dirty="0">
              <a:latin typeface="Calibri" charset="0"/>
              <a:ea typeface="ＭＳ Ｐゴシック" charset="0"/>
              <a:cs typeface="ＭＳ Ｐゴシック" charset="0"/>
            </a:endParaRPr>
          </a:p>
        </p:txBody>
      </p:sp>
      <p:sp>
        <p:nvSpPr>
          <p:cNvPr id="737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E784E7-B129-CA42-98F5-CDD69998BAD4}" type="slidenum">
              <a:rPr lang="en-US" sz="1200">
                <a:latin typeface="Calibri" charset="0"/>
                <a:cs typeface="Arial" charset="0"/>
              </a:rPr>
              <a:pPr eaLnBrk="1" hangingPunct="1"/>
              <a:t>8</a:t>
            </a:fld>
            <a:endParaRPr lang="en-US" sz="1200">
              <a:latin typeface="Calibri" charset="0"/>
              <a:cs typeface="Arial" charset="0"/>
            </a:endParaRPr>
          </a:p>
        </p:txBody>
      </p:sp>
    </p:spTree>
    <p:extLst>
      <p:ext uri="{BB962C8B-B14F-4D97-AF65-F5344CB8AC3E}">
        <p14:creationId xmlns:p14="http://schemas.microsoft.com/office/powerpoint/2010/main" val="14215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c9b2fb149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c9b2fb14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None/>
            </a:pPr>
            <a:endParaRPr/>
          </a:p>
        </p:txBody>
      </p:sp>
      <p:sp>
        <p:nvSpPr>
          <p:cNvPr id="124" name="Google Shape;124;g2c9b2fb149_0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9</a:t>
            </a:fld>
            <a:endParaRPr/>
          </a:p>
        </p:txBody>
      </p:sp>
    </p:spTree>
    <p:extLst>
      <p:ext uri="{BB962C8B-B14F-4D97-AF65-F5344CB8AC3E}">
        <p14:creationId xmlns:p14="http://schemas.microsoft.com/office/powerpoint/2010/main" val="177741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31" name="Google Shape;13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8481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pic>
        <p:nvPicPr>
          <p:cNvPr id="4" name="Picture 8" descr="Logo_No_Text.png"/>
          <p:cNvPicPr>
            <a:picLocks noChangeAspect="1"/>
          </p:cNvPicPr>
          <p:nvPr/>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pic>
        <p:nvPicPr>
          <p:cNvPr id="5" name="Picture 5" descr="Logo_No_Text.png"/>
          <p:cNvPicPr>
            <a:picLocks noChangeAspect="1"/>
          </p:cNvPicPr>
          <p:nvPr userDrawn="1"/>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sp>
        <p:nvSpPr>
          <p:cNvPr id="2" name="Title 1"/>
          <p:cNvSpPr>
            <a:spLocks noGrp="1"/>
          </p:cNvSpPr>
          <p:nvPr>
            <p:ph type="ctrTitle"/>
          </p:nvPr>
        </p:nvSpPr>
        <p:spPr>
          <a:xfrm>
            <a:off x="4150560" y="912643"/>
            <a:ext cx="4866439" cy="1144758"/>
          </a:xfrm>
          <a:prstGeom prst="rect">
            <a:avLst/>
          </a:prstGeom>
        </p:spPr>
        <p:txBody>
          <a:bodyPr anchor="t" anchorCtr="0">
            <a:noAutofit/>
          </a:bodyPr>
          <a:lstStyle>
            <a:lvl1pPr algn="r">
              <a:defRPr sz="3600" b="0" i="0">
                <a:latin typeface="Helvetica Neue"/>
                <a:cs typeface="Helvetica Neue"/>
              </a:defRPr>
            </a:lvl1pPr>
          </a:lstStyle>
          <a:p>
            <a:r>
              <a:rPr lang="en-US" dirty="0"/>
              <a:t>Click to edit Master title style</a:t>
            </a:r>
          </a:p>
        </p:txBody>
      </p:sp>
      <p:sp>
        <p:nvSpPr>
          <p:cNvPr id="3" name="Subtitle 2"/>
          <p:cNvSpPr>
            <a:spLocks noGrp="1"/>
          </p:cNvSpPr>
          <p:nvPr>
            <p:ph type="subTitle" idx="1"/>
          </p:nvPr>
        </p:nvSpPr>
        <p:spPr>
          <a:xfrm>
            <a:off x="4150560" y="2057402"/>
            <a:ext cx="4866440" cy="1213658"/>
          </a:xfrm>
        </p:spPr>
        <p:txBody>
          <a:bodyPr>
            <a:normAutofit/>
          </a:bodyPr>
          <a:lstStyle>
            <a:lvl1pPr marL="0" indent="0" algn="r">
              <a:buNone/>
              <a:defRPr sz="24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pic>
        <p:nvPicPr>
          <p:cNvPr id="4" name="Picture 8" descr="Logo_No_Text.png"/>
          <p:cNvPicPr>
            <a:picLocks noChangeAspect="1"/>
          </p:cNvPicPr>
          <p:nvPr userDrawn="1"/>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sp>
        <p:nvSpPr>
          <p:cNvPr id="5" name="TextBox 4"/>
          <p:cNvSpPr txBox="1"/>
          <p:nvPr userDrawn="1"/>
        </p:nvSpPr>
        <p:spPr>
          <a:xfrm>
            <a:off x="5783263" y="5845175"/>
            <a:ext cx="3233737" cy="923925"/>
          </a:xfrm>
          <a:prstGeom prst="rect">
            <a:avLst/>
          </a:prstGeom>
          <a:noFill/>
        </p:spPr>
        <p:txBody>
          <a:bodyPr>
            <a:spAutoFit/>
          </a:bodyPr>
          <a:lstStyle/>
          <a:p>
            <a:pPr fontAlgn="auto">
              <a:spcBef>
                <a:spcPts val="0"/>
              </a:spcBef>
              <a:spcAft>
                <a:spcPts val="0"/>
              </a:spcAft>
              <a:defRPr/>
            </a:pPr>
            <a:r>
              <a:rPr lang="en-US" dirty="0">
                <a:solidFill>
                  <a:schemeClr val="tx1">
                    <a:lumMod val="85000"/>
                    <a:lumOff val="15000"/>
                  </a:schemeClr>
                </a:solidFill>
                <a:latin typeface="+mn-lt"/>
                <a:cs typeface="+mn-cs"/>
              </a:rPr>
              <a:t>Add Your Division or Work Unit</a:t>
            </a:r>
          </a:p>
          <a:p>
            <a:pPr fontAlgn="auto">
              <a:spcBef>
                <a:spcPts val="0"/>
              </a:spcBef>
              <a:spcAft>
                <a:spcPts val="0"/>
              </a:spcAft>
              <a:defRPr/>
            </a:pPr>
            <a:endParaRPr lang="en-US" dirty="0">
              <a:latin typeface="+mn-lt"/>
              <a:cs typeface="+mn-cs"/>
            </a:endParaRPr>
          </a:p>
          <a:p>
            <a:pPr fontAlgn="auto">
              <a:spcBef>
                <a:spcPts val="0"/>
              </a:spcBef>
              <a:spcAft>
                <a:spcPts val="0"/>
              </a:spcAft>
              <a:defRPr/>
            </a:pPr>
            <a:endParaRPr lang="en-US" dirty="0">
              <a:latin typeface="+mn-lt"/>
              <a:cs typeface="+mn-cs"/>
            </a:endParaRPr>
          </a:p>
        </p:txBody>
      </p:sp>
      <p:sp>
        <p:nvSpPr>
          <p:cNvPr id="2" name="Title 1"/>
          <p:cNvSpPr>
            <a:spLocks noGrp="1"/>
          </p:cNvSpPr>
          <p:nvPr>
            <p:ph type="ctrTitle"/>
          </p:nvPr>
        </p:nvSpPr>
        <p:spPr>
          <a:xfrm>
            <a:off x="4150560" y="912643"/>
            <a:ext cx="4866439" cy="1144758"/>
          </a:xfrm>
          <a:prstGeom prst="rect">
            <a:avLst/>
          </a:prstGeom>
        </p:spPr>
        <p:txBody>
          <a:bodyPr anchor="t" anchorCtr="0">
            <a:noAutofit/>
          </a:bodyPr>
          <a:lstStyle>
            <a:lvl1pPr algn="r">
              <a:defRPr sz="3600" b="0" i="0">
                <a:latin typeface="Helvetica Neue"/>
                <a:cs typeface="Helvetica Neue"/>
              </a:defRPr>
            </a:lvl1pPr>
          </a:lstStyle>
          <a:p>
            <a:r>
              <a:rPr lang="en-US" dirty="0"/>
              <a:t>Click to edit Master title style</a:t>
            </a:r>
          </a:p>
        </p:txBody>
      </p:sp>
      <p:sp>
        <p:nvSpPr>
          <p:cNvPr id="3" name="Subtitle 2"/>
          <p:cNvSpPr>
            <a:spLocks noGrp="1"/>
          </p:cNvSpPr>
          <p:nvPr>
            <p:ph type="subTitle" idx="1"/>
          </p:nvPr>
        </p:nvSpPr>
        <p:spPr>
          <a:xfrm>
            <a:off x="4150560" y="2057402"/>
            <a:ext cx="4866440" cy="1213658"/>
          </a:xfrm>
        </p:spPr>
        <p:txBody>
          <a:bodyPr>
            <a:normAutofit/>
          </a:bodyPr>
          <a:lstStyle>
            <a:lvl1pPr marL="0" indent="0" algn="r">
              <a:buNone/>
              <a:defRPr sz="24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a:t>3/6/15</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Oregon State Victim Assistance Academy – Incident Command and Response Basics</a:t>
            </a:r>
          </a:p>
        </p:txBody>
      </p:sp>
      <p:sp>
        <p:nvSpPr>
          <p:cNvPr id="6" name="Slide Number Placeholder 5"/>
          <p:cNvSpPr>
            <a:spLocks noGrp="1"/>
          </p:cNvSpPr>
          <p:nvPr>
            <p:ph type="sldNum" sz="quarter" idx="12"/>
          </p:nvPr>
        </p:nvSpPr>
        <p:spPr/>
        <p:txBody>
          <a:bodyPr/>
          <a:lstStyle/>
          <a:p>
            <a:fld id="{316B3472-A12A-EE44-8787-BA50506EADEE}" type="slidenum">
              <a:rPr lang="en-US" smtClean="0"/>
              <a:t>‹#›</a:t>
            </a:fld>
            <a:endParaRPr lang="en-US"/>
          </a:p>
        </p:txBody>
      </p:sp>
    </p:spTree>
    <p:extLst>
      <p:ext uri="{BB962C8B-B14F-4D97-AF65-F5344CB8AC3E}">
        <p14:creationId xmlns:p14="http://schemas.microsoft.com/office/powerpoint/2010/main" val="2063735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50832F-0077-124D-91C2-5B9915D39502}" type="slidenum">
              <a:rPr lang="en-US"/>
              <a:pPr>
                <a:defRPr/>
              </a:pPr>
              <a:t>‹#›</a:t>
            </a:fld>
            <a:endParaRPr lang="en-US"/>
          </a:p>
        </p:txBody>
      </p:sp>
    </p:spTree>
    <p:extLst>
      <p:ext uri="{BB962C8B-B14F-4D97-AF65-F5344CB8AC3E}">
        <p14:creationId xmlns:p14="http://schemas.microsoft.com/office/powerpoint/2010/main" val="2450166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1400"/>
              <a:buFont typeface="Arial"/>
              <a:buNone/>
              <a:defRPr sz="5200">
                <a:solidFill>
                  <a:schemeClr val="dk1"/>
                </a:solidFill>
              </a:defRPr>
            </a:lvl2pPr>
            <a:lvl3pPr lvl="2" indent="0" algn="ctr">
              <a:spcBef>
                <a:spcPts val="0"/>
              </a:spcBef>
              <a:spcAft>
                <a:spcPts val="0"/>
              </a:spcAft>
              <a:buClr>
                <a:schemeClr val="dk1"/>
              </a:buClr>
              <a:buSzPts val="1400"/>
              <a:buFont typeface="Arial"/>
              <a:buNone/>
              <a:defRPr sz="5200">
                <a:solidFill>
                  <a:schemeClr val="dk1"/>
                </a:solidFill>
              </a:defRPr>
            </a:lvl3pPr>
            <a:lvl4pPr lvl="3" indent="0" algn="ctr">
              <a:spcBef>
                <a:spcPts val="0"/>
              </a:spcBef>
              <a:spcAft>
                <a:spcPts val="0"/>
              </a:spcAft>
              <a:buClr>
                <a:schemeClr val="dk1"/>
              </a:buClr>
              <a:buSzPts val="1400"/>
              <a:buFont typeface="Arial"/>
              <a:buNone/>
              <a:defRPr sz="5200">
                <a:solidFill>
                  <a:schemeClr val="dk1"/>
                </a:solidFill>
              </a:defRPr>
            </a:lvl4pPr>
            <a:lvl5pPr lvl="4" indent="0" algn="ctr">
              <a:spcBef>
                <a:spcPts val="0"/>
              </a:spcBef>
              <a:spcAft>
                <a:spcPts val="0"/>
              </a:spcAft>
              <a:buClr>
                <a:schemeClr val="dk1"/>
              </a:buClr>
              <a:buSzPts val="1400"/>
              <a:buFont typeface="Arial"/>
              <a:buNone/>
              <a:defRPr sz="5200">
                <a:solidFill>
                  <a:schemeClr val="dk1"/>
                </a:solidFill>
              </a:defRPr>
            </a:lvl5pPr>
            <a:lvl6pPr lvl="5" indent="0" algn="ctr">
              <a:spcBef>
                <a:spcPts val="0"/>
              </a:spcBef>
              <a:spcAft>
                <a:spcPts val="0"/>
              </a:spcAft>
              <a:buClr>
                <a:schemeClr val="dk1"/>
              </a:buClr>
              <a:buSzPts val="1400"/>
              <a:buFont typeface="Arial"/>
              <a:buNone/>
              <a:defRPr sz="5200">
                <a:solidFill>
                  <a:schemeClr val="dk1"/>
                </a:solidFill>
              </a:defRPr>
            </a:lvl6pPr>
            <a:lvl7pPr lvl="6" indent="0" algn="ctr">
              <a:spcBef>
                <a:spcPts val="0"/>
              </a:spcBef>
              <a:spcAft>
                <a:spcPts val="0"/>
              </a:spcAft>
              <a:buClr>
                <a:schemeClr val="dk1"/>
              </a:buClr>
              <a:buSzPts val="1400"/>
              <a:buFont typeface="Arial"/>
              <a:buNone/>
              <a:defRPr sz="5200">
                <a:solidFill>
                  <a:schemeClr val="dk1"/>
                </a:solidFill>
              </a:defRPr>
            </a:lvl7pPr>
            <a:lvl8pPr lvl="7" indent="0" algn="ctr">
              <a:spcBef>
                <a:spcPts val="0"/>
              </a:spcBef>
              <a:spcAft>
                <a:spcPts val="0"/>
              </a:spcAft>
              <a:buClr>
                <a:schemeClr val="dk1"/>
              </a:buClr>
              <a:buSzPts val="1400"/>
              <a:buFont typeface="Arial"/>
              <a:buNone/>
              <a:defRPr sz="5200">
                <a:solidFill>
                  <a:schemeClr val="dk1"/>
                </a:solidFill>
              </a:defRPr>
            </a:lvl8pPr>
            <a:lvl9pPr lvl="8" indent="0" algn="ctr">
              <a:spcBef>
                <a:spcPts val="0"/>
              </a:spcBef>
              <a:spcAft>
                <a:spcPts val="0"/>
              </a:spcAft>
              <a:buClr>
                <a:schemeClr val="dk1"/>
              </a:buClr>
              <a:buSzPts val="1400"/>
              <a:buFont typeface="Arial"/>
              <a:buNone/>
              <a:defRPr sz="5200">
                <a:solidFill>
                  <a:schemeClr val="dk1"/>
                </a:solidFill>
              </a:defRPr>
            </a:lvl9pPr>
          </a:lstStyle>
          <a:p>
            <a:endParaRPr/>
          </a:p>
        </p:txBody>
      </p:sp>
      <p:sp>
        <p:nvSpPr>
          <p:cNvPr id="15" name="Google Shape;15;p2"/>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Arial"/>
              <a:buNone/>
              <a:defRPr sz="28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9pPr>
          </a:lstStyle>
          <a:p>
            <a:endParaRPr/>
          </a:p>
        </p:txBody>
      </p:sp>
      <p:sp>
        <p:nvSpPr>
          <p:cNvPr id="16" name="Google Shape;16;p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791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1400"/>
              <a:buFont typeface="Arial"/>
              <a:buNone/>
              <a:defRPr sz="2800">
                <a:solidFill>
                  <a:schemeClr val="dk1"/>
                </a:solidFill>
              </a:defRPr>
            </a:lvl2pPr>
            <a:lvl3pPr lvl="2" indent="0">
              <a:spcBef>
                <a:spcPts val="0"/>
              </a:spcBef>
              <a:spcAft>
                <a:spcPts val="0"/>
              </a:spcAft>
              <a:buClr>
                <a:schemeClr val="dk1"/>
              </a:buClr>
              <a:buSzPts val="1400"/>
              <a:buFont typeface="Arial"/>
              <a:buNone/>
              <a:defRPr sz="2800">
                <a:solidFill>
                  <a:schemeClr val="dk1"/>
                </a:solidFill>
              </a:defRPr>
            </a:lvl3pPr>
            <a:lvl4pPr lvl="3" indent="0">
              <a:spcBef>
                <a:spcPts val="0"/>
              </a:spcBef>
              <a:spcAft>
                <a:spcPts val="0"/>
              </a:spcAft>
              <a:buClr>
                <a:schemeClr val="dk1"/>
              </a:buClr>
              <a:buSzPts val="1400"/>
              <a:buFont typeface="Arial"/>
              <a:buNone/>
              <a:defRPr sz="2800">
                <a:solidFill>
                  <a:schemeClr val="dk1"/>
                </a:solidFill>
              </a:defRPr>
            </a:lvl4pPr>
            <a:lvl5pPr lvl="4" indent="0">
              <a:spcBef>
                <a:spcPts val="0"/>
              </a:spcBef>
              <a:spcAft>
                <a:spcPts val="0"/>
              </a:spcAft>
              <a:buClr>
                <a:schemeClr val="dk1"/>
              </a:buClr>
              <a:buSzPts val="1400"/>
              <a:buFont typeface="Arial"/>
              <a:buNone/>
              <a:defRPr sz="2800">
                <a:solidFill>
                  <a:schemeClr val="dk1"/>
                </a:solidFill>
              </a:defRPr>
            </a:lvl5pPr>
            <a:lvl6pPr lvl="5" indent="0">
              <a:spcBef>
                <a:spcPts val="0"/>
              </a:spcBef>
              <a:spcAft>
                <a:spcPts val="0"/>
              </a:spcAft>
              <a:buClr>
                <a:schemeClr val="dk1"/>
              </a:buClr>
              <a:buSzPts val="1400"/>
              <a:buFont typeface="Arial"/>
              <a:buNone/>
              <a:defRPr sz="2800">
                <a:solidFill>
                  <a:schemeClr val="dk1"/>
                </a:solidFill>
              </a:defRPr>
            </a:lvl6pPr>
            <a:lvl7pPr lvl="6" indent="0">
              <a:spcBef>
                <a:spcPts val="0"/>
              </a:spcBef>
              <a:spcAft>
                <a:spcPts val="0"/>
              </a:spcAft>
              <a:buClr>
                <a:schemeClr val="dk1"/>
              </a:buClr>
              <a:buSzPts val="1400"/>
              <a:buFont typeface="Arial"/>
              <a:buNone/>
              <a:defRPr sz="2800">
                <a:solidFill>
                  <a:schemeClr val="dk1"/>
                </a:solidFill>
              </a:defRPr>
            </a:lvl7pPr>
            <a:lvl8pPr lvl="7" indent="0">
              <a:spcBef>
                <a:spcPts val="0"/>
              </a:spcBef>
              <a:spcAft>
                <a:spcPts val="0"/>
              </a:spcAft>
              <a:buClr>
                <a:schemeClr val="dk1"/>
              </a:buClr>
              <a:buSzPts val="1400"/>
              <a:buFont typeface="Arial"/>
              <a:buNone/>
              <a:defRPr sz="2800">
                <a:solidFill>
                  <a:schemeClr val="dk1"/>
                </a:solidFill>
              </a:defRPr>
            </a:lvl8pPr>
            <a:lvl9pPr lvl="8" indent="0">
              <a:spcBef>
                <a:spcPts val="0"/>
              </a:spcBef>
              <a:spcAft>
                <a:spcPts val="0"/>
              </a:spcAft>
              <a:buClr>
                <a:schemeClr val="dk1"/>
              </a:buClr>
              <a:buSzPts val="1400"/>
              <a:buFont typeface="Arial"/>
              <a:buNone/>
              <a:defRPr sz="2800">
                <a:solidFill>
                  <a:schemeClr val="dk1"/>
                </a:solidFill>
              </a:defRPr>
            </a:lvl9pPr>
          </a:lstStyle>
          <a:p>
            <a:endParaRPr/>
          </a:p>
        </p:txBody>
      </p:sp>
      <p:sp>
        <p:nvSpPr>
          <p:cNvPr id="25" name="Google Shape;25;p4"/>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6" name="Google Shape;26;p4"/>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7" name="Google Shape;27;p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987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0" y="6400800"/>
            <a:ext cx="9144000" cy="549275"/>
          </a:xfrm>
          <a:prstGeom prst="rect">
            <a:avLst/>
          </a:prstGeom>
        </p:spPr>
        <p:txBody>
          <a:bodyPr/>
          <a:lstStyle>
            <a:lvl1pPr fontAlgn="auto">
              <a:spcBef>
                <a:spcPts val="0"/>
              </a:spcBef>
              <a:spcAft>
                <a:spcPts val="0"/>
              </a:spcAft>
              <a:defRPr dirty="0">
                <a:latin typeface="+mn-lt"/>
                <a:cs typeface="+mn-cs"/>
              </a:defRPr>
            </a:lvl1pPr>
          </a:lstStyle>
          <a:p>
            <a:pPr>
              <a:defRPr/>
            </a:pPr>
            <a:r>
              <a:rPr lang="en-US"/>
              <a:t>Oregon State Victim Assistance Academy – Incident Command and Response Basics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defRPr>
            </a:lvl1pPr>
          </a:lstStyle>
          <a:p>
            <a:pPr>
              <a:defRPr/>
            </a:pPr>
            <a:fld id="{10CD0667-B4F4-4E24-9E35-058D8B2DBB6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20" r:id="rId18"/>
    <p:sldLayoutId id="2147483721" r:id="rId19"/>
    <p:sldLayoutId id="2147483722" r:id="rId20"/>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Arial" charset="0"/>
        </a:defRPr>
      </a:lvl2pPr>
      <a:lvl3pPr algn="ctr" defTabSz="457200" rtl="0" fontAlgn="base">
        <a:spcBef>
          <a:spcPct val="0"/>
        </a:spcBef>
        <a:spcAft>
          <a:spcPct val="0"/>
        </a:spcAft>
        <a:defRPr sz="4400">
          <a:solidFill>
            <a:schemeClr val="tx1"/>
          </a:solidFill>
          <a:latin typeface="Arial" charset="0"/>
        </a:defRPr>
      </a:lvl3pPr>
      <a:lvl4pPr algn="ctr" defTabSz="457200" rtl="0" fontAlgn="base">
        <a:spcBef>
          <a:spcPct val="0"/>
        </a:spcBef>
        <a:spcAft>
          <a:spcPct val="0"/>
        </a:spcAft>
        <a:defRPr sz="4400">
          <a:solidFill>
            <a:schemeClr val="tx1"/>
          </a:solidFill>
          <a:latin typeface="Arial" charset="0"/>
        </a:defRPr>
      </a:lvl4pPr>
      <a:lvl5pPr algn="ctr" defTabSz="457200" rtl="0" fontAlgn="base">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hyperlink" Target="https://multco.us/em/emergency-management-training"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hyperlink" Target="https://multco.us/em/emergency-preparedness"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facebook.com/MultcoEM/" TargetMode="External"/><Relationship Id="rId3" Type="http://schemas.openxmlformats.org/officeDocument/2006/relationships/hyperlink" Target="https://training.fema.gov/is/courseoverview.aspx?code=IS-248" TargetMode="External"/><Relationship Id="rId7" Type="http://schemas.openxmlformats.org/officeDocument/2006/relationships/hyperlink" Target="https://www.multnomahares.org/" TargetMode="External"/><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hyperlink" Target="http://www.arrl.org/getting-licensed" TargetMode="External"/><Relationship Id="rId5" Type="http://schemas.openxmlformats.org/officeDocument/2006/relationships/hyperlink" Target="https://www.fema.gov/mobile-app" TargetMode="External"/><Relationship Id="rId4" Type="http://schemas.openxmlformats.org/officeDocument/2006/relationships/hyperlink" Target="http://www.publicalerts.org/" TargetMode="External"/><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multco.us/file/65292/download"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9" Type="http://schemas.openxmlformats.org/officeDocument/2006/relationships/image" Target="../media/image116.png"/><Relationship Id="rId3" Type="http://schemas.openxmlformats.org/officeDocument/2006/relationships/image" Target="../media/image80.png"/><Relationship Id="rId21" Type="http://schemas.openxmlformats.org/officeDocument/2006/relationships/image" Target="../media/image98.png"/><Relationship Id="rId34" Type="http://schemas.openxmlformats.org/officeDocument/2006/relationships/image" Target="../media/image111.png"/><Relationship Id="rId42" Type="http://schemas.openxmlformats.org/officeDocument/2006/relationships/image" Target="../media/image119.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33" Type="http://schemas.openxmlformats.org/officeDocument/2006/relationships/image" Target="../media/image110.png"/><Relationship Id="rId38" Type="http://schemas.openxmlformats.org/officeDocument/2006/relationships/image" Target="../media/image115.png"/><Relationship Id="rId2" Type="http://schemas.openxmlformats.org/officeDocument/2006/relationships/notesSlide" Target="../notesSlides/notesSlide55.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41" Type="http://schemas.openxmlformats.org/officeDocument/2006/relationships/image" Target="../media/image118.png"/><Relationship Id="rId1" Type="http://schemas.openxmlformats.org/officeDocument/2006/relationships/slideLayout" Target="../slideLayouts/slideLayout17.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109.png"/><Relationship Id="rId37" Type="http://schemas.openxmlformats.org/officeDocument/2006/relationships/image" Target="../media/image114.png"/><Relationship Id="rId40" Type="http://schemas.openxmlformats.org/officeDocument/2006/relationships/image" Target="../media/image117.png"/><Relationship Id="rId45" Type="http://schemas.openxmlformats.org/officeDocument/2006/relationships/image" Target="../media/image122.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36" Type="http://schemas.openxmlformats.org/officeDocument/2006/relationships/image" Target="../media/image113.png"/><Relationship Id="rId10" Type="http://schemas.openxmlformats.org/officeDocument/2006/relationships/image" Target="../media/image87.png"/><Relationship Id="rId19" Type="http://schemas.openxmlformats.org/officeDocument/2006/relationships/image" Target="../media/image96.png"/><Relationship Id="rId31" Type="http://schemas.openxmlformats.org/officeDocument/2006/relationships/image" Target="../media/image108.png"/><Relationship Id="rId44" Type="http://schemas.openxmlformats.org/officeDocument/2006/relationships/image" Target="../media/image121.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 Id="rId35" Type="http://schemas.openxmlformats.org/officeDocument/2006/relationships/image" Target="../media/image112.png"/><Relationship Id="rId43" Type="http://schemas.openxmlformats.org/officeDocument/2006/relationships/image" Target="../media/image120.pn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hyperlink" Target="https://oraqi.deq.state.or.us/home/ma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ctrTitle"/>
          </p:nvPr>
        </p:nvSpPr>
        <p:spPr bwMode="auto">
          <a:xfrm>
            <a:off x="396240" y="4056973"/>
            <a:ext cx="5544079" cy="1416050"/>
          </a:xfrm>
          <a:noFill/>
          <a:ln>
            <a:miter lim="800000"/>
            <a:headEnd/>
            <a:tailEnd/>
          </a:ln>
        </p:spPr>
        <p:txBody>
          <a:bodyPr vert="horz" wrap="square" lIns="91440" tIns="45720" rIns="91440" bIns="45720" numCol="1" compatLnSpc="1">
            <a:prstTxWarp prst="textNoShape">
              <a:avLst/>
            </a:prstTxWarp>
          </a:bodyPr>
          <a:lstStyle/>
          <a:p>
            <a:pPr algn="l"/>
            <a:r>
              <a:rPr lang="en-US" sz="7200" b="1" dirty="0">
                <a:latin typeface="Arial" charset="0"/>
                <a:cs typeface="Arial" charset="0"/>
              </a:rPr>
              <a:t>Disaster</a:t>
            </a:r>
            <a:br>
              <a:rPr lang="en-US" sz="7200" b="1" dirty="0">
                <a:latin typeface="Arial" charset="0"/>
                <a:cs typeface="Arial" charset="0"/>
              </a:rPr>
            </a:br>
            <a:r>
              <a:rPr lang="en-US" sz="2800" b="1" dirty="0">
                <a:latin typeface="Arial" charset="0"/>
                <a:cs typeface="Arial" charset="0"/>
              </a:rPr>
              <a:t/>
            </a:r>
            <a:br>
              <a:rPr lang="en-US" sz="2800" b="1" dirty="0">
                <a:latin typeface="Arial" charset="0"/>
                <a:cs typeface="Arial" charset="0"/>
              </a:rPr>
            </a:br>
            <a:r>
              <a:rPr lang="en-US" sz="7200" b="1" dirty="0">
                <a:latin typeface="Arial" charset="0"/>
                <a:cs typeface="Arial" charset="0"/>
              </a:rPr>
              <a:t>Resilience</a:t>
            </a:r>
          </a:p>
        </p:txBody>
      </p:sp>
      <p:pic>
        <p:nvPicPr>
          <p:cNvPr id="5" name="Picture 4" descr="A close up of a sign&#10;&#10;Description automatically generated">
            <a:extLst>
              <a:ext uri="{FF2B5EF4-FFF2-40B4-BE49-F238E27FC236}">
                <a16:creationId xmlns:a16="http://schemas.microsoft.com/office/drawing/2014/main" xmlns="" id="{767BD1D5-6B74-CB4F-A605-21520435CFE0}"/>
              </a:ext>
            </a:extLst>
          </p:cNvPr>
          <p:cNvPicPr>
            <a:picLocks noChangeAspect="1"/>
          </p:cNvPicPr>
          <p:nvPr/>
        </p:nvPicPr>
        <p:blipFill rotWithShape="1">
          <a:blip r:embed="rId2"/>
          <a:srcRect l="5591" r="3332" b="6098"/>
          <a:stretch/>
        </p:blipFill>
        <p:spPr>
          <a:xfrm>
            <a:off x="5204766" y="254000"/>
            <a:ext cx="3857213" cy="5562601"/>
          </a:xfrm>
          <a:prstGeom prst="rect">
            <a:avLst/>
          </a:prstGeom>
        </p:spPr>
      </p:pic>
      <p:sp>
        <p:nvSpPr>
          <p:cNvPr id="9" name="Rectangle 8">
            <a:extLst>
              <a:ext uri="{FF2B5EF4-FFF2-40B4-BE49-F238E27FC236}">
                <a16:creationId xmlns:a16="http://schemas.microsoft.com/office/drawing/2014/main" xmlns="" id="{4AD96D44-1613-7943-B7AF-EBBC491A1A98}"/>
              </a:ext>
            </a:extLst>
          </p:cNvPr>
          <p:cNvSpPr/>
          <p:nvPr/>
        </p:nvSpPr>
        <p:spPr>
          <a:xfrm>
            <a:off x="6070600" y="6248400"/>
            <a:ext cx="8375120" cy="461665"/>
          </a:xfrm>
          <a:prstGeom prst="rect">
            <a:avLst/>
          </a:prstGeom>
        </p:spPr>
        <p:txBody>
          <a:bodyPr wrap="square">
            <a:spAutoFit/>
          </a:bodyPr>
          <a:lstStyle/>
          <a:p>
            <a:pPr>
              <a:spcBef>
                <a:spcPts val="0"/>
              </a:spcBef>
              <a:spcAft>
                <a:spcPts val="0"/>
              </a:spcAft>
            </a:pPr>
            <a:r>
              <a:rPr lang="en-US" sz="2400" b="1" dirty="0">
                <a:solidFill>
                  <a:srgbClr val="000000"/>
                </a:solidFill>
                <a:latin typeface="Arial" panose="020B0604020202020204" pitchFamily="34" charset="0"/>
              </a:rPr>
              <a:t>October 28, 2019</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11700" y="130536"/>
            <a:ext cx="8520600" cy="763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US" sz="4400" b="0" i="0" u="none" strike="noStrike" cap="none" dirty="0">
                <a:solidFill>
                  <a:schemeClr val="dk1"/>
                </a:solidFill>
                <a:latin typeface="Arial"/>
                <a:ea typeface="Arial"/>
                <a:cs typeface="Arial"/>
                <a:sym typeface="Arial"/>
              </a:rPr>
              <a:t>Evacuation</a:t>
            </a:r>
            <a:endParaRPr dirty="0"/>
          </a:p>
        </p:txBody>
      </p:sp>
      <p:cxnSp>
        <p:nvCxnSpPr>
          <p:cNvPr id="136" name="Google Shape;136;p23"/>
          <p:cNvCxnSpPr/>
          <p:nvPr/>
        </p:nvCxnSpPr>
        <p:spPr>
          <a:xfrm>
            <a:off x="343875" y="1014349"/>
            <a:ext cx="8508600" cy="0"/>
          </a:xfrm>
          <a:prstGeom prst="straightConnector1">
            <a:avLst/>
          </a:prstGeom>
          <a:noFill/>
          <a:ln w="9525" cap="flat" cmpd="sng">
            <a:solidFill>
              <a:schemeClr val="dk2"/>
            </a:solidFill>
            <a:prstDash val="solid"/>
            <a:round/>
            <a:headEnd type="none" w="sm" len="sm"/>
            <a:tailEnd type="none" w="sm" len="sm"/>
          </a:ln>
        </p:spPr>
      </p:cxnSp>
      <p:pic>
        <p:nvPicPr>
          <p:cNvPr id="5" name="Picture 4">
            <a:extLst>
              <a:ext uri="{FF2B5EF4-FFF2-40B4-BE49-F238E27FC236}">
                <a16:creationId xmlns:a16="http://schemas.microsoft.com/office/drawing/2014/main" xmlns="" id="{96B97AA0-9D18-7D4F-90EA-82DA3324DAD7}"/>
              </a:ext>
            </a:extLst>
          </p:cNvPr>
          <p:cNvPicPr>
            <a:picLocks noChangeAspect="1"/>
          </p:cNvPicPr>
          <p:nvPr/>
        </p:nvPicPr>
        <p:blipFill>
          <a:blip r:embed="rId3"/>
          <a:stretch>
            <a:fillRect/>
          </a:stretch>
        </p:blipFill>
        <p:spPr>
          <a:xfrm>
            <a:off x="0" y="1342555"/>
            <a:ext cx="9144000" cy="4172889"/>
          </a:xfrm>
          <a:prstGeom prst="rect">
            <a:avLst/>
          </a:prstGeom>
        </p:spPr>
      </p:pic>
      <p:pic>
        <p:nvPicPr>
          <p:cNvPr id="10" name="Picture 9">
            <a:extLst>
              <a:ext uri="{FF2B5EF4-FFF2-40B4-BE49-F238E27FC236}">
                <a16:creationId xmlns:a16="http://schemas.microsoft.com/office/drawing/2014/main" xmlns="" id="{E7D4908E-935A-2144-B26F-CDF5AF786EA2}"/>
              </a:ext>
            </a:extLst>
          </p:cNvPr>
          <p:cNvPicPr>
            <a:picLocks noChangeAspect="1"/>
          </p:cNvPicPr>
          <p:nvPr/>
        </p:nvPicPr>
        <p:blipFill>
          <a:blip r:embed="rId3"/>
          <a:stretch>
            <a:fillRect/>
          </a:stretch>
        </p:blipFill>
        <p:spPr>
          <a:xfrm>
            <a:off x="152400" y="1494955"/>
            <a:ext cx="9144000" cy="4172889"/>
          </a:xfrm>
          <a:prstGeom prst="rect">
            <a:avLst/>
          </a:prstGeom>
        </p:spPr>
      </p:pic>
      <p:pic>
        <p:nvPicPr>
          <p:cNvPr id="6" name="Picture 5" descr="A close up of a sign&#10;&#10;Description automatically generated">
            <a:extLst>
              <a:ext uri="{FF2B5EF4-FFF2-40B4-BE49-F238E27FC236}">
                <a16:creationId xmlns:a16="http://schemas.microsoft.com/office/drawing/2014/main" xmlns="" id="{E63E1516-7ECE-4543-9846-72B44A85E285}"/>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1065761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4" descr="Screen Shot 2017-10-12 at 8.36.58 AM.png"/>
          <p:cNvPicPr preferRelativeResize="0"/>
          <p:nvPr/>
        </p:nvPicPr>
        <p:blipFill rotWithShape="1">
          <a:blip r:embed="rId3">
            <a:alphaModFix/>
          </a:blip>
          <a:srcRect l="2621" r="1562"/>
          <a:stretch/>
        </p:blipFill>
        <p:spPr>
          <a:xfrm>
            <a:off x="375" y="865838"/>
            <a:ext cx="9143238" cy="5992150"/>
          </a:xfrm>
          <a:prstGeom prst="rect">
            <a:avLst/>
          </a:prstGeom>
          <a:noFill/>
          <a:ln>
            <a:noFill/>
          </a:ln>
        </p:spPr>
      </p:pic>
      <p:sp>
        <p:nvSpPr>
          <p:cNvPr id="271" name="Google Shape;271;p44"/>
          <p:cNvSpPr txBox="1">
            <a:spLocks noGrp="1"/>
          </p:cNvSpPr>
          <p:nvPr>
            <p:ph type="ctrTitle"/>
          </p:nvPr>
        </p:nvSpPr>
        <p:spPr>
          <a:xfrm>
            <a:off x="0" y="5388000"/>
            <a:ext cx="91440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US" sz="2400">
                <a:latin typeface="Calibri"/>
                <a:ea typeface="Calibri"/>
                <a:cs typeface="Calibri"/>
                <a:sym typeface="Calibri"/>
              </a:rPr>
              <a:t>Debris Origin</a:t>
            </a:r>
            <a:endParaRPr sz="2400" b="0" i="0" u="none" strike="noStrike" cap="none">
              <a:solidFill>
                <a:schemeClr val="dk1"/>
              </a:solidFill>
              <a:latin typeface="Calibri"/>
              <a:ea typeface="Calibri"/>
              <a:cs typeface="Calibri"/>
              <a:sym typeface="Calibri"/>
            </a:endParaRPr>
          </a:p>
        </p:txBody>
      </p:sp>
      <p:sp>
        <p:nvSpPr>
          <p:cNvPr id="272" name="Google Shape;272;p44"/>
          <p:cNvSpPr txBox="1">
            <a:spLocks noGrp="1"/>
          </p:cNvSpPr>
          <p:nvPr>
            <p:ph type="ctrTitle"/>
          </p:nvPr>
        </p:nvSpPr>
        <p:spPr>
          <a:xfrm>
            <a:off x="0" y="-304800"/>
            <a:ext cx="91440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US" sz="4400">
                <a:latin typeface="Calibri"/>
                <a:ea typeface="Calibri"/>
                <a:cs typeface="Calibri"/>
                <a:sym typeface="Calibri"/>
              </a:rPr>
              <a:t>Land Movement Response Planning</a:t>
            </a:r>
            <a:endParaRPr sz="4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5793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rot="10800000">
            <a:off x="5867400" y="304800"/>
            <a:ext cx="1981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a:spAutoFit/>
          </a:bodyPr>
          <a:lstStyle/>
          <a:p>
            <a:pPr>
              <a:defRPr/>
            </a:pPr>
            <a:endParaRPr lang="en-US"/>
          </a:p>
        </p:txBody>
      </p:sp>
      <p:sp>
        <p:nvSpPr>
          <p:cNvPr id="3077" name="Text Box 5"/>
          <p:cNvSpPr txBox="1">
            <a:spLocks noChangeArrowheads="1"/>
          </p:cNvSpPr>
          <p:nvPr/>
        </p:nvSpPr>
        <p:spPr bwMode="auto">
          <a:xfrm>
            <a:off x="4495800" y="609600"/>
            <a:ext cx="2895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p>
        </p:txBody>
      </p:sp>
      <p:pic>
        <p:nvPicPr>
          <p:cNvPr id="22531" name="Picture 9" descr="portland_hills"/>
          <p:cNvPicPr>
            <a:picLocks noChangeAspect="1" noChangeArrowheads="1"/>
          </p:cNvPicPr>
          <p:nvPr/>
        </p:nvPicPr>
        <p:blipFill rotWithShape="1">
          <a:blip r:embed="rId3">
            <a:extLst>
              <a:ext uri="{28A0092B-C50C-407E-A947-70E740481C1C}">
                <a14:useLocalDpi xmlns:a14="http://schemas.microsoft.com/office/drawing/2010/main" val="0"/>
              </a:ext>
            </a:extLst>
          </a:blip>
          <a:srcRect l="4339"/>
          <a:stretch/>
        </p:blipFill>
        <p:spPr bwMode="auto">
          <a:xfrm>
            <a:off x="-1" y="889000"/>
            <a:ext cx="9144001" cy="596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2" name="Rectangle 10"/>
          <p:cNvSpPr>
            <a:spLocks noGrp="1" noChangeArrowheads="1"/>
          </p:cNvSpPr>
          <p:nvPr>
            <p:ph type="title" idx="4294967295"/>
          </p:nvPr>
        </p:nvSpPr>
        <p:spPr>
          <a:xfrm>
            <a:off x="152400" y="50800"/>
            <a:ext cx="8686800" cy="838200"/>
          </a:xfrm>
          <a:prstGeom prst="rect">
            <a:avLst/>
          </a:prstGeom>
        </p:spPr>
        <p:txBody>
          <a:bodyPr/>
          <a:lstStyle/>
          <a:p>
            <a:r>
              <a:rPr lang="en-US" sz="4800" dirty="0">
                <a:solidFill>
                  <a:srgbClr val="000000"/>
                </a:solidFill>
                <a:latin typeface="Arial" charset="0"/>
                <a:ea typeface="ＭＳ Ｐゴシック" charset="0"/>
                <a:cs typeface="Arial" charset="0"/>
              </a:rPr>
              <a:t>Portland Hills Fault</a:t>
            </a:r>
          </a:p>
        </p:txBody>
      </p:sp>
    </p:spTree>
    <p:extLst>
      <p:ext uri="{BB962C8B-B14F-4D97-AF65-F5344CB8AC3E}">
        <p14:creationId xmlns:p14="http://schemas.microsoft.com/office/powerpoint/2010/main" val="27279775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85800" y="12700"/>
            <a:ext cx="7772400" cy="1143000"/>
          </a:xfrm>
        </p:spPr>
        <p:txBody>
          <a:bodyPr/>
          <a:lstStyle/>
          <a:p>
            <a:pPr eaLnBrk="1" hangingPunct="1"/>
            <a:r>
              <a:rPr lang="en-US" sz="4800" dirty="0" err="1">
                <a:latin typeface="Arial" charset="0"/>
              </a:rPr>
              <a:t>Subduction</a:t>
            </a:r>
            <a:r>
              <a:rPr lang="en-US" sz="4800" dirty="0">
                <a:latin typeface="Arial" charset="0"/>
              </a:rPr>
              <a:t> Zone EQ</a:t>
            </a:r>
          </a:p>
        </p:txBody>
      </p:sp>
      <p:pic>
        <p:nvPicPr>
          <p:cNvPr id="31746" name="Picture 5"/>
          <p:cNvPicPr>
            <a:picLocks noGrp="1" noChangeAspect="1" noChangeArrowheads="1"/>
          </p:cNvPicPr>
          <p:nvPr>
            <p:ph type="body" sz="half" idx="1"/>
          </p:nvPr>
        </p:nvPicPr>
        <p:blipFill rotWithShape="1">
          <a:blip r:embed="rId3">
            <a:extLst>
              <a:ext uri="{28A0092B-C50C-407E-A947-70E740481C1C}">
                <a14:useLocalDpi xmlns:a14="http://schemas.microsoft.com/office/drawing/2010/main" val="0"/>
              </a:ext>
            </a:extLst>
          </a:blip>
          <a:srcRect t="3387" r="1938" b="6979"/>
          <a:stretch/>
        </p:blipFill>
        <p:spPr>
          <a:xfrm>
            <a:off x="0" y="778213"/>
            <a:ext cx="9144000" cy="6079787"/>
          </a:xfrm>
          <a:ln w="12700">
            <a:solidFill>
              <a:schemeClr val="tx1"/>
            </a:solidFill>
            <a:miter lim="800000"/>
            <a:headEnd/>
            <a:tailEnd/>
          </a:ln>
        </p:spPr>
      </p:pic>
    </p:spTree>
    <p:extLst>
      <p:ext uri="{BB962C8B-B14F-4D97-AF65-F5344CB8AC3E}">
        <p14:creationId xmlns:p14="http://schemas.microsoft.com/office/powerpoint/2010/main" val="239845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4" descr="Screen Shot 2013-03-12 at 8.38.25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26" t="14506" r="708" b="1"/>
          <a:stretch/>
        </p:blipFill>
        <p:spPr>
          <a:xfrm>
            <a:off x="0" y="914400"/>
            <a:ext cx="9154376" cy="5991238"/>
          </a:xfrm>
        </p:spPr>
      </p:pic>
      <p:sp>
        <p:nvSpPr>
          <p:cNvPr id="2" name="TextBox 1"/>
          <p:cNvSpPr txBox="1"/>
          <p:nvPr/>
        </p:nvSpPr>
        <p:spPr>
          <a:xfrm>
            <a:off x="165100" y="143245"/>
            <a:ext cx="8813800" cy="830997"/>
          </a:xfrm>
          <a:prstGeom prst="rect">
            <a:avLst/>
          </a:prstGeom>
          <a:noFill/>
        </p:spPr>
        <p:txBody>
          <a:bodyPr wrap="square" rtlCol="0">
            <a:spAutoFit/>
          </a:bodyPr>
          <a:lstStyle/>
          <a:p>
            <a:pPr algn="ctr"/>
            <a:r>
              <a:rPr lang="en-US" sz="4800" dirty="0"/>
              <a:t>Observed/Felt           Measured</a:t>
            </a:r>
          </a:p>
        </p:txBody>
      </p:sp>
    </p:spTree>
    <p:extLst>
      <p:ext uri="{BB962C8B-B14F-4D97-AF65-F5344CB8AC3E}">
        <p14:creationId xmlns:p14="http://schemas.microsoft.com/office/powerpoint/2010/main" val="369710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19200" y="2438400"/>
            <a:ext cx="914400" cy="254000"/>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lumMod val="40000"/>
                    <a:lumOff val="60000"/>
                  </a:schemeClr>
                </a:solidFill>
                <a:latin typeface="+mn-lt"/>
                <a:ea typeface="+mn-ea"/>
                <a:cs typeface="+mn-cs"/>
              </a:rPr>
              <a:t>Recurrence</a:t>
            </a:r>
          </a:p>
        </p:txBody>
      </p:sp>
      <p:pic>
        <p:nvPicPr>
          <p:cNvPr id="2868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6462"/>
            <a:ext cx="9153525" cy="2624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0" y="50800"/>
            <a:ext cx="9144000"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600" dirty="0">
                <a:latin typeface="Arial"/>
                <a:cs typeface="Arial"/>
              </a:rPr>
              <a:t>The average time between Cascadia events is 230 years.  The last earthquake was 319 years ago.</a:t>
            </a:r>
          </a:p>
        </p:txBody>
      </p:sp>
      <p:pic>
        <p:nvPicPr>
          <p:cNvPr id="6" name="Picture 5"/>
          <p:cNvPicPr>
            <a:picLocks noChangeAspect="1"/>
          </p:cNvPicPr>
          <p:nvPr/>
        </p:nvPicPr>
        <p:blipFill rotWithShape="1">
          <a:blip r:embed="rId4"/>
          <a:srcRect l="1601" t="1041" r="-1601" b="51456"/>
          <a:stretch/>
        </p:blipFill>
        <p:spPr>
          <a:xfrm>
            <a:off x="317500" y="3606682"/>
            <a:ext cx="8760860" cy="3276717"/>
          </a:xfrm>
          <a:prstGeom prst="rect">
            <a:avLst/>
          </a:prstGeom>
        </p:spPr>
      </p:pic>
    </p:spTree>
    <p:extLst>
      <p:ext uri="{BB962C8B-B14F-4D97-AF65-F5344CB8AC3E}">
        <p14:creationId xmlns:p14="http://schemas.microsoft.com/office/powerpoint/2010/main" val="2267434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7" descr="20130102193855-Andrea_Booher_INDIEGOGO--BIG---_FEMA_3030.jpg"/>
          <p:cNvPicPr>
            <a:picLocks noChangeAspect="1"/>
          </p:cNvPicPr>
          <p:nvPr/>
        </p:nvPicPr>
        <p:blipFill>
          <a:blip r:embed="rId3">
            <a:extLst>
              <a:ext uri="{28A0092B-C50C-407E-A947-70E740481C1C}">
                <a14:useLocalDpi xmlns:a14="http://schemas.microsoft.com/office/drawing/2010/main" val="0"/>
              </a:ext>
            </a:extLst>
          </a:blip>
          <a:srcRect l="-3195" r="5203"/>
          <a:stretch>
            <a:fillRect/>
          </a:stretch>
        </p:blipFill>
        <p:spPr bwMode="auto">
          <a:xfrm>
            <a:off x="637488" y="53234"/>
            <a:ext cx="7922948" cy="584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xmlns="" id="{FBE62469-F755-B047-959C-F0DE9221FF12}"/>
              </a:ext>
            </a:extLst>
          </p:cNvPr>
          <p:cNvSpPr>
            <a:spLocks noGrp="1"/>
          </p:cNvSpPr>
          <p:nvPr>
            <p:ph sz="half" idx="2"/>
          </p:nvPr>
        </p:nvSpPr>
        <p:spPr/>
        <p:txBody>
          <a:bodyPr/>
          <a:lstStyle/>
          <a:p>
            <a:endParaRPr lang="en-US"/>
          </a:p>
        </p:txBody>
      </p:sp>
      <p:pic>
        <p:nvPicPr>
          <p:cNvPr id="4" name="Picture 3" descr="A close up of a sign&#10;&#10;Description automatically generated">
            <a:extLst>
              <a:ext uri="{FF2B5EF4-FFF2-40B4-BE49-F238E27FC236}">
                <a16:creationId xmlns:a16="http://schemas.microsoft.com/office/drawing/2014/main" xmlns="" id="{E42A8E5F-47BC-F94E-82FB-C042694AE71F}"/>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333604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40963" name="Content Placeholder 6" descr="Picture 35.png"/>
          <p:cNvPicPr>
            <a:picLocks noGrp="1" noChangeAspect="1"/>
          </p:cNvPicPr>
          <p:nvPr>
            <p:ph sz="half" idx="2"/>
          </p:nvPr>
        </p:nvPicPr>
        <p:blipFill>
          <a:blip r:embed="rId3">
            <a:extLst>
              <a:ext uri="{28A0092B-C50C-407E-A947-70E740481C1C}">
                <a14:useLocalDpi xmlns:a14="http://schemas.microsoft.com/office/drawing/2010/main" val="0"/>
              </a:ext>
            </a:extLst>
          </a:blip>
          <a:srcRect t="-31677" b="-31677"/>
          <a:stretch>
            <a:fillRect/>
          </a:stretch>
        </p:blipFill>
        <p:spPr>
          <a:xfrm>
            <a:off x="882415" y="3302000"/>
            <a:ext cx="4045185" cy="4368800"/>
          </a:xfrm>
        </p:spPr>
      </p:pic>
      <p:pic>
        <p:nvPicPr>
          <p:cNvPr id="40964" name="Picture 4" descr=" duck!.tif                                                      00087EC9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l="4347"/>
          <a:stretch>
            <a:fillRect/>
          </a:stretch>
        </p:blipFill>
        <p:spPr bwMode="auto">
          <a:xfrm>
            <a:off x="0" y="0"/>
            <a:ext cx="7010400" cy="4194175"/>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40965" name="Content Placeholder 5" descr="Picture 36.png"/>
          <p:cNvPicPr>
            <a:picLocks noChangeAspect="1"/>
          </p:cNvPicPr>
          <p:nvPr/>
        </p:nvPicPr>
        <p:blipFill rotWithShape="1">
          <a:blip r:embed="rId5">
            <a:extLst>
              <a:ext uri="{28A0092B-C50C-407E-A947-70E740481C1C}">
                <a14:useLocalDpi xmlns:a14="http://schemas.microsoft.com/office/drawing/2010/main" val="0"/>
              </a:ext>
            </a:extLst>
          </a:blip>
          <a:srcRect l="5438" t="13580" r="-5704"/>
          <a:stretch/>
        </p:blipFill>
        <p:spPr bwMode="auto">
          <a:xfrm>
            <a:off x="6019800" y="3302000"/>
            <a:ext cx="3429000" cy="355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 close up of a sign&#10;&#10;Description automatically generated">
            <a:extLst>
              <a:ext uri="{FF2B5EF4-FFF2-40B4-BE49-F238E27FC236}">
                <a16:creationId xmlns:a16="http://schemas.microsoft.com/office/drawing/2014/main" xmlns="" id="{742A700E-C215-5540-8EB6-A3CC96BA3194}"/>
              </a:ext>
            </a:extLst>
          </p:cNvPr>
          <p:cNvPicPr>
            <a:picLocks noChangeAspect="1"/>
          </p:cNvPicPr>
          <p:nvPr/>
        </p:nvPicPr>
        <p:blipFill rotWithShape="1">
          <a:blip r:embed="rId6"/>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1980996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Content Placeholder 4" descr="Picture 37.png"/>
          <p:cNvPicPr>
            <a:picLocks noGrp="1" noChangeAspect="1"/>
          </p:cNvPicPr>
          <p:nvPr>
            <p:ph sz="half" idx="1"/>
          </p:nvPr>
        </p:nvPicPr>
        <p:blipFill>
          <a:blip r:embed="rId3">
            <a:extLst>
              <a:ext uri="{28A0092B-C50C-407E-A947-70E740481C1C}">
                <a14:useLocalDpi xmlns:a14="http://schemas.microsoft.com/office/drawing/2010/main" val="0"/>
              </a:ext>
            </a:extLst>
          </a:blip>
          <a:srcRect t="-27373" b="1283"/>
          <a:stretch>
            <a:fillRect/>
          </a:stretch>
        </p:blipFill>
        <p:spPr>
          <a:xfrm>
            <a:off x="4830817" y="1921698"/>
            <a:ext cx="4267200" cy="3754438"/>
          </a:xfrm>
        </p:spPr>
      </p:pic>
      <p:pic>
        <p:nvPicPr>
          <p:cNvPr id="43013" name="Picture 12" descr="Picture 30.png"/>
          <p:cNvPicPr>
            <a:picLocks noChangeAspect="1"/>
          </p:cNvPicPr>
          <p:nvPr/>
        </p:nvPicPr>
        <p:blipFill rotWithShape="1">
          <a:blip r:embed="rId4">
            <a:extLst>
              <a:ext uri="{28A0092B-C50C-407E-A947-70E740481C1C}">
                <a14:useLocalDpi xmlns:a14="http://schemas.microsoft.com/office/drawing/2010/main" val="0"/>
              </a:ext>
            </a:extLst>
          </a:blip>
          <a:srcRect t="25620" r="9886"/>
          <a:stretch/>
        </p:blipFill>
        <p:spPr bwMode="auto">
          <a:xfrm>
            <a:off x="4816365" y="0"/>
            <a:ext cx="4327635" cy="2578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4" name="Picture 11" descr="Picture 31.png"/>
          <p:cNvPicPr>
            <a:picLocks noChangeAspect="1"/>
          </p:cNvPicPr>
          <p:nvPr/>
        </p:nvPicPr>
        <p:blipFill rotWithShape="1">
          <a:blip r:embed="rId5">
            <a:extLst>
              <a:ext uri="{28A0092B-C50C-407E-A947-70E740481C1C}">
                <a14:useLocalDpi xmlns:a14="http://schemas.microsoft.com/office/drawing/2010/main" val="0"/>
              </a:ext>
            </a:extLst>
          </a:blip>
          <a:srcRect t="11823" b="10474"/>
          <a:stretch/>
        </p:blipFill>
        <p:spPr bwMode="auto">
          <a:xfrm>
            <a:off x="0" y="65308"/>
            <a:ext cx="4267200" cy="5131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5" name="Picture 13" descr="Picture 29.png"/>
          <p:cNvPicPr>
            <a:picLocks noChangeAspect="1"/>
          </p:cNvPicPr>
          <p:nvPr/>
        </p:nvPicPr>
        <p:blipFill rotWithShape="1">
          <a:blip r:embed="rId6">
            <a:extLst>
              <a:ext uri="{28A0092B-C50C-407E-A947-70E740481C1C}">
                <a14:useLocalDpi xmlns:a14="http://schemas.microsoft.com/office/drawing/2010/main" val="0"/>
              </a:ext>
            </a:extLst>
          </a:blip>
          <a:srcRect t="14197" r="22852" b="13133"/>
          <a:stretch/>
        </p:blipFill>
        <p:spPr bwMode="auto">
          <a:xfrm>
            <a:off x="3681467" y="3697013"/>
            <a:ext cx="1773402" cy="316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 close up of a sign&#10;&#10;Description automatically generated">
            <a:extLst>
              <a:ext uri="{FF2B5EF4-FFF2-40B4-BE49-F238E27FC236}">
                <a16:creationId xmlns:a16="http://schemas.microsoft.com/office/drawing/2014/main" xmlns="" id="{4F10BA28-69A9-BF4D-84A6-0A3957320C27}"/>
              </a:ext>
            </a:extLst>
          </p:cNvPr>
          <p:cNvPicPr>
            <a:picLocks noChangeAspect="1"/>
          </p:cNvPicPr>
          <p:nvPr/>
        </p:nvPicPr>
        <p:blipFill rotWithShape="1">
          <a:blip r:embed="rId7"/>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3552390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12439"/>
          <a:stretch/>
        </p:blipFill>
        <p:spPr bwMode="auto">
          <a:xfrm>
            <a:off x="1303338" y="0"/>
            <a:ext cx="6462178" cy="6832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close up of a sign&#10;&#10;Description automatically generated">
            <a:extLst>
              <a:ext uri="{FF2B5EF4-FFF2-40B4-BE49-F238E27FC236}">
                <a16:creationId xmlns:a16="http://schemas.microsoft.com/office/drawing/2014/main" xmlns="" id="{526C2E40-2E9A-A242-9D59-D4421E8572DD}"/>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1479173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8CFB501-1A63-5B43-98B3-62A3F02E65FF}"/>
              </a:ext>
            </a:extLst>
          </p:cNvPr>
          <p:cNvSpPr txBox="1"/>
          <p:nvPr/>
        </p:nvSpPr>
        <p:spPr>
          <a:xfrm>
            <a:off x="241300" y="3748727"/>
            <a:ext cx="8610600" cy="2308324"/>
          </a:xfrm>
          <a:prstGeom prst="rect">
            <a:avLst/>
          </a:prstGeom>
          <a:noFill/>
        </p:spPr>
        <p:txBody>
          <a:bodyPr wrap="square">
            <a:spAutoFit/>
          </a:bodyPr>
          <a:lstStyle/>
          <a:p>
            <a:pPr algn="ctr" fontAlgn="auto">
              <a:spcBef>
                <a:spcPts val="0"/>
              </a:spcBef>
              <a:spcAft>
                <a:spcPts val="0"/>
              </a:spcAft>
              <a:defRPr/>
            </a:pPr>
            <a:r>
              <a:rPr lang="en-US" sz="2400" b="1" dirty="0">
                <a:latin typeface="+mn-lt"/>
                <a:cs typeface="+mn-cs"/>
              </a:rPr>
              <a:t>Alice Busch</a:t>
            </a:r>
            <a:r>
              <a:rPr lang="en-US" sz="2400" dirty="0">
                <a:latin typeface="+mn-lt"/>
                <a:cs typeface="+mn-cs"/>
              </a:rPr>
              <a:t>, EMT, CEM, ORCEMS</a:t>
            </a:r>
          </a:p>
          <a:p>
            <a:pPr algn="ctr" fontAlgn="auto">
              <a:spcBef>
                <a:spcPts val="0"/>
              </a:spcBef>
              <a:spcAft>
                <a:spcPts val="0"/>
              </a:spcAft>
              <a:defRPr/>
            </a:pPr>
            <a:r>
              <a:rPr lang="en-US" sz="2400" dirty="0">
                <a:latin typeface="+mn-lt"/>
                <a:cs typeface="+mn-cs"/>
              </a:rPr>
              <a:t>Division Chief, Operations</a:t>
            </a:r>
          </a:p>
          <a:p>
            <a:pPr algn="ctr" fontAlgn="auto">
              <a:spcBef>
                <a:spcPts val="0"/>
              </a:spcBef>
              <a:spcAft>
                <a:spcPts val="0"/>
              </a:spcAft>
              <a:defRPr/>
            </a:pPr>
            <a:r>
              <a:rPr lang="en-US" sz="2400" dirty="0">
                <a:latin typeface="+mn-lt"/>
                <a:cs typeface="+mn-cs"/>
              </a:rPr>
              <a:t>Multnomah County Office of Emergency Management, MCEM</a:t>
            </a:r>
          </a:p>
          <a:p>
            <a:pPr algn="ctr" fontAlgn="auto">
              <a:spcBef>
                <a:spcPts val="0"/>
              </a:spcBef>
              <a:spcAft>
                <a:spcPts val="0"/>
              </a:spcAft>
              <a:defRPr/>
            </a:pPr>
            <a:r>
              <a:rPr lang="en-US" sz="2400" dirty="0">
                <a:latin typeface="+mn-lt"/>
                <a:cs typeface="+mn-cs"/>
              </a:rPr>
              <a:t>Alice.Busch@Multco.us</a:t>
            </a:r>
          </a:p>
          <a:p>
            <a:pPr algn="ctr" fontAlgn="auto">
              <a:spcBef>
                <a:spcPts val="0"/>
              </a:spcBef>
              <a:spcAft>
                <a:spcPts val="0"/>
              </a:spcAft>
              <a:defRPr/>
            </a:pPr>
            <a:r>
              <a:rPr lang="en-US" sz="2400" dirty="0">
                <a:latin typeface="+mn-lt"/>
                <a:cs typeface="+mn-cs"/>
              </a:rPr>
              <a:t>W: 503-988-6552</a:t>
            </a:r>
          </a:p>
          <a:p>
            <a:pPr algn="ctr" fontAlgn="auto">
              <a:spcBef>
                <a:spcPts val="0"/>
              </a:spcBef>
              <a:spcAft>
                <a:spcPts val="0"/>
              </a:spcAft>
              <a:defRPr/>
            </a:pPr>
            <a:r>
              <a:rPr lang="en-US" sz="2400" dirty="0"/>
              <a:t>C: 971-563-3051</a:t>
            </a:r>
          </a:p>
        </p:txBody>
      </p:sp>
      <p:sp>
        <p:nvSpPr>
          <p:cNvPr id="4" name="Rectangle 3">
            <a:extLst>
              <a:ext uri="{FF2B5EF4-FFF2-40B4-BE49-F238E27FC236}">
                <a16:creationId xmlns:a16="http://schemas.microsoft.com/office/drawing/2014/main" xmlns="" id="{C8A7E3D9-A121-884B-9DC0-F3EB4CA22555}"/>
              </a:ext>
            </a:extLst>
          </p:cNvPr>
          <p:cNvSpPr/>
          <p:nvPr/>
        </p:nvSpPr>
        <p:spPr>
          <a:xfrm>
            <a:off x="355600" y="1367277"/>
            <a:ext cx="8375120" cy="2677656"/>
          </a:xfrm>
          <a:prstGeom prst="rect">
            <a:avLst/>
          </a:prstGeom>
        </p:spPr>
        <p:txBody>
          <a:bodyPr wrap="square">
            <a:spAutoFit/>
          </a:bodyPr>
          <a:lstStyle/>
          <a:p>
            <a:pPr algn="ctr">
              <a:spcBef>
                <a:spcPts val="0"/>
              </a:spcBef>
              <a:spcAft>
                <a:spcPts val="0"/>
              </a:spcAft>
            </a:pPr>
            <a:r>
              <a:rPr lang="en-US" sz="2400" b="1" dirty="0">
                <a:solidFill>
                  <a:srgbClr val="000000"/>
                </a:solidFill>
                <a:latin typeface="Arial" panose="020B0604020202020204" pitchFamily="34" charset="0"/>
              </a:rPr>
              <a:t>Ray Young</a:t>
            </a:r>
            <a:endParaRPr lang="en-US" sz="2400" dirty="0"/>
          </a:p>
          <a:p>
            <a:pPr algn="ctr">
              <a:spcBef>
                <a:spcPts val="0"/>
              </a:spcBef>
              <a:spcAft>
                <a:spcPts val="0"/>
              </a:spcAft>
            </a:pPr>
            <a:r>
              <a:rPr lang="en-US" sz="2400" dirty="0">
                <a:solidFill>
                  <a:srgbClr val="000000"/>
                </a:solidFill>
                <a:latin typeface="Arial" panose="020B0604020202020204" pitchFamily="34" charset="0"/>
              </a:rPr>
              <a:t>City Manager, City of Troutdale</a:t>
            </a:r>
            <a:endParaRPr lang="en-US" sz="2400" dirty="0"/>
          </a:p>
          <a:p>
            <a:pPr algn="ctr">
              <a:spcBef>
                <a:spcPts val="0"/>
              </a:spcBef>
              <a:spcAft>
                <a:spcPts val="0"/>
              </a:spcAft>
            </a:pPr>
            <a:r>
              <a:rPr lang="en-US" sz="2400" dirty="0">
                <a:solidFill>
                  <a:srgbClr val="000000"/>
                </a:solidFill>
                <a:latin typeface="Arial" panose="020B0604020202020204" pitchFamily="34" charset="0"/>
              </a:rPr>
              <a:t>219 E. Historic Columbia River Hwy., Troutdale, OR 97060</a:t>
            </a:r>
            <a:br>
              <a:rPr lang="en-US" sz="2400" dirty="0">
                <a:solidFill>
                  <a:srgbClr val="000000"/>
                </a:solidFill>
                <a:latin typeface="Arial" panose="020B0604020202020204" pitchFamily="34" charset="0"/>
              </a:rPr>
            </a:br>
            <a:r>
              <a:rPr lang="en-US" sz="2400" dirty="0">
                <a:solidFill>
                  <a:srgbClr val="000000"/>
                </a:solidFill>
                <a:latin typeface="Arial" panose="020B0604020202020204" pitchFamily="34" charset="0"/>
              </a:rPr>
              <a:t>W: 503.674.7233</a:t>
            </a:r>
            <a:br>
              <a:rPr lang="en-US" sz="2400" dirty="0">
                <a:solidFill>
                  <a:srgbClr val="000000"/>
                </a:solidFill>
                <a:latin typeface="Arial" panose="020B0604020202020204" pitchFamily="34" charset="0"/>
              </a:rPr>
            </a:br>
            <a:r>
              <a:rPr lang="en-US" sz="2400" dirty="0">
                <a:solidFill>
                  <a:srgbClr val="000000"/>
                </a:solidFill>
                <a:latin typeface="Arial" panose="020B0604020202020204" pitchFamily="34" charset="0"/>
              </a:rPr>
              <a:t>C: 503-702-1949</a:t>
            </a:r>
            <a:endParaRPr lang="en-US" sz="2400" dirty="0"/>
          </a:p>
          <a:p>
            <a:pPr algn="ctr"/>
            <a:r>
              <a:rPr lang="en-US" sz="2400" dirty="0"/>
              <a:t/>
            </a:r>
            <a:br>
              <a:rPr lang="en-US" sz="2400" dirty="0"/>
            </a:br>
            <a:endParaRPr lang="en-US" sz="2400" dirty="0"/>
          </a:p>
        </p:txBody>
      </p:sp>
      <p:cxnSp>
        <p:nvCxnSpPr>
          <p:cNvPr id="8" name="Straight Connector 7">
            <a:extLst>
              <a:ext uri="{FF2B5EF4-FFF2-40B4-BE49-F238E27FC236}">
                <a16:creationId xmlns:a16="http://schemas.microsoft.com/office/drawing/2014/main" xmlns="" id="{E79D6154-7A24-0C48-A44B-C0486522D752}"/>
              </a:ext>
            </a:extLst>
          </p:cNvPr>
          <p:cNvCxnSpPr>
            <a:cxnSpLocks/>
          </p:cNvCxnSpPr>
          <p:nvPr/>
        </p:nvCxnSpPr>
        <p:spPr>
          <a:xfrm>
            <a:off x="220035" y="3501493"/>
            <a:ext cx="8716925" cy="0"/>
          </a:xfrm>
          <a:prstGeom prst="line">
            <a:avLst/>
          </a:prstGeom>
          <a:ln w="63500"/>
        </p:spPr>
        <p:style>
          <a:lnRef idx="2">
            <a:schemeClr val="accent1"/>
          </a:lnRef>
          <a:fillRef idx="0">
            <a:schemeClr val="accent1"/>
          </a:fillRef>
          <a:effectRef idx="1">
            <a:schemeClr val="accent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xmlns="" id="{F735DE70-FBC9-A64D-B8B2-3D21C54A3120}"/>
              </a:ext>
            </a:extLst>
          </p:cNvPr>
          <p:cNvPicPr>
            <a:picLocks noChangeAspect="1"/>
          </p:cNvPicPr>
          <p:nvPr/>
        </p:nvPicPr>
        <p:blipFill rotWithShape="1">
          <a:blip r:embed="rId3"/>
          <a:srcRect l="5591" r="3332" b="6098"/>
          <a:stretch/>
        </p:blipFill>
        <p:spPr>
          <a:xfrm>
            <a:off x="220035" y="5446185"/>
            <a:ext cx="532232" cy="767548"/>
          </a:xfrm>
          <a:prstGeom prst="rect">
            <a:avLst/>
          </a:prstGeom>
        </p:spPr>
      </p:pic>
      <p:sp>
        <p:nvSpPr>
          <p:cNvPr id="14" name="TextBox 13">
            <a:extLst>
              <a:ext uri="{FF2B5EF4-FFF2-40B4-BE49-F238E27FC236}">
                <a16:creationId xmlns:a16="http://schemas.microsoft.com/office/drawing/2014/main" xmlns="" id="{75B1A81A-C18A-7143-AB9D-F1A55CB777C0}"/>
              </a:ext>
            </a:extLst>
          </p:cNvPr>
          <p:cNvSpPr txBox="1"/>
          <p:nvPr/>
        </p:nvSpPr>
        <p:spPr>
          <a:xfrm>
            <a:off x="220035" y="297713"/>
            <a:ext cx="8716925" cy="830997"/>
          </a:xfrm>
          <a:prstGeom prst="rect">
            <a:avLst/>
          </a:prstGeom>
          <a:noFill/>
        </p:spPr>
        <p:txBody>
          <a:bodyPr wrap="square" rtlCol="0">
            <a:spAutoFit/>
          </a:bodyPr>
          <a:lstStyle/>
          <a:p>
            <a:pPr algn="ctr"/>
            <a:r>
              <a:rPr lang="en-US" sz="4800" dirty="0"/>
              <a:t>WELCOME</a:t>
            </a:r>
          </a:p>
        </p:txBody>
      </p:sp>
    </p:spTree>
    <p:extLst>
      <p:ext uri="{BB962C8B-B14F-4D97-AF65-F5344CB8AC3E}">
        <p14:creationId xmlns:p14="http://schemas.microsoft.com/office/powerpoint/2010/main" val="2419774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ChangeArrowheads="1"/>
          </p:cNvSpPr>
          <p:nvPr/>
        </p:nvSpPr>
        <p:spPr bwMode="auto">
          <a:xfrm>
            <a:off x="3775075" y="6526213"/>
            <a:ext cx="2616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a:t>http://www.oregongeology.org/hazvu/</a:t>
            </a:r>
          </a:p>
        </p:txBody>
      </p:sp>
      <p:pic>
        <p:nvPicPr>
          <p:cNvPr id="62466" name="Picture 2"/>
          <p:cNvPicPr>
            <a:picLocks noChangeAspect="1"/>
          </p:cNvPicPr>
          <p:nvPr/>
        </p:nvPicPr>
        <p:blipFill>
          <a:blip r:embed="rId3">
            <a:extLst>
              <a:ext uri="{28A0092B-C50C-407E-A947-70E740481C1C}">
                <a14:useLocalDpi xmlns:a14="http://schemas.microsoft.com/office/drawing/2010/main" val="0"/>
              </a:ext>
            </a:extLst>
          </a:blip>
          <a:srcRect b="17361"/>
          <a:stretch>
            <a:fillRect/>
          </a:stretch>
        </p:blipFill>
        <p:spPr bwMode="auto">
          <a:xfrm>
            <a:off x="0" y="19050"/>
            <a:ext cx="9144000" cy="683895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2467" name="TextBox 1"/>
          <p:cNvSpPr txBox="1">
            <a:spLocks noChangeArrowheads="1"/>
          </p:cNvSpPr>
          <p:nvPr/>
        </p:nvSpPr>
        <p:spPr bwMode="auto">
          <a:xfrm>
            <a:off x="3483476" y="36513"/>
            <a:ext cx="566052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rPr>
              <a:t>http://</a:t>
            </a:r>
            <a:r>
              <a:rPr lang="en-US" b="1" dirty="0" err="1">
                <a:solidFill>
                  <a:srgbClr val="000000"/>
                </a:solidFill>
              </a:rPr>
              <a:t>www.oregongeology.org</a:t>
            </a:r>
            <a:r>
              <a:rPr lang="en-US" b="1" dirty="0">
                <a:solidFill>
                  <a:srgbClr val="000000"/>
                </a:solidFill>
              </a:rPr>
              <a:t>/</a:t>
            </a:r>
            <a:r>
              <a:rPr lang="en-US" b="1" dirty="0" err="1">
                <a:solidFill>
                  <a:srgbClr val="000000"/>
                </a:solidFill>
              </a:rPr>
              <a:t>hazvu</a:t>
            </a:r>
            <a:r>
              <a:rPr lang="en-US" b="1" dirty="0">
                <a:solidFill>
                  <a:srgbClr val="000000"/>
                </a:solidFill>
              </a:rPr>
              <a:t>/</a:t>
            </a:r>
          </a:p>
        </p:txBody>
      </p:sp>
      <p:sp>
        <p:nvSpPr>
          <p:cNvPr id="4" name="Freeform 3"/>
          <p:cNvSpPr/>
          <p:nvPr/>
        </p:nvSpPr>
        <p:spPr>
          <a:xfrm>
            <a:off x="933450" y="1963738"/>
            <a:ext cx="2678113" cy="2489200"/>
          </a:xfrm>
          <a:custGeom>
            <a:avLst/>
            <a:gdLst>
              <a:gd name="connsiteX0" fmla="*/ 386691 w 2621891"/>
              <a:gd name="connsiteY0" fmla="*/ 1039 h 2490239"/>
              <a:gd name="connsiteX1" fmla="*/ 302024 w 2621891"/>
              <a:gd name="connsiteY1" fmla="*/ 51839 h 2490239"/>
              <a:gd name="connsiteX2" fmla="*/ 200424 w 2621891"/>
              <a:gd name="connsiteY2" fmla="*/ 85705 h 2490239"/>
              <a:gd name="connsiteX3" fmla="*/ 166558 w 2621891"/>
              <a:gd name="connsiteY3" fmla="*/ 136505 h 2490239"/>
              <a:gd name="connsiteX4" fmla="*/ 64958 w 2621891"/>
              <a:gd name="connsiteY4" fmla="*/ 170372 h 2490239"/>
              <a:gd name="connsiteX5" fmla="*/ 31091 w 2621891"/>
              <a:gd name="connsiteY5" fmla="*/ 390505 h 2490239"/>
              <a:gd name="connsiteX6" fmla="*/ 115758 w 2621891"/>
              <a:gd name="connsiteY6" fmla="*/ 542905 h 2490239"/>
              <a:gd name="connsiteX7" fmla="*/ 149624 w 2621891"/>
              <a:gd name="connsiteY7" fmla="*/ 593705 h 2490239"/>
              <a:gd name="connsiteX8" fmla="*/ 251224 w 2621891"/>
              <a:gd name="connsiteY8" fmla="*/ 678372 h 2490239"/>
              <a:gd name="connsiteX9" fmla="*/ 302024 w 2621891"/>
              <a:gd name="connsiteY9" fmla="*/ 779972 h 2490239"/>
              <a:gd name="connsiteX10" fmla="*/ 352824 w 2621891"/>
              <a:gd name="connsiteY10" fmla="*/ 813839 h 2490239"/>
              <a:gd name="connsiteX11" fmla="*/ 386691 w 2621891"/>
              <a:gd name="connsiteY11" fmla="*/ 881572 h 2490239"/>
              <a:gd name="connsiteX12" fmla="*/ 437491 w 2621891"/>
              <a:gd name="connsiteY12" fmla="*/ 898505 h 2490239"/>
              <a:gd name="connsiteX13" fmla="*/ 488291 w 2621891"/>
              <a:gd name="connsiteY13" fmla="*/ 949305 h 2490239"/>
              <a:gd name="connsiteX14" fmla="*/ 556024 w 2621891"/>
              <a:gd name="connsiteY14" fmla="*/ 983172 h 2490239"/>
              <a:gd name="connsiteX15" fmla="*/ 606824 w 2621891"/>
              <a:gd name="connsiteY15" fmla="*/ 1017039 h 2490239"/>
              <a:gd name="connsiteX16" fmla="*/ 640691 w 2621891"/>
              <a:gd name="connsiteY16" fmla="*/ 1067839 h 2490239"/>
              <a:gd name="connsiteX17" fmla="*/ 742291 w 2621891"/>
              <a:gd name="connsiteY17" fmla="*/ 1118639 h 2490239"/>
              <a:gd name="connsiteX18" fmla="*/ 776158 w 2621891"/>
              <a:gd name="connsiteY18" fmla="*/ 1169439 h 2490239"/>
              <a:gd name="connsiteX19" fmla="*/ 877758 w 2621891"/>
              <a:gd name="connsiteY19" fmla="*/ 1237172 h 2490239"/>
              <a:gd name="connsiteX20" fmla="*/ 962424 w 2621891"/>
              <a:gd name="connsiteY20" fmla="*/ 1338772 h 2490239"/>
              <a:gd name="connsiteX21" fmla="*/ 996291 w 2621891"/>
              <a:gd name="connsiteY21" fmla="*/ 1389572 h 2490239"/>
              <a:gd name="connsiteX22" fmla="*/ 1047091 w 2621891"/>
              <a:gd name="connsiteY22" fmla="*/ 1406505 h 2490239"/>
              <a:gd name="connsiteX23" fmla="*/ 1064024 w 2621891"/>
              <a:gd name="connsiteY23" fmla="*/ 1457305 h 2490239"/>
              <a:gd name="connsiteX24" fmla="*/ 1165624 w 2621891"/>
              <a:gd name="connsiteY24" fmla="*/ 1525039 h 2490239"/>
              <a:gd name="connsiteX25" fmla="*/ 1216424 w 2621891"/>
              <a:gd name="connsiteY25" fmla="*/ 1558905 h 2490239"/>
              <a:gd name="connsiteX26" fmla="*/ 1318024 w 2621891"/>
              <a:gd name="connsiteY26" fmla="*/ 1643572 h 2490239"/>
              <a:gd name="connsiteX27" fmla="*/ 1402691 w 2621891"/>
              <a:gd name="connsiteY27" fmla="*/ 1728239 h 2490239"/>
              <a:gd name="connsiteX28" fmla="*/ 1436558 w 2621891"/>
              <a:gd name="connsiteY28" fmla="*/ 1779039 h 2490239"/>
              <a:gd name="connsiteX29" fmla="*/ 1538158 w 2621891"/>
              <a:gd name="connsiteY29" fmla="*/ 1846772 h 2490239"/>
              <a:gd name="connsiteX30" fmla="*/ 1656691 w 2621891"/>
              <a:gd name="connsiteY30" fmla="*/ 1965305 h 2490239"/>
              <a:gd name="connsiteX31" fmla="*/ 1707491 w 2621891"/>
              <a:gd name="connsiteY31" fmla="*/ 1999172 h 2490239"/>
              <a:gd name="connsiteX32" fmla="*/ 1758291 w 2621891"/>
              <a:gd name="connsiteY32" fmla="*/ 2033039 h 2490239"/>
              <a:gd name="connsiteX33" fmla="*/ 1792158 w 2621891"/>
              <a:gd name="connsiteY33" fmla="*/ 2083839 h 2490239"/>
              <a:gd name="connsiteX34" fmla="*/ 1842958 w 2621891"/>
              <a:gd name="connsiteY34" fmla="*/ 2100772 h 2490239"/>
              <a:gd name="connsiteX35" fmla="*/ 1893758 w 2621891"/>
              <a:gd name="connsiteY35" fmla="*/ 2134639 h 2490239"/>
              <a:gd name="connsiteX36" fmla="*/ 1910691 w 2621891"/>
              <a:gd name="connsiteY36" fmla="*/ 2185439 h 2490239"/>
              <a:gd name="connsiteX37" fmla="*/ 2012291 w 2621891"/>
              <a:gd name="connsiteY37" fmla="*/ 2270105 h 2490239"/>
              <a:gd name="connsiteX38" fmla="*/ 2029224 w 2621891"/>
              <a:gd name="connsiteY38" fmla="*/ 2320905 h 2490239"/>
              <a:gd name="connsiteX39" fmla="*/ 2181624 w 2621891"/>
              <a:gd name="connsiteY39" fmla="*/ 2422505 h 2490239"/>
              <a:gd name="connsiteX40" fmla="*/ 2232424 w 2621891"/>
              <a:gd name="connsiteY40" fmla="*/ 2456372 h 2490239"/>
              <a:gd name="connsiteX41" fmla="*/ 2283224 w 2621891"/>
              <a:gd name="connsiteY41" fmla="*/ 2490239 h 2490239"/>
              <a:gd name="connsiteX42" fmla="*/ 2401758 w 2621891"/>
              <a:gd name="connsiteY42" fmla="*/ 2456372 h 2490239"/>
              <a:gd name="connsiteX43" fmla="*/ 2469491 w 2621891"/>
              <a:gd name="connsiteY43" fmla="*/ 2354772 h 2490239"/>
              <a:gd name="connsiteX44" fmla="*/ 2503358 w 2621891"/>
              <a:gd name="connsiteY44" fmla="*/ 2303972 h 2490239"/>
              <a:gd name="connsiteX45" fmla="*/ 2537224 w 2621891"/>
              <a:gd name="connsiteY45" fmla="*/ 2253172 h 2490239"/>
              <a:gd name="connsiteX46" fmla="*/ 2621891 w 2621891"/>
              <a:gd name="connsiteY46" fmla="*/ 2151572 h 2490239"/>
              <a:gd name="connsiteX47" fmla="*/ 2520291 w 2621891"/>
              <a:gd name="connsiteY47" fmla="*/ 2117705 h 2490239"/>
              <a:gd name="connsiteX48" fmla="*/ 2367891 w 2621891"/>
              <a:gd name="connsiteY48" fmla="*/ 2016105 h 2490239"/>
              <a:gd name="connsiteX49" fmla="*/ 2266291 w 2621891"/>
              <a:gd name="connsiteY49" fmla="*/ 1948372 h 2490239"/>
              <a:gd name="connsiteX50" fmla="*/ 2215491 w 2621891"/>
              <a:gd name="connsiteY50" fmla="*/ 1914505 h 2490239"/>
              <a:gd name="connsiteX51" fmla="*/ 2046158 w 2621891"/>
              <a:gd name="connsiteY51" fmla="*/ 1745172 h 2490239"/>
              <a:gd name="connsiteX52" fmla="*/ 1944558 w 2621891"/>
              <a:gd name="connsiteY52" fmla="*/ 1711305 h 2490239"/>
              <a:gd name="connsiteX53" fmla="*/ 1893758 w 2621891"/>
              <a:gd name="connsiteY53" fmla="*/ 1694372 h 2490239"/>
              <a:gd name="connsiteX54" fmla="*/ 1792158 w 2621891"/>
              <a:gd name="connsiteY54" fmla="*/ 1626639 h 2490239"/>
              <a:gd name="connsiteX55" fmla="*/ 1741358 w 2621891"/>
              <a:gd name="connsiteY55" fmla="*/ 1609705 h 2490239"/>
              <a:gd name="connsiteX56" fmla="*/ 1588958 w 2621891"/>
              <a:gd name="connsiteY56" fmla="*/ 1508105 h 2490239"/>
              <a:gd name="connsiteX57" fmla="*/ 1436558 w 2621891"/>
              <a:gd name="connsiteY57" fmla="*/ 1406505 h 2490239"/>
              <a:gd name="connsiteX58" fmla="*/ 1385758 w 2621891"/>
              <a:gd name="connsiteY58" fmla="*/ 1372639 h 2490239"/>
              <a:gd name="connsiteX59" fmla="*/ 1334958 w 2621891"/>
              <a:gd name="connsiteY59" fmla="*/ 1338772 h 2490239"/>
              <a:gd name="connsiteX60" fmla="*/ 1284158 w 2621891"/>
              <a:gd name="connsiteY60" fmla="*/ 1321839 h 2490239"/>
              <a:gd name="connsiteX61" fmla="*/ 1250291 w 2621891"/>
              <a:gd name="connsiteY61" fmla="*/ 1271039 h 2490239"/>
              <a:gd name="connsiteX62" fmla="*/ 1199491 w 2621891"/>
              <a:gd name="connsiteY62" fmla="*/ 1237172 h 2490239"/>
              <a:gd name="connsiteX63" fmla="*/ 1131758 w 2621891"/>
              <a:gd name="connsiteY63" fmla="*/ 1135572 h 2490239"/>
              <a:gd name="connsiteX64" fmla="*/ 1030158 w 2621891"/>
              <a:gd name="connsiteY64" fmla="*/ 1067839 h 2490239"/>
              <a:gd name="connsiteX65" fmla="*/ 979358 w 2621891"/>
              <a:gd name="connsiteY65" fmla="*/ 1033972 h 2490239"/>
              <a:gd name="connsiteX66" fmla="*/ 911624 w 2621891"/>
              <a:gd name="connsiteY66" fmla="*/ 932372 h 2490239"/>
              <a:gd name="connsiteX67" fmla="*/ 877758 w 2621891"/>
              <a:gd name="connsiteY67" fmla="*/ 881572 h 2490239"/>
              <a:gd name="connsiteX68" fmla="*/ 826958 w 2621891"/>
              <a:gd name="connsiteY68" fmla="*/ 847705 h 2490239"/>
              <a:gd name="connsiteX69" fmla="*/ 759224 w 2621891"/>
              <a:gd name="connsiteY69" fmla="*/ 746105 h 2490239"/>
              <a:gd name="connsiteX70" fmla="*/ 725358 w 2621891"/>
              <a:gd name="connsiteY70" fmla="*/ 695305 h 2490239"/>
              <a:gd name="connsiteX71" fmla="*/ 674558 w 2621891"/>
              <a:gd name="connsiteY71" fmla="*/ 678372 h 2490239"/>
              <a:gd name="connsiteX72" fmla="*/ 657624 w 2621891"/>
              <a:gd name="connsiteY72" fmla="*/ 627572 h 2490239"/>
              <a:gd name="connsiteX73" fmla="*/ 589891 w 2621891"/>
              <a:gd name="connsiteY73" fmla="*/ 525972 h 2490239"/>
              <a:gd name="connsiteX74" fmla="*/ 556024 w 2621891"/>
              <a:gd name="connsiteY74" fmla="*/ 424372 h 2490239"/>
              <a:gd name="connsiteX75" fmla="*/ 539091 w 2621891"/>
              <a:gd name="connsiteY75" fmla="*/ 356639 h 2490239"/>
              <a:gd name="connsiteX76" fmla="*/ 505224 w 2621891"/>
              <a:gd name="connsiteY76" fmla="*/ 255039 h 2490239"/>
              <a:gd name="connsiteX77" fmla="*/ 437491 w 2621891"/>
              <a:gd name="connsiteY77" fmla="*/ 102639 h 2490239"/>
              <a:gd name="connsiteX78" fmla="*/ 386691 w 2621891"/>
              <a:gd name="connsiteY78" fmla="*/ 1039 h 249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621891" h="2490239">
                <a:moveTo>
                  <a:pt x="386691" y="1039"/>
                </a:moveTo>
                <a:cubicBezTo>
                  <a:pt x="364113" y="-7428"/>
                  <a:pt x="331987" y="38220"/>
                  <a:pt x="302024" y="51839"/>
                </a:cubicBezTo>
                <a:cubicBezTo>
                  <a:pt x="269525" y="66611"/>
                  <a:pt x="200424" y="85705"/>
                  <a:pt x="200424" y="85705"/>
                </a:cubicBezTo>
                <a:cubicBezTo>
                  <a:pt x="189135" y="102638"/>
                  <a:pt x="183816" y="125719"/>
                  <a:pt x="166558" y="136505"/>
                </a:cubicBezTo>
                <a:cubicBezTo>
                  <a:pt x="136286" y="155425"/>
                  <a:pt x="64958" y="170372"/>
                  <a:pt x="64958" y="170372"/>
                </a:cubicBezTo>
                <a:cubicBezTo>
                  <a:pt x="-34518" y="236690"/>
                  <a:pt x="2520" y="190502"/>
                  <a:pt x="31091" y="390505"/>
                </a:cubicBezTo>
                <a:cubicBezTo>
                  <a:pt x="39220" y="447406"/>
                  <a:pt x="87551" y="500594"/>
                  <a:pt x="115758" y="542905"/>
                </a:cubicBezTo>
                <a:cubicBezTo>
                  <a:pt x="127047" y="559838"/>
                  <a:pt x="132691" y="582416"/>
                  <a:pt x="149624" y="593705"/>
                </a:cubicBezTo>
                <a:cubicBezTo>
                  <a:pt x="220349" y="640856"/>
                  <a:pt x="186033" y="613181"/>
                  <a:pt x="251224" y="678372"/>
                </a:cubicBezTo>
                <a:cubicBezTo>
                  <a:pt x="264996" y="719687"/>
                  <a:pt x="269200" y="747148"/>
                  <a:pt x="302024" y="779972"/>
                </a:cubicBezTo>
                <a:cubicBezTo>
                  <a:pt x="316415" y="794363"/>
                  <a:pt x="335891" y="802550"/>
                  <a:pt x="352824" y="813839"/>
                </a:cubicBezTo>
                <a:cubicBezTo>
                  <a:pt x="364113" y="836417"/>
                  <a:pt x="368842" y="863723"/>
                  <a:pt x="386691" y="881572"/>
                </a:cubicBezTo>
                <a:cubicBezTo>
                  <a:pt x="399312" y="894193"/>
                  <a:pt x="422639" y="888604"/>
                  <a:pt x="437491" y="898505"/>
                </a:cubicBezTo>
                <a:cubicBezTo>
                  <a:pt x="457416" y="911789"/>
                  <a:pt x="468804" y="935386"/>
                  <a:pt x="488291" y="949305"/>
                </a:cubicBezTo>
                <a:cubicBezTo>
                  <a:pt x="508832" y="963977"/>
                  <a:pt x="534107" y="970648"/>
                  <a:pt x="556024" y="983172"/>
                </a:cubicBezTo>
                <a:cubicBezTo>
                  <a:pt x="573694" y="993269"/>
                  <a:pt x="589891" y="1005750"/>
                  <a:pt x="606824" y="1017039"/>
                </a:cubicBezTo>
                <a:cubicBezTo>
                  <a:pt x="618113" y="1033972"/>
                  <a:pt x="626300" y="1053448"/>
                  <a:pt x="640691" y="1067839"/>
                </a:cubicBezTo>
                <a:cubicBezTo>
                  <a:pt x="673515" y="1100663"/>
                  <a:pt x="700976" y="1104867"/>
                  <a:pt x="742291" y="1118639"/>
                </a:cubicBezTo>
                <a:cubicBezTo>
                  <a:pt x="753580" y="1135572"/>
                  <a:pt x="760842" y="1156038"/>
                  <a:pt x="776158" y="1169439"/>
                </a:cubicBezTo>
                <a:cubicBezTo>
                  <a:pt x="806790" y="1196242"/>
                  <a:pt x="877758" y="1237172"/>
                  <a:pt x="877758" y="1237172"/>
                </a:cubicBezTo>
                <a:cubicBezTo>
                  <a:pt x="961836" y="1363292"/>
                  <a:pt x="853779" y="1208399"/>
                  <a:pt x="962424" y="1338772"/>
                </a:cubicBezTo>
                <a:cubicBezTo>
                  <a:pt x="975453" y="1354406"/>
                  <a:pt x="980399" y="1376859"/>
                  <a:pt x="996291" y="1389572"/>
                </a:cubicBezTo>
                <a:cubicBezTo>
                  <a:pt x="1010229" y="1400722"/>
                  <a:pt x="1030158" y="1400861"/>
                  <a:pt x="1047091" y="1406505"/>
                </a:cubicBezTo>
                <a:cubicBezTo>
                  <a:pt x="1052735" y="1423438"/>
                  <a:pt x="1051403" y="1444684"/>
                  <a:pt x="1064024" y="1457305"/>
                </a:cubicBezTo>
                <a:cubicBezTo>
                  <a:pt x="1092805" y="1486086"/>
                  <a:pt x="1131757" y="1502461"/>
                  <a:pt x="1165624" y="1525039"/>
                </a:cubicBezTo>
                <a:cubicBezTo>
                  <a:pt x="1182557" y="1536328"/>
                  <a:pt x="1202034" y="1544515"/>
                  <a:pt x="1216424" y="1558905"/>
                </a:cubicBezTo>
                <a:cubicBezTo>
                  <a:pt x="1281615" y="1624096"/>
                  <a:pt x="1247299" y="1596421"/>
                  <a:pt x="1318024" y="1643572"/>
                </a:cubicBezTo>
                <a:cubicBezTo>
                  <a:pt x="1408336" y="1779039"/>
                  <a:pt x="1289802" y="1615350"/>
                  <a:pt x="1402691" y="1728239"/>
                </a:cubicBezTo>
                <a:cubicBezTo>
                  <a:pt x="1417082" y="1742630"/>
                  <a:pt x="1421242" y="1765638"/>
                  <a:pt x="1436558" y="1779039"/>
                </a:cubicBezTo>
                <a:cubicBezTo>
                  <a:pt x="1467190" y="1805842"/>
                  <a:pt x="1538158" y="1846772"/>
                  <a:pt x="1538158" y="1846772"/>
                </a:cubicBezTo>
                <a:cubicBezTo>
                  <a:pt x="1567962" y="1936186"/>
                  <a:pt x="1540239" y="1887671"/>
                  <a:pt x="1656691" y="1965305"/>
                </a:cubicBezTo>
                <a:lnTo>
                  <a:pt x="1707491" y="1999172"/>
                </a:lnTo>
                <a:lnTo>
                  <a:pt x="1758291" y="2033039"/>
                </a:lnTo>
                <a:cubicBezTo>
                  <a:pt x="1769580" y="2049972"/>
                  <a:pt x="1776266" y="2071126"/>
                  <a:pt x="1792158" y="2083839"/>
                </a:cubicBezTo>
                <a:cubicBezTo>
                  <a:pt x="1806096" y="2094989"/>
                  <a:pt x="1826993" y="2092790"/>
                  <a:pt x="1842958" y="2100772"/>
                </a:cubicBezTo>
                <a:cubicBezTo>
                  <a:pt x="1861161" y="2109873"/>
                  <a:pt x="1876825" y="2123350"/>
                  <a:pt x="1893758" y="2134639"/>
                </a:cubicBezTo>
                <a:cubicBezTo>
                  <a:pt x="1899402" y="2151572"/>
                  <a:pt x="1900790" y="2170587"/>
                  <a:pt x="1910691" y="2185439"/>
                </a:cubicBezTo>
                <a:cubicBezTo>
                  <a:pt x="1936768" y="2224554"/>
                  <a:pt x="1974806" y="2245115"/>
                  <a:pt x="2012291" y="2270105"/>
                </a:cubicBezTo>
                <a:cubicBezTo>
                  <a:pt x="2017935" y="2287038"/>
                  <a:pt x="2016603" y="2308284"/>
                  <a:pt x="2029224" y="2320905"/>
                </a:cubicBezTo>
                <a:cubicBezTo>
                  <a:pt x="2029232" y="2320913"/>
                  <a:pt x="2156219" y="2405568"/>
                  <a:pt x="2181624" y="2422505"/>
                </a:cubicBezTo>
                <a:lnTo>
                  <a:pt x="2232424" y="2456372"/>
                </a:lnTo>
                <a:lnTo>
                  <a:pt x="2283224" y="2490239"/>
                </a:lnTo>
                <a:cubicBezTo>
                  <a:pt x="2283807" y="2490093"/>
                  <a:pt x="2393662" y="2464468"/>
                  <a:pt x="2401758" y="2456372"/>
                </a:cubicBezTo>
                <a:cubicBezTo>
                  <a:pt x="2430539" y="2427591"/>
                  <a:pt x="2446913" y="2388639"/>
                  <a:pt x="2469491" y="2354772"/>
                </a:cubicBezTo>
                <a:lnTo>
                  <a:pt x="2503358" y="2303972"/>
                </a:lnTo>
                <a:cubicBezTo>
                  <a:pt x="2514647" y="2287039"/>
                  <a:pt x="2522834" y="2267562"/>
                  <a:pt x="2537224" y="2253172"/>
                </a:cubicBezTo>
                <a:cubicBezTo>
                  <a:pt x="2602415" y="2187981"/>
                  <a:pt x="2574740" y="2222297"/>
                  <a:pt x="2621891" y="2151572"/>
                </a:cubicBezTo>
                <a:cubicBezTo>
                  <a:pt x="2588024" y="2140283"/>
                  <a:pt x="2549994" y="2137507"/>
                  <a:pt x="2520291" y="2117705"/>
                </a:cubicBezTo>
                <a:lnTo>
                  <a:pt x="2367891" y="2016105"/>
                </a:lnTo>
                <a:lnTo>
                  <a:pt x="2266291" y="1948372"/>
                </a:lnTo>
                <a:lnTo>
                  <a:pt x="2215491" y="1914505"/>
                </a:lnTo>
                <a:cubicBezTo>
                  <a:pt x="2163884" y="1837094"/>
                  <a:pt x="2142921" y="1777427"/>
                  <a:pt x="2046158" y="1745172"/>
                </a:cubicBezTo>
                <a:lnTo>
                  <a:pt x="1944558" y="1711305"/>
                </a:lnTo>
                <a:lnTo>
                  <a:pt x="1893758" y="1694372"/>
                </a:lnTo>
                <a:cubicBezTo>
                  <a:pt x="1859891" y="1671794"/>
                  <a:pt x="1830772" y="1639511"/>
                  <a:pt x="1792158" y="1626639"/>
                </a:cubicBezTo>
                <a:cubicBezTo>
                  <a:pt x="1775225" y="1620994"/>
                  <a:pt x="1756961" y="1618373"/>
                  <a:pt x="1741358" y="1609705"/>
                </a:cubicBezTo>
                <a:cubicBezTo>
                  <a:pt x="1741343" y="1609697"/>
                  <a:pt x="1614365" y="1525043"/>
                  <a:pt x="1588958" y="1508105"/>
                </a:cubicBezTo>
                <a:lnTo>
                  <a:pt x="1436558" y="1406505"/>
                </a:lnTo>
                <a:lnTo>
                  <a:pt x="1385758" y="1372639"/>
                </a:lnTo>
                <a:cubicBezTo>
                  <a:pt x="1368825" y="1361350"/>
                  <a:pt x="1354265" y="1345208"/>
                  <a:pt x="1334958" y="1338772"/>
                </a:cubicBezTo>
                <a:lnTo>
                  <a:pt x="1284158" y="1321839"/>
                </a:lnTo>
                <a:cubicBezTo>
                  <a:pt x="1272869" y="1304906"/>
                  <a:pt x="1264682" y="1285430"/>
                  <a:pt x="1250291" y="1271039"/>
                </a:cubicBezTo>
                <a:cubicBezTo>
                  <a:pt x="1235900" y="1256648"/>
                  <a:pt x="1212892" y="1252488"/>
                  <a:pt x="1199491" y="1237172"/>
                </a:cubicBezTo>
                <a:cubicBezTo>
                  <a:pt x="1172688" y="1206540"/>
                  <a:pt x="1165625" y="1158150"/>
                  <a:pt x="1131758" y="1135572"/>
                </a:cubicBezTo>
                <a:lnTo>
                  <a:pt x="1030158" y="1067839"/>
                </a:lnTo>
                <a:lnTo>
                  <a:pt x="979358" y="1033972"/>
                </a:lnTo>
                <a:lnTo>
                  <a:pt x="911624" y="932372"/>
                </a:lnTo>
                <a:cubicBezTo>
                  <a:pt x="900335" y="915439"/>
                  <a:pt x="894691" y="892861"/>
                  <a:pt x="877758" y="881572"/>
                </a:cubicBezTo>
                <a:lnTo>
                  <a:pt x="826958" y="847705"/>
                </a:lnTo>
                <a:cubicBezTo>
                  <a:pt x="797198" y="758428"/>
                  <a:pt x="829693" y="830669"/>
                  <a:pt x="759224" y="746105"/>
                </a:cubicBezTo>
                <a:cubicBezTo>
                  <a:pt x="746196" y="730471"/>
                  <a:pt x="741250" y="708018"/>
                  <a:pt x="725358" y="695305"/>
                </a:cubicBezTo>
                <a:cubicBezTo>
                  <a:pt x="711420" y="684155"/>
                  <a:pt x="691491" y="684016"/>
                  <a:pt x="674558" y="678372"/>
                </a:cubicBezTo>
                <a:cubicBezTo>
                  <a:pt x="668913" y="661439"/>
                  <a:pt x="666292" y="643175"/>
                  <a:pt x="657624" y="627572"/>
                </a:cubicBezTo>
                <a:cubicBezTo>
                  <a:pt x="637857" y="591992"/>
                  <a:pt x="589891" y="525972"/>
                  <a:pt x="589891" y="525972"/>
                </a:cubicBezTo>
                <a:cubicBezTo>
                  <a:pt x="578602" y="492105"/>
                  <a:pt x="564682" y="459005"/>
                  <a:pt x="556024" y="424372"/>
                </a:cubicBezTo>
                <a:cubicBezTo>
                  <a:pt x="550380" y="401794"/>
                  <a:pt x="545778" y="378930"/>
                  <a:pt x="539091" y="356639"/>
                </a:cubicBezTo>
                <a:cubicBezTo>
                  <a:pt x="528833" y="322446"/>
                  <a:pt x="525026" y="284742"/>
                  <a:pt x="505224" y="255039"/>
                </a:cubicBezTo>
                <a:cubicBezTo>
                  <a:pt x="451557" y="174536"/>
                  <a:pt x="477793" y="223545"/>
                  <a:pt x="437491" y="102639"/>
                </a:cubicBezTo>
                <a:cubicBezTo>
                  <a:pt x="418773" y="46485"/>
                  <a:pt x="409269" y="9506"/>
                  <a:pt x="386691" y="1039"/>
                </a:cubicBezTo>
                <a:close/>
              </a:path>
            </a:pathLst>
          </a:cu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1">
            <a:extLst>
              <a:ext uri="{FF2B5EF4-FFF2-40B4-BE49-F238E27FC236}">
                <a16:creationId xmlns:a16="http://schemas.microsoft.com/office/drawing/2014/main" xmlns="" id="{C496F9F4-0FD0-A04C-8D67-0319CFC39B63}"/>
              </a:ext>
            </a:extLst>
          </p:cNvPr>
          <p:cNvSpPr txBox="1">
            <a:spLocks noChangeArrowheads="1"/>
          </p:cNvSpPr>
          <p:nvPr/>
        </p:nvSpPr>
        <p:spPr bwMode="auto">
          <a:xfrm>
            <a:off x="275987" y="4962971"/>
            <a:ext cx="566052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rPr>
              <a:t>http://</a:t>
            </a:r>
            <a:r>
              <a:rPr lang="en-US" b="1" dirty="0" err="1">
                <a:solidFill>
                  <a:srgbClr val="000000"/>
                </a:solidFill>
              </a:rPr>
              <a:t>www.oregongeology.org</a:t>
            </a:r>
            <a:r>
              <a:rPr lang="en-US" b="1" dirty="0">
                <a:solidFill>
                  <a:srgbClr val="000000"/>
                </a:solidFill>
              </a:rPr>
              <a:t>/</a:t>
            </a:r>
            <a:r>
              <a:rPr lang="en-US" b="1" dirty="0" err="1">
                <a:solidFill>
                  <a:srgbClr val="000000"/>
                </a:solidFill>
              </a:rPr>
              <a:t>hazvu</a:t>
            </a:r>
            <a:r>
              <a:rPr lang="en-US" b="1" dirty="0">
                <a:solidFill>
                  <a:srgbClr val="000000"/>
                </a:solidFill>
              </a:rPr>
              <a:t>/</a:t>
            </a:r>
          </a:p>
        </p:txBody>
      </p:sp>
    </p:spTree>
    <p:extLst>
      <p:ext uri="{BB962C8B-B14F-4D97-AF65-F5344CB8AC3E}">
        <p14:creationId xmlns:p14="http://schemas.microsoft.com/office/powerpoint/2010/main" val="3849481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Screen Shot 2013-03-12 at 9.00.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74676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4" name="Picture 1" descr="Screen Shot 2016-05-14 at 8.36.21 PM.png"/>
          <p:cNvPicPr>
            <a:picLocks noChangeAspect="1"/>
          </p:cNvPicPr>
          <p:nvPr/>
        </p:nvPicPr>
        <p:blipFill>
          <a:blip r:embed="rId4">
            <a:extLst>
              <a:ext uri="{28A0092B-C50C-407E-A947-70E740481C1C}">
                <a14:useLocalDpi xmlns:a14="http://schemas.microsoft.com/office/drawing/2010/main" val="0"/>
              </a:ext>
            </a:extLst>
          </a:blip>
          <a:srcRect l="5618" t="5605" r="14909" b="18428"/>
          <a:stretch>
            <a:fillRect/>
          </a:stretch>
        </p:blipFill>
        <p:spPr bwMode="auto">
          <a:xfrm>
            <a:off x="7064375" y="622300"/>
            <a:ext cx="2079625" cy="252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758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Screen Shot 2016-05-11 at 9.32.14 PM.png">
            <a:extLst>
              <a:ext uri="{FF2B5EF4-FFF2-40B4-BE49-F238E27FC236}">
                <a16:creationId xmlns:a16="http://schemas.microsoft.com/office/drawing/2014/main" xmlns="" id="{8A8502E1-0A51-CE4F-9EB0-0F2F9F8AC3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2281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itle 1">
            <a:extLst>
              <a:ext uri="{FF2B5EF4-FFF2-40B4-BE49-F238E27FC236}">
                <a16:creationId xmlns:a16="http://schemas.microsoft.com/office/drawing/2014/main" xmlns="" id="{0EA41607-2ADF-BC42-94AD-03EB9983ABFE}"/>
              </a:ext>
            </a:extLst>
          </p:cNvPr>
          <p:cNvSpPr>
            <a:spLocks noGrp="1"/>
          </p:cNvSpPr>
          <p:nvPr>
            <p:ph type="title"/>
          </p:nvPr>
        </p:nvSpPr>
        <p:spPr>
          <a:xfrm>
            <a:off x="4417017" y="-42863"/>
            <a:ext cx="5793783" cy="1947863"/>
          </a:xfrm>
        </p:spPr>
        <p:txBody>
          <a:bodyPr/>
          <a:lstStyle/>
          <a:p>
            <a:pPr algn="l" eaLnBrk="1" hangingPunct="1"/>
            <a:r>
              <a:rPr lang="en-US" altLang="en-US" sz="3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Infrastructure: Northridge Earthquake </a:t>
            </a:r>
            <a:r>
              <a:rPr lang="en-US" altLang="en-US" sz="3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M6.7/20 sec</a:t>
            </a:r>
          </a:p>
        </p:txBody>
      </p:sp>
    </p:spTree>
    <p:extLst>
      <p:ext uri="{BB962C8B-B14F-4D97-AF65-F5344CB8AC3E}">
        <p14:creationId xmlns:p14="http://schemas.microsoft.com/office/powerpoint/2010/main" val="512911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Screen Shot 2016-05-12 at 1.34.52 PM.png">
            <a:extLst>
              <a:ext uri="{FF2B5EF4-FFF2-40B4-BE49-F238E27FC236}">
                <a16:creationId xmlns:a16="http://schemas.microsoft.com/office/drawing/2014/main" xmlns="" id="{F139273F-DE8B-B94A-8871-D8E84C36D2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22860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itle 1">
            <a:extLst>
              <a:ext uri="{FF2B5EF4-FFF2-40B4-BE49-F238E27FC236}">
                <a16:creationId xmlns:a16="http://schemas.microsoft.com/office/drawing/2014/main" xmlns="" id="{66AB8EF6-5E8E-9F44-8EDF-73C2D3BE5C4F}"/>
              </a:ext>
            </a:extLst>
          </p:cNvPr>
          <p:cNvSpPr>
            <a:spLocks noGrp="1"/>
          </p:cNvSpPr>
          <p:nvPr>
            <p:ph type="title"/>
          </p:nvPr>
        </p:nvSpPr>
        <p:spPr>
          <a:xfrm>
            <a:off x="381000" y="1265238"/>
            <a:ext cx="8458200" cy="1706562"/>
          </a:xfrm>
        </p:spPr>
        <p:txBody>
          <a:bodyPr/>
          <a:lstStyle/>
          <a:p>
            <a:pPr algn="l" eaLnBrk="1" hangingPunct="1"/>
            <a:r>
              <a:rPr lang="en-US" altLang="en-US">
                <a:solidFill>
                  <a:schemeClr val="bg1"/>
                </a:solidFill>
                <a:latin typeface="Arial" panose="020B0604020202020204" pitchFamily="34" charset="0"/>
                <a:ea typeface="ＭＳ Ｐゴシック" panose="020B0600070205080204" pitchFamily="34" charset="-128"/>
                <a:cs typeface="Arial" panose="020B0604020202020204" pitchFamily="34" charset="0"/>
              </a:rPr>
              <a:t>Wildfire</a:t>
            </a:r>
          </a:p>
        </p:txBody>
      </p:sp>
    </p:spTree>
    <p:extLst>
      <p:ext uri="{BB962C8B-B14F-4D97-AF65-F5344CB8AC3E}">
        <p14:creationId xmlns:p14="http://schemas.microsoft.com/office/powerpoint/2010/main" val="3664190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p:cNvPicPr>
          <p:nvPr/>
        </p:nvPicPr>
        <p:blipFill>
          <a:blip r:embed="rId3">
            <a:extLst>
              <a:ext uri="{28A0092B-C50C-407E-A947-70E740481C1C}">
                <a14:useLocalDpi xmlns:a14="http://schemas.microsoft.com/office/drawing/2010/main" val="0"/>
              </a:ext>
            </a:extLst>
          </a:blip>
          <a:srcRect r="18611"/>
          <a:stretch>
            <a:fillRect/>
          </a:stretch>
        </p:blipFill>
        <p:spPr bwMode="auto">
          <a:xfrm>
            <a:off x="76200" y="0"/>
            <a:ext cx="904081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2" name="Rectangle 2"/>
          <p:cNvSpPr>
            <a:spLocks noChangeArrowheads="1"/>
          </p:cNvSpPr>
          <p:nvPr/>
        </p:nvSpPr>
        <p:spPr bwMode="auto">
          <a:xfrm>
            <a:off x="0" y="6248400"/>
            <a:ext cx="91440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3000"/>
              <a:t>http://tinyurl.com/ztqnchw</a:t>
            </a:r>
          </a:p>
        </p:txBody>
      </p:sp>
    </p:spTree>
    <p:extLst>
      <p:ext uri="{BB962C8B-B14F-4D97-AF65-F5344CB8AC3E}">
        <p14:creationId xmlns:p14="http://schemas.microsoft.com/office/powerpoint/2010/main" val="5030445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685800" y="381000"/>
            <a:ext cx="7772400" cy="1143000"/>
          </a:xfrm>
        </p:spPr>
        <p:txBody>
          <a:bodyPr/>
          <a:lstStyle/>
          <a:p>
            <a:pPr eaLnBrk="1" hangingPunct="1"/>
            <a:endParaRPr lang="en-US" dirty="0">
              <a:latin typeface="Arial" charset="0"/>
            </a:endParaRPr>
          </a:p>
        </p:txBody>
      </p:sp>
      <p:pic>
        <p:nvPicPr>
          <p:cNvPr id="60418" name="Content Placeholder 2" descr="Screen Shot 2016-01-22 at 10.11.24 PM.png"/>
          <p:cNvPicPr>
            <a:picLocks noGrp="1" noChangeAspect="1"/>
          </p:cNvPicPr>
          <p:nvPr>
            <p:ph sz="half" idx="1"/>
          </p:nvPr>
        </p:nvPicPr>
        <p:blipFill>
          <a:blip r:embed="rId3">
            <a:extLst>
              <a:ext uri="{28A0092B-C50C-407E-A947-70E740481C1C}">
                <a14:useLocalDpi xmlns:a14="http://schemas.microsoft.com/office/drawing/2010/main" val="0"/>
              </a:ext>
            </a:extLst>
          </a:blip>
          <a:srcRect l="24818" r="24818"/>
          <a:stretch>
            <a:fillRect/>
          </a:stretch>
        </p:blipFill>
        <p:spPr>
          <a:xfrm>
            <a:off x="0" y="-149225"/>
            <a:ext cx="6286500" cy="7045325"/>
          </a:xfrm>
        </p:spPr>
      </p:pic>
      <p:sp>
        <p:nvSpPr>
          <p:cNvPr id="4" name="Title 1"/>
          <p:cNvSpPr txBox="1">
            <a:spLocks/>
          </p:cNvSpPr>
          <p:nvPr/>
        </p:nvSpPr>
        <p:spPr>
          <a:xfrm>
            <a:off x="6489700" y="242887"/>
            <a:ext cx="2654300" cy="1624013"/>
          </a:xfrm>
          <a:prstGeom prst="rect">
            <a:avLst/>
          </a:prstGeom>
        </p:spPr>
        <p:txBody>
          <a:bodyPr anchor="ctr">
            <a:normAutofit/>
          </a:bodyPr>
          <a:lstStyle/>
          <a:p>
            <a:pPr algn="ctr" fontAlgn="auto">
              <a:spcAft>
                <a:spcPts val="0"/>
              </a:spcAft>
              <a:defRPr/>
            </a:pPr>
            <a:r>
              <a:rPr lang="en-US" sz="3000" dirty="0">
                <a:latin typeface="Arial"/>
                <a:ea typeface="+mj-ea"/>
                <a:cs typeface="Arial"/>
              </a:rPr>
              <a:t>Christchurch</a:t>
            </a:r>
          </a:p>
          <a:p>
            <a:pPr algn="ctr" fontAlgn="auto">
              <a:spcAft>
                <a:spcPts val="0"/>
              </a:spcAft>
              <a:defRPr/>
            </a:pPr>
            <a:r>
              <a:rPr lang="en-US" sz="3000" dirty="0">
                <a:latin typeface="Arial"/>
                <a:ea typeface="+mj-ea"/>
                <a:cs typeface="Arial"/>
              </a:rPr>
              <a:t>EQ M6.3</a:t>
            </a:r>
          </a:p>
          <a:p>
            <a:pPr algn="ctr" fontAlgn="auto">
              <a:spcAft>
                <a:spcPts val="0"/>
              </a:spcAft>
              <a:defRPr/>
            </a:pPr>
            <a:r>
              <a:rPr lang="en-US" sz="3000" dirty="0">
                <a:latin typeface="Arial"/>
                <a:ea typeface="+mj-ea"/>
                <a:cs typeface="Arial"/>
              </a:rPr>
              <a:t>26 sec</a:t>
            </a:r>
          </a:p>
        </p:txBody>
      </p:sp>
    </p:spTree>
    <p:extLst>
      <p:ext uri="{BB962C8B-B14F-4D97-AF65-F5344CB8AC3E}">
        <p14:creationId xmlns:p14="http://schemas.microsoft.com/office/powerpoint/2010/main" val="10640321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8" descr="10_10-Canterbury-22.jpg"/>
          <p:cNvPicPr>
            <a:picLocks noChangeAspect="1"/>
          </p:cNvPicPr>
          <p:nvPr/>
        </p:nvPicPr>
        <p:blipFill>
          <a:blip r:embed="rId3">
            <a:extLst>
              <a:ext uri="{28A0092B-C50C-407E-A947-70E740481C1C}">
                <a14:useLocalDpi xmlns:a14="http://schemas.microsoft.com/office/drawing/2010/main" val="0"/>
              </a:ext>
            </a:extLst>
          </a:blip>
          <a:srcRect l="10262" r="23706"/>
          <a:stretch>
            <a:fillRect/>
          </a:stretch>
        </p:blipFill>
        <p:spPr bwMode="auto">
          <a:xfrm>
            <a:off x="25400" y="49213"/>
            <a:ext cx="5994400" cy="680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2" name="Picture 1" descr="Screen Shot 2014-12-07 at 10.18.29 PM.png"/>
          <p:cNvPicPr>
            <a:picLocks noChangeAspect="1"/>
          </p:cNvPicPr>
          <p:nvPr/>
        </p:nvPicPr>
        <p:blipFill>
          <a:blip r:embed="rId4">
            <a:extLst>
              <a:ext uri="{28A0092B-C50C-407E-A947-70E740481C1C}">
                <a14:useLocalDpi xmlns:a14="http://schemas.microsoft.com/office/drawing/2010/main" val="0"/>
              </a:ext>
            </a:extLst>
          </a:blip>
          <a:srcRect l="11542" r="4437"/>
          <a:stretch>
            <a:fillRect/>
          </a:stretch>
        </p:blipFill>
        <p:spPr bwMode="auto">
          <a:xfrm>
            <a:off x="5181600" y="1447800"/>
            <a:ext cx="3962400" cy="268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a:xfrm>
            <a:off x="6019800" y="-176213"/>
            <a:ext cx="3124200" cy="1624013"/>
          </a:xfrm>
          <a:prstGeom prst="rect">
            <a:avLst/>
          </a:prstGeom>
        </p:spPr>
        <p:txBody>
          <a:bodyPr anchor="ctr">
            <a:normAutofit/>
          </a:bodyPr>
          <a:lstStyle/>
          <a:p>
            <a:pPr algn="ctr" fontAlgn="auto">
              <a:spcAft>
                <a:spcPts val="0"/>
              </a:spcAft>
              <a:defRPr/>
            </a:pPr>
            <a:r>
              <a:rPr lang="en-US" sz="3000" dirty="0">
                <a:latin typeface="Arial"/>
                <a:ea typeface="+mj-ea"/>
                <a:cs typeface="Arial"/>
              </a:rPr>
              <a:t>Christchurch</a:t>
            </a:r>
          </a:p>
          <a:p>
            <a:pPr algn="ctr" fontAlgn="auto">
              <a:spcAft>
                <a:spcPts val="0"/>
              </a:spcAft>
              <a:defRPr/>
            </a:pPr>
            <a:r>
              <a:rPr lang="en-US" sz="3000" dirty="0">
                <a:latin typeface="Arial"/>
                <a:ea typeface="+mj-ea"/>
                <a:cs typeface="Arial"/>
              </a:rPr>
              <a:t>EQ M6.3/26 sec</a:t>
            </a:r>
          </a:p>
        </p:txBody>
      </p:sp>
    </p:spTree>
    <p:extLst>
      <p:ext uri="{BB962C8B-B14F-4D97-AF65-F5344CB8AC3E}">
        <p14:creationId xmlns:p14="http://schemas.microsoft.com/office/powerpoint/2010/main" val="301863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Photo1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478963" cy="6324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3250" name="Title 1"/>
          <p:cNvSpPr>
            <a:spLocks noGrp="1"/>
          </p:cNvSpPr>
          <p:nvPr>
            <p:ph type="title"/>
          </p:nvPr>
        </p:nvSpPr>
        <p:spPr>
          <a:xfrm>
            <a:off x="368300" y="0"/>
            <a:ext cx="7772400" cy="1143000"/>
          </a:xfrm>
        </p:spPr>
        <p:txBody>
          <a:bodyPr/>
          <a:lstStyle/>
          <a:p>
            <a:pPr eaLnBrk="1" hangingPunct="1"/>
            <a:r>
              <a:rPr lang="en-US" sz="3000" dirty="0">
                <a:solidFill>
                  <a:srgbClr val="000000"/>
                </a:solidFill>
                <a:latin typeface="Arial" charset="0"/>
              </a:rPr>
              <a:t>Nisqually EQ M6.8/46sec</a:t>
            </a:r>
          </a:p>
        </p:txBody>
      </p:sp>
    </p:spTree>
    <p:extLst>
      <p:ext uri="{BB962C8B-B14F-4D97-AF65-F5344CB8AC3E}">
        <p14:creationId xmlns:p14="http://schemas.microsoft.com/office/powerpoint/2010/main" val="2271243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Content Placeholder 11" descr="Screen Shot 2014-02-20 at 9.47.03 AM.png"/>
          <p:cNvPicPr>
            <a:picLocks noGrp="1" noChangeAspect="1"/>
          </p:cNvPicPr>
          <p:nvPr>
            <p:ph idx="1"/>
          </p:nvPr>
        </p:nvPicPr>
        <p:blipFill>
          <a:blip r:embed="rId3">
            <a:extLst>
              <a:ext uri="{28A0092B-C50C-407E-A947-70E740481C1C}">
                <a14:useLocalDpi xmlns:a14="http://schemas.microsoft.com/office/drawing/2010/main" val="0"/>
              </a:ext>
            </a:extLst>
          </a:blip>
          <a:srcRect l="5325" r="2921"/>
          <a:stretch>
            <a:fillRect/>
          </a:stretch>
        </p:blipFill>
        <p:spPr>
          <a:xfrm>
            <a:off x="-23813" y="0"/>
            <a:ext cx="9167813" cy="6689725"/>
          </a:xfrm>
        </p:spPr>
      </p:pic>
      <p:sp>
        <p:nvSpPr>
          <p:cNvPr id="13" name="Title 1"/>
          <p:cNvSpPr txBox="1">
            <a:spLocks/>
          </p:cNvSpPr>
          <p:nvPr/>
        </p:nvSpPr>
        <p:spPr>
          <a:xfrm>
            <a:off x="685800" y="-176213"/>
            <a:ext cx="7772400" cy="1143001"/>
          </a:xfrm>
          <a:prstGeom prst="rect">
            <a:avLst/>
          </a:prstGeom>
        </p:spPr>
        <p:txBody>
          <a:bodyPr anchor="ctr">
            <a:normAutofit/>
          </a:bodyPr>
          <a:lstStyle/>
          <a:p>
            <a:pPr algn="ctr" fontAlgn="auto">
              <a:spcAft>
                <a:spcPts val="0"/>
              </a:spcAft>
              <a:defRPr/>
            </a:pPr>
            <a:r>
              <a:rPr lang="en-US" sz="3000" dirty="0">
                <a:solidFill>
                  <a:srgbClr val="000000"/>
                </a:solidFill>
                <a:latin typeface="Arial"/>
                <a:ea typeface="+mj-ea"/>
                <a:cs typeface="Arial"/>
              </a:rPr>
              <a:t>Loma </a:t>
            </a:r>
            <a:r>
              <a:rPr lang="en-US" sz="3000" dirty="0" err="1">
                <a:solidFill>
                  <a:srgbClr val="000000"/>
                </a:solidFill>
                <a:latin typeface="Arial"/>
                <a:ea typeface="+mj-ea"/>
                <a:cs typeface="Arial"/>
              </a:rPr>
              <a:t>Prieta</a:t>
            </a:r>
            <a:r>
              <a:rPr lang="en-US" sz="3000" dirty="0">
                <a:solidFill>
                  <a:srgbClr val="000000"/>
                </a:solidFill>
                <a:latin typeface="Arial"/>
                <a:ea typeface="+mj-ea"/>
                <a:cs typeface="Arial"/>
              </a:rPr>
              <a:t> EQ M6.9/15 sec</a:t>
            </a:r>
          </a:p>
        </p:txBody>
      </p:sp>
    </p:spTree>
    <p:extLst>
      <p:ext uri="{BB962C8B-B14F-4D97-AF65-F5344CB8AC3E}">
        <p14:creationId xmlns:p14="http://schemas.microsoft.com/office/powerpoint/2010/main" val="2592537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endParaRPr lang="en-US">
              <a:latin typeface="Arial" charset="0"/>
            </a:endParaRPr>
          </a:p>
        </p:txBody>
      </p:sp>
      <p:pic>
        <p:nvPicPr>
          <p:cNvPr id="58370" name="Content Placeholder 4" descr="Screen Shot 2014-04-18 at 11.34.25 PM.png"/>
          <p:cNvPicPr>
            <a:picLocks noGrp="1" noChangeAspect="1"/>
          </p:cNvPicPr>
          <p:nvPr>
            <p:ph sz="half" idx="1"/>
          </p:nvPr>
        </p:nvPicPr>
        <p:blipFill>
          <a:blip r:embed="rId3">
            <a:extLst>
              <a:ext uri="{28A0092B-C50C-407E-A947-70E740481C1C}">
                <a14:useLocalDpi xmlns:a14="http://schemas.microsoft.com/office/drawing/2010/main" val="0"/>
              </a:ext>
            </a:extLst>
          </a:blip>
          <a:srcRect t="1692" b="-1527"/>
          <a:stretch>
            <a:fillRect/>
          </a:stretch>
        </p:blipFill>
        <p:spPr>
          <a:xfrm>
            <a:off x="71438" y="381000"/>
            <a:ext cx="9072562" cy="5624513"/>
          </a:xfrm>
        </p:spPr>
      </p:pic>
      <p:sp>
        <p:nvSpPr>
          <p:cNvPr id="58371" name="Content Placeholder 3"/>
          <p:cNvSpPr>
            <a:spLocks noGrp="1"/>
          </p:cNvSpPr>
          <p:nvPr>
            <p:ph sz="half" idx="2"/>
          </p:nvPr>
        </p:nvSpPr>
        <p:spPr/>
        <p:txBody>
          <a:bodyPr/>
          <a:lstStyle/>
          <a:p>
            <a:endParaRPr lang="en-US">
              <a:latin typeface="Arial" charset="0"/>
            </a:endParaRPr>
          </a:p>
        </p:txBody>
      </p:sp>
    </p:spTree>
    <p:extLst>
      <p:ext uri="{BB962C8B-B14F-4D97-AF65-F5344CB8AC3E}">
        <p14:creationId xmlns:p14="http://schemas.microsoft.com/office/powerpoint/2010/main" val="125850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C8DC462-C576-8F43-96F1-431FFA3AFC24}"/>
              </a:ext>
            </a:extLst>
          </p:cNvPr>
          <p:cNvSpPr>
            <a:spLocks noGrp="1"/>
          </p:cNvSpPr>
          <p:nvPr>
            <p:ph type="title"/>
          </p:nvPr>
        </p:nvSpPr>
        <p:spPr>
          <a:xfrm>
            <a:off x="457200" y="1780706"/>
            <a:ext cx="8229600" cy="1143000"/>
          </a:xfrm>
        </p:spPr>
        <p:txBody>
          <a:bodyPr/>
          <a:lstStyle/>
          <a:p>
            <a:r>
              <a:rPr lang="en-US" dirty="0"/>
              <a:t/>
            </a:r>
            <a:br>
              <a:rPr lang="en-US" dirty="0"/>
            </a:br>
            <a:r>
              <a:rPr lang="en-US" dirty="0"/>
              <a:t>What questions do you hope to have answered tonight?</a:t>
            </a:r>
          </a:p>
        </p:txBody>
      </p:sp>
      <p:pic>
        <p:nvPicPr>
          <p:cNvPr id="5" name="Picture 4" descr="A close up of a sign&#10;&#10;Description automatically generated">
            <a:extLst>
              <a:ext uri="{FF2B5EF4-FFF2-40B4-BE49-F238E27FC236}">
                <a16:creationId xmlns:a16="http://schemas.microsoft.com/office/drawing/2014/main" xmlns="" id="{975C7738-BA9A-4642-90AB-CE9C54BF7EC5}"/>
              </a:ext>
            </a:extLst>
          </p:cNvPr>
          <p:cNvPicPr>
            <a:picLocks noChangeAspect="1"/>
          </p:cNvPicPr>
          <p:nvPr/>
        </p:nvPicPr>
        <p:blipFill rotWithShape="1">
          <a:blip r:embed="rId3"/>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3016726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bject 2"/>
          <p:cNvSpPr txBox="1">
            <a:spLocks noChangeArrowheads="1"/>
          </p:cNvSpPr>
          <p:nvPr/>
        </p:nvSpPr>
        <p:spPr bwMode="auto">
          <a:xfrm>
            <a:off x="454025" y="127000"/>
            <a:ext cx="541337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1633538" indent="-162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2800" dirty="0">
                <a:latin typeface="Arial"/>
                <a:cs typeface="Arial"/>
              </a:rPr>
              <a:t> Willamette River Bridges</a:t>
            </a:r>
            <a:endParaRPr lang="en-US" sz="2800" dirty="0">
              <a:latin typeface="Arial"/>
              <a:cs typeface="Arial"/>
            </a:endParaRPr>
          </a:p>
        </p:txBody>
      </p:sp>
      <p:sp>
        <p:nvSpPr>
          <p:cNvPr id="60418" name="object 3"/>
          <p:cNvSpPr>
            <a:spLocks noChangeArrowheads="1"/>
          </p:cNvSpPr>
          <p:nvPr/>
        </p:nvSpPr>
        <p:spPr bwMode="auto">
          <a:xfrm>
            <a:off x="6273800" y="254000"/>
            <a:ext cx="2746375" cy="6413500"/>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0419" name="object 4"/>
          <p:cNvSpPr>
            <a:spLocks noChangeArrowheads="1"/>
          </p:cNvSpPr>
          <p:nvPr/>
        </p:nvSpPr>
        <p:spPr bwMode="auto">
          <a:xfrm>
            <a:off x="6172200" y="0"/>
            <a:ext cx="2971800" cy="6857999"/>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0420" name="object 5"/>
          <p:cNvSpPr txBox="1">
            <a:spLocks noChangeArrowheads="1"/>
          </p:cNvSpPr>
          <p:nvPr/>
        </p:nvSpPr>
        <p:spPr bwMode="auto">
          <a:xfrm>
            <a:off x="152400" y="977900"/>
            <a:ext cx="6096000" cy="2954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12700">
              <a:tabLst>
                <a:tab pos="355600" algn="l"/>
              </a:tabLst>
              <a:defRPr sz="2400">
                <a:solidFill>
                  <a:schemeClr val="tx1"/>
                </a:solidFill>
                <a:latin typeface="Arial" charset="0"/>
                <a:ea typeface="ＭＳ Ｐゴシック" charset="0"/>
                <a:cs typeface="ＭＳ Ｐゴシック" charset="0"/>
              </a:defRPr>
            </a:lvl1pPr>
            <a:lvl2pPr marL="742950" indent="-285750">
              <a:tabLst>
                <a:tab pos="355600" algn="l"/>
              </a:tabLst>
              <a:defRPr sz="2400">
                <a:solidFill>
                  <a:schemeClr val="tx1"/>
                </a:solidFill>
                <a:latin typeface="Arial" charset="0"/>
                <a:ea typeface="ＭＳ Ｐゴシック" charset="0"/>
              </a:defRPr>
            </a:lvl2pPr>
            <a:lvl3pPr marL="1143000" indent="-228600">
              <a:tabLst>
                <a:tab pos="355600" algn="l"/>
              </a:tabLst>
              <a:defRPr sz="2400">
                <a:solidFill>
                  <a:schemeClr val="tx1"/>
                </a:solidFill>
                <a:latin typeface="Arial" charset="0"/>
                <a:ea typeface="ＭＳ Ｐゴシック" charset="0"/>
              </a:defRPr>
            </a:lvl3pPr>
            <a:lvl4pPr marL="1600200" indent="-228600">
              <a:tabLst>
                <a:tab pos="355600" algn="l"/>
              </a:tabLst>
              <a:defRPr sz="2400">
                <a:solidFill>
                  <a:schemeClr val="tx1"/>
                </a:solidFill>
                <a:latin typeface="Arial" charset="0"/>
                <a:ea typeface="ＭＳ Ｐゴシック" charset="0"/>
              </a:defRPr>
            </a:lvl4pPr>
            <a:lvl5pPr marL="2057400" indent="-228600">
              <a:tabLst>
                <a:tab pos="35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35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35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35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355600" algn="l"/>
              </a:tabLst>
              <a:defRPr sz="2400">
                <a:solidFill>
                  <a:schemeClr val="tx1"/>
                </a:solidFill>
                <a:latin typeface="Arial" charset="0"/>
                <a:ea typeface="ＭＳ Ｐゴシック" charset="0"/>
              </a:defRPr>
            </a:lvl9pPr>
          </a:lstStyle>
          <a:p>
            <a:pPr>
              <a:buClr>
                <a:srgbClr val="00B050"/>
              </a:buClr>
            </a:pPr>
            <a:r>
              <a:rPr lang="en-US" dirty="0" err="1">
                <a:solidFill>
                  <a:srgbClr val="00B050"/>
                </a:solidFill>
                <a:latin typeface="Arial"/>
                <a:cs typeface="Arial"/>
              </a:rPr>
              <a:t>Sauvie</a:t>
            </a:r>
            <a:r>
              <a:rPr lang="en-US" dirty="0">
                <a:solidFill>
                  <a:srgbClr val="00B050"/>
                </a:solidFill>
                <a:latin typeface="Arial"/>
                <a:cs typeface="Arial"/>
              </a:rPr>
              <a:t> Island Bridge 		</a:t>
            </a:r>
            <a:r>
              <a:rPr lang="en-US" dirty="0">
                <a:solidFill>
                  <a:srgbClr val="000000"/>
                </a:solidFill>
                <a:latin typeface="Arial"/>
                <a:cs typeface="Arial"/>
              </a:rPr>
              <a:t>2008</a:t>
            </a:r>
          </a:p>
          <a:p>
            <a:pPr>
              <a:buClr>
                <a:srgbClr val="00B050"/>
              </a:buClr>
            </a:pPr>
            <a:r>
              <a:rPr lang="en-US" dirty="0" err="1">
                <a:solidFill>
                  <a:srgbClr val="00B050"/>
                </a:solidFill>
                <a:latin typeface="Arial"/>
                <a:cs typeface="Arial"/>
              </a:rPr>
              <a:t>Tilikum</a:t>
            </a:r>
            <a:r>
              <a:rPr lang="en-US" dirty="0">
                <a:solidFill>
                  <a:srgbClr val="00B050"/>
                </a:solidFill>
                <a:latin typeface="Arial"/>
                <a:cs typeface="Arial"/>
              </a:rPr>
              <a:t> Crossing Bridge</a:t>
            </a:r>
            <a:r>
              <a:rPr lang="en-US" dirty="0">
                <a:solidFill>
                  <a:srgbClr val="000000"/>
                </a:solidFill>
                <a:latin typeface="Arial"/>
                <a:cs typeface="Arial"/>
              </a:rPr>
              <a:t>*</a:t>
            </a:r>
            <a:r>
              <a:rPr lang="en-US" dirty="0">
                <a:solidFill>
                  <a:srgbClr val="00B050"/>
                </a:solidFill>
                <a:latin typeface="Arial"/>
                <a:cs typeface="Arial"/>
              </a:rPr>
              <a:t>	</a:t>
            </a:r>
            <a:r>
              <a:rPr lang="en-US" dirty="0">
                <a:solidFill>
                  <a:srgbClr val="000000"/>
                </a:solidFill>
                <a:latin typeface="Arial"/>
                <a:cs typeface="Arial"/>
              </a:rPr>
              <a:t>2015</a:t>
            </a:r>
            <a:r>
              <a:rPr lang="en-US" dirty="0">
                <a:solidFill>
                  <a:srgbClr val="00B050"/>
                </a:solidFill>
                <a:latin typeface="Arial"/>
                <a:cs typeface="Arial"/>
              </a:rPr>
              <a:t> </a:t>
            </a:r>
          </a:p>
          <a:p>
            <a:pPr>
              <a:buClr>
                <a:srgbClr val="00B050"/>
              </a:buClr>
            </a:pPr>
            <a:r>
              <a:rPr lang="en-US" dirty="0">
                <a:solidFill>
                  <a:srgbClr val="FF0000"/>
                </a:solidFill>
                <a:latin typeface="Arial"/>
                <a:cs typeface="Arial"/>
              </a:rPr>
              <a:t>Broadway Bridge  			</a:t>
            </a:r>
            <a:r>
              <a:rPr lang="en-US" dirty="0">
                <a:solidFill>
                  <a:srgbClr val="000000"/>
                </a:solidFill>
                <a:latin typeface="Arial"/>
                <a:cs typeface="Arial"/>
              </a:rPr>
              <a:t>1913</a:t>
            </a:r>
          </a:p>
          <a:p>
            <a:r>
              <a:rPr lang="en-US" dirty="0">
                <a:solidFill>
                  <a:srgbClr val="FF0000"/>
                </a:solidFill>
                <a:latin typeface="Arial"/>
                <a:cs typeface="Arial"/>
              </a:rPr>
              <a:t>Burnside Bridge				</a:t>
            </a:r>
            <a:r>
              <a:rPr lang="en-US" dirty="0">
                <a:solidFill>
                  <a:srgbClr val="000000"/>
                </a:solidFill>
                <a:latin typeface="Arial"/>
                <a:cs typeface="Arial"/>
              </a:rPr>
              <a:t>1910</a:t>
            </a:r>
            <a:endParaRPr lang="en-US" dirty="0">
              <a:solidFill>
                <a:srgbClr val="FF0000"/>
              </a:solidFill>
              <a:latin typeface="Arial"/>
              <a:cs typeface="Arial"/>
            </a:endParaRPr>
          </a:p>
          <a:p>
            <a:r>
              <a:rPr lang="en-US" dirty="0">
                <a:solidFill>
                  <a:srgbClr val="FF0000"/>
                </a:solidFill>
                <a:latin typeface="Arial"/>
                <a:cs typeface="Arial"/>
              </a:rPr>
              <a:t>Morrison Bridge				</a:t>
            </a:r>
            <a:r>
              <a:rPr lang="en-US" dirty="0">
                <a:solidFill>
                  <a:srgbClr val="000000"/>
                </a:solidFill>
                <a:latin typeface="Arial"/>
                <a:cs typeface="Arial"/>
              </a:rPr>
              <a:t>1958</a:t>
            </a:r>
            <a:endParaRPr lang="en-US" dirty="0">
              <a:latin typeface="Arial"/>
              <a:cs typeface="Arial"/>
            </a:endParaRPr>
          </a:p>
          <a:p>
            <a:r>
              <a:rPr lang="en-US" dirty="0">
                <a:solidFill>
                  <a:srgbClr val="FF0000"/>
                </a:solidFill>
                <a:latin typeface="Arial"/>
                <a:cs typeface="Arial"/>
              </a:rPr>
              <a:t>Hawthorne Bridge  			</a:t>
            </a:r>
            <a:r>
              <a:rPr lang="en-US" dirty="0">
                <a:solidFill>
                  <a:srgbClr val="000000"/>
                </a:solidFill>
                <a:latin typeface="Arial"/>
                <a:cs typeface="Arial"/>
              </a:rPr>
              <a:t>1910</a:t>
            </a:r>
            <a:endParaRPr lang="en-US" dirty="0">
              <a:latin typeface="Arial"/>
              <a:cs typeface="Arial"/>
            </a:endParaRPr>
          </a:p>
          <a:p>
            <a:pPr>
              <a:buClr>
                <a:srgbClr val="00B050"/>
              </a:buClr>
            </a:pPr>
            <a:r>
              <a:rPr lang="en-US" dirty="0" err="1">
                <a:solidFill>
                  <a:srgbClr val="00B050"/>
                </a:solidFill>
                <a:latin typeface="Arial"/>
                <a:cs typeface="Arial"/>
              </a:rPr>
              <a:t>Sellwood</a:t>
            </a:r>
            <a:r>
              <a:rPr lang="en-US" dirty="0">
                <a:solidFill>
                  <a:srgbClr val="00B050"/>
                </a:solidFill>
                <a:latin typeface="Arial"/>
                <a:cs typeface="Arial"/>
              </a:rPr>
              <a:t> Bridge  			</a:t>
            </a:r>
            <a:r>
              <a:rPr lang="en-US" dirty="0">
                <a:solidFill>
                  <a:srgbClr val="000000"/>
                </a:solidFill>
                <a:latin typeface="Arial"/>
                <a:cs typeface="Arial"/>
              </a:rPr>
              <a:t>2016</a:t>
            </a:r>
          </a:p>
          <a:p>
            <a:pPr>
              <a:buClr>
                <a:srgbClr val="00B050"/>
              </a:buClr>
            </a:pPr>
            <a:endParaRPr lang="en-US" sz="1200" dirty="0">
              <a:solidFill>
                <a:srgbClr val="000000"/>
              </a:solidFill>
              <a:latin typeface="Arial"/>
              <a:cs typeface="Arial"/>
            </a:endParaRPr>
          </a:p>
          <a:p>
            <a:pPr>
              <a:buClr>
                <a:srgbClr val="00B050"/>
              </a:buClr>
            </a:pPr>
            <a:r>
              <a:rPr lang="en-US" sz="1200" dirty="0">
                <a:solidFill>
                  <a:srgbClr val="000000"/>
                </a:solidFill>
                <a:latin typeface="Arial"/>
                <a:cs typeface="Arial"/>
              </a:rPr>
              <a:t>* Not a </a:t>
            </a:r>
            <a:r>
              <a:rPr lang="en-US" sz="1200" dirty="0" err="1">
                <a:solidFill>
                  <a:srgbClr val="000000"/>
                </a:solidFill>
                <a:latin typeface="Arial"/>
                <a:cs typeface="Arial"/>
              </a:rPr>
              <a:t>Multco</a:t>
            </a:r>
            <a:r>
              <a:rPr lang="en-US" sz="1200" dirty="0">
                <a:solidFill>
                  <a:srgbClr val="000000"/>
                </a:solidFill>
                <a:latin typeface="Arial"/>
                <a:cs typeface="Arial"/>
              </a:rPr>
              <a:t> bridge</a:t>
            </a:r>
            <a:endParaRPr lang="en-US" sz="1200" dirty="0">
              <a:latin typeface="Arial"/>
              <a:cs typeface="Arial"/>
            </a:endParaRPr>
          </a:p>
        </p:txBody>
      </p:sp>
      <p:sp>
        <p:nvSpPr>
          <p:cNvPr id="60421" name="object 6"/>
          <p:cNvSpPr>
            <a:spLocks noChangeArrowheads="1"/>
          </p:cNvSpPr>
          <p:nvPr/>
        </p:nvSpPr>
        <p:spPr bwMode="auto">
          <a:xfrm>
            <a:off x="112713" y="4129088"/>
            <a:ext cx="6078537" cy="2620962"/>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0422" name="object 7"/>
          <p:cNvSpPr>
            <a:spLocks noChangeArrowheads="1"/>
          </p:cNvSpPr>
          <p:nvPr/>
        </p:nvSpPr>
        <p:spPr bwMode="auto">
          <a:xfrm>
            <a:off x="0" y="4194174"/>
            <a:ext cx="6243638" cy="2778126"/>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0423" name="object 8"/>
          <p:cNvSpPr>
            <a:spLocks/>
          </p:cNvSpPr>
          <p:nvPr/>
        </p:nvSpPr>
        <p:spPr bwMode="auto">
          <a:xfrm>
            <a:off x="157163" y="4171950"/>
            <a:ext cx="5932487" cy="2476500"/>
          </a:xfrm>
          <a:custGeom>
            <a:avLst/>
            <a:gdLst>
              <a:gd name="T0" fmla="*/ 0 w 5932805"/>
              <a:gd name="T1" fmla="*/ 0 h 2476500"/>
              <a:gd name="T2" fmla="*/ 5926979 w 5932805"/>
              <a:gd name="T3" fmla="*/ 0 h 2476500"/>
              <a:gd name="T4" fmla="*/ 5926979 w 5932805"/>
              <a:gd name="T5" fmla="*/ 2476461 h 2476500"/>
              <a:gd name="T6" fmla="*/ 0 w 5932805"/>
              <a:gd name="T7" fmla="*/ 2476461 h 2476500"/>
              <a:gd name="T8" fmla="*/ 0 w 5932805"/>
              <a:gd name="T9" fmla="*/ 0 h 2476500"/>
              <a:gd name="T10" fmla="*/ 0 60000 65536"/>
              <a:gd name="T11" fmla="*/ 0 60000 65536"/>
              <a:gd name="T12" fmla="*/ 0 60000 65536"/>
              <a:gd name="T13" fmla="*/ 0 60000 65536"/>
              <a:gd name="T14" fmla="*/ 0 60000 65536"/>
              <a:gd name="T15" fmla="*/ 0 w 5932805"/>
              <a:gd name="T16" fmla="*/ 0 h 2476500"/>
              <a:gd name="T17" fmla="*/ 5932805 w 5932805"/>
              <a:gd name="T18" fmla="*/ 2476500 h 2476500"/>
            </a:gdLst>
            <a:ahLst/>
            <a:cxnLst>
              <a:cxn ang="T10">
                <a:pos x="T0" y="T1"/>
              </a:cxn>
              <a:cxn ang="T11">
                <a:pos x="T2" y="T3"/>
              </a:cxn>
              <a:cxn ang="T12">
                <a:pos x="T4" y="T5"/>
              </a:cxn>
              <a:cxn ang="T13">
                <a:pos x="T6" y="T7"/>
              </a:cxn>
              <a:cxn ang="T14">
                <a:pos x="T8" y="T9"/>
              </a:cxn>
            </a:cxnLst>
            <a:rect l="T15" t="T16" r="T17" b="T18"/>
            <a:pathLst>
              <a:path w="5932805" h="2476500">
                <a:moveTo>
                  <a:pt x="0" y="0"/>
                </a:moveTo>
                <a:lnTo>
                  <a:pt x="5932703" y="0"/>
                </a:lnTo>
                <a:lnTo>
                  <a:pt x="5932703" y="2476461"/>
                </a:lnTo>
                <a:lnTo>
                  <a:pt x="0" y="2476461"/>
                </a:lnTo>
                <a:lnTo>
                  <a:pt x="0" y="0"/>
                </a:lnTo>
                <a:close/>
              </a:path>
            </a:pathLst>
          </a:cu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0424" name="object 9"/>
          <p:cNvSpPr>
            <a:spLocks noChangeArrowheads="1"/>
          </p:cNvSpPr>
          <p:nvPr/>
        </p:nvSpPr>
        <p:spPr bwMode="auto">
          <a:xfrm>
            <a:off x="7208838" y="365125"/>
            <a:ext cx="600075" cy="428625"/>
          </a:xfrm>
          <a:prstGeom prst="rect">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0425" name="object 10"/>
          <p:cNvSpPr>
            <a:spLocks noChangeArrowheads="1"/>
          </p:cNvSpPr>
          <p:nvPr/>
        </p:nvSpPr>
        <p:spPr bwMode="auto">
          <a:xfrm>
            <a:off x="7042150" y="5380038"/>
            <a:ext cx="766763" cy="357187"/>
          </a:xfrm>
          <a:prstGeom prst="rect">
            <a:avLst/>
          </a:prstGeom>
          <a:blipFill dpi="0" rotWithShape="1">
            <a:blip r:embed="rId8"/>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a:p>
        </p:txBody>
      </p:sp>
    </p:spTree>
    <p:extLst>
      <p:ext uri="{BB962C8B-B14F-4D97-AF65-F5344CB8AC3E}">
        <p14:creationId xmlns:p14="http://schemas.microsoft.com/office/powerpoint/2010/main" val="408873067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object 3"/>
          <p:cNvSpPr>
            <a:spLocks noChangeArrowheads="1"/>
          </p:cNvSpPr>
          <p:nvPr/>
        </p:nvSpPr>
        <p:spPr bwMode="auto">
          <a:xfrm>
            <a:off x="3175" y="3844925"/>
            <a:ext cx="4038600" cy="301307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2466" name="object 4"/>
          <p:cNvSpPr>
            <a:spLocks noChangeArrowheads="1"/>
          </p:cNvSpPr>
          <p:nvPr/>
        </p:nvSpPr>
        <p:spPr bwMode="auto">
          <a:xfrm>
            <a:off x="0" y="454025"/>
            <a:ext cx="9140825" cy="2620963"/>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2467" name="object 5"/>
          <p:cNvSpPr txBox="1">
            <a:spLocks noChangeArrowheads="1"/>
          </p:cNvSpPr>
          <p:nvPr/>
        </p:nvSpPr>
        <p:spPr bwMode="auto">
          <a:xfrm>
            <a:off x="4195763" y="3200400"/>
            <a:ext cx="4211637" cy="283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228600" indent="-2286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Calibri" charset="0"/>
                <a:cs typeface="Calibri" charset="0"/>
              </a:rPr>
              <a:t>Primary Seismic Vulnerabilities:</a:t>
            </a:r>
          </a:p>
          <a:p>
            <a:pPr>
              <a:spcBef>
                <a:spcPts val="38"/>
              </a:spcBef>
              <a:buFont typeface="Arial" charset="0"/>
              <a:buChar char="•"/>
            </a:pPr>
            <a:r>
              <a:rPr lang="en-US" sz="2000">
                <a:latin typeface="Calibri" charset="0"/>
                <a:cs typeface="Calibri" charset="0"/>
              </a:rPr>
              <a:t>Bridge falling from its supports</a:t>
            </a:r>
          </a:p>
          <a:p>
            <a:pPr>
              <a:buFont typeface="Arial" charset="0"/>
              <a:buChar char="•"/>
            </a:pPr>
            <a:r>
              <a:rPr lang="en-US" sz="2000">
                <a:latin typeface="Calibri" charset="0"/>
                <a:cs typeface="Calibri" charset="0"/>
              </a:rPr>
              <a:t>Piers and columns</a:t>
            </a:r>
          </a:p>
          <a:p>
            <a:pPr>
              <a:buFont typeface="Arial" charset="0"/>
              <a:buChar char="•"/>
            </a:pPr>
            <a:r>
              <a:rPr lang="en-US" sz="2000">
                <a:latin typeface="Calibri" charset="0"/>
                <a:cs typeface="Calibri" charset="0"/>
              </a:rPr>
              <a:t>Below-water foundations</a:t>
            </a:r>
          </a:p>
          <a:p>
            <a:pPr>
              <a:buFont typeface="Arial" charset="0"/>
              <a:buChar char="•"/>
            </a:pPr>
            <a:r>
              <a:rPr lang="en-US" sz="2000">
                <a:latin typeface="Calibri" charset="0"/>
                <a:cs typeface="Calibri" charset="0"/>
              </a:rPr>
              <a:t>Rall wheel and track</a:t>
            </a:r>
          </a:p>
          <a:p>
            <a:pPr>
              <a:buFont typeface="Arial" charset="0"/>
              <a:buChar char="•"/>
            </a:pPr>
            <a:r>
              <a:rPr lang="en-US" sz="2000">
                <a:latin typeface="Calibri" charset="0"/>
                <a:cs typeface="Calibri" charset="0"/>
              </a:rPr>
              <a:t>Mechanical and electrical components</a:t>
            </a:r>
          </a:p>
          <a:p>
            <a:pPr>
              <a:buFont typeface="Arial" charset="0"/>
              <a:buChar char="•"/>
            </a:pPr>
            <a:r>
              <a:rPr lang="en-US" sz="2000">
                <a:latin typeface="Calibri" charset="0"/>
                <a:cs typeface="Calibri" charset="0"/>
              </a:rPr>
              <a:t>Soil liquefaction settlement</a:t>
            </a:r>
          </a:p>
          <a:p>
            <a:pPr>
              <a:buFont typeface="Arial" charset="0"/>
              <a:buChar char="•"/>
            </a:pPr>
            <a:r>
              <a:rPr lang="en-US" sz="2000">
                <a:latin typeface="Calibri" charset="0"/>
                <a:cs typeface="Calibri" charset="0"/>
              </a:rPr>
              <a:t>Truss members</a:t>
            </a:r>
          </a:p>
          <a:p>
            <a:pPr>
              <a:buFont typeface="Arial" charset="0"/>
              <a:buChar char="•"/>
            </a:pPr>
            <a:r>
              <a:rPr lang="en-US" sz="2000">
                <a:latin typeface="Calibri" charset="0"/>
                <a:cs typeface="Calibri" charset="0"/>
              </a:rPr>
              <a:t>Bearing elements</a:t>
            </a:r>
          </a:p>
        </p:txBody>
      </p:sp>
      <p:sp>
        <p:nvSpPr>
          <p:cNvPr id="62468" name="object 6"/>
          <p:cNvSpPr>
            <a:spLocks/>
          </p:cNvSpPr>
          <p:nvPr/>
        </p:nvSpPr>
        <p:spPr bwMode="auto">
          <a:xfrm>
            <a:off x="3657600" y="1103313"/>
            <a:ext cx="319088" cy="319087"/>
          </a:xfrm>
          <a:custGeom>
            <a:avLst/>
            <a:gdLst>
              <a:gd name="T0" fmla="*/ 304252 w 320039"/>
              <a:gd name="T1" fmla="*/ 116200 h 320039"/>
              <a:gd name="T2" fmla="*/ 0 w 320039"/>
              <a:gd name="T3" fmla="*/ 116200 h 320039"/>
              <a:gd name="T4" fmla="*/ 94015 w 320039"/>
              <a:gd name="T5" fmla="*/ 188022 h 320039"/>
              <a:gd name="T6" fmla="*/ 58110 w 320039"/>
              <a:gd name="T7" fmla="*/ 304223 h 320039"/>
              <a:gd name="T8" fmla="*/ 152126 w 320039"/>
              <a:gd name="T9" fmla="*/ 232402 h 320039"/>
              <a:gd name="T10" fmla="*/ 223950 w 320039"/>
              <a:gd name="T11" fmla="*/ 232402 h 320039"/>
              <a:gd name="T12" fmla="*/ 210236 w 320039"/>
              <a:gd name="T13" fmla="*/ 188022 h 320039"/>
              <a:gd name="T14" fmla="*/ 304252 w 320039"/>
              <a:gd name="T15" fmla="*/ 116200 h 320039"/>
              <a:gd name="T16" fmla="*/ 223950 w 320039"/>
              <a:gd name="T17" fmla="*/ 232402 h 320039"/>
              <a:gd name="T18" fmla="*/ 152126 w 320039"/>
              <a:gd name="T19" fmla="*/ 232402 h 320039"/>
              <a:gd name="T20" fmla="*/ 246140 w 320039"/>
              <a:gd name="T21" fmla="*/ 304223 h 320039"/>
              <a:gd name="T22" fmla="*/ 223950 w 320039"/>
              <a:gd name="T23" fmla="*/ 232402 h 320039"/>
              <a:gd name="T24" fmla="*/ 152126 w 320039"/>
              <a:gd name="T25" fmla="*/ 0 h 320039"/>
              <a:gd name="T26" fmla="*/ 116219 w 320039"/>
              <a:gd name="T27" fmla="*/ 116200 h 320039"/>
              <a:gd name="T28" fmla="*/ 188032 w 320039"/>
              <a:gd name="T29" fmla="*/ 116200 h 320039"/>
              <a:gd name="T30" fmla="*/ 152126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69" name="object 7"/>
          <p:cNvSpPr>
            <a:spLocks/>
          </p:cNvSpPr>
          <p:nvPr/>
        </p:nvSpPr>
        <p:spPr bwMode="auto">
          <a:xfrm>
            <a:off x="3657600" y="1077913"/>
            <a:ext cx="319088" cy="319087"/>
          </a:xfrm>
          <a:custGeom>
            <a:avLst/>
            <a:gdLst>
              <a:gd name="T0" fmla="*/ 0 w 320039"/>
              <a:gd name="T1" fmla="*/ 116200 h 320039"/>
              <a:gd name="T2" fmla="*/ 116219 w 320039"/>
              <a:gd name="T3" fmla="*/ 116200 h 320039"/>
              <a:gd name="T4" fmla="*/ 152126 w 320039"/>
              <a:gd name="T5" fmla="*/ 0 h 320039"/>
              <a:gd name="T6" fmla="*/ 188032 w 320039"/>
              <a:gd name="T7" fmla="*/ 116200 h 320039"/>
              <a:gd name="T8" fmla="*/ 304252 w 320039"/>
              <a:gd name="T9" fmla="*/ 116200 h 320039"/>
              <a:gd name="T10" fmla="*/ 210236 w 320039"/>
              <a:gd name="T11" fmla="*/ 188022 h 320039"/>
              <a:gd name="T12" fmla="*/ 246140 w 320039"/>
              <a:gd name="T13" fmla="*/ 304223 h 320039"/>
              <a:gd name="T14" fmla="*/ 152126 w 320039"/>
              <a:gd name="T15" fmla="*/ 232402 h 320039"/>
              <a:gd name="T16" fmla="*/ 58110 w 320039"/>
              <a:gd name="T17" fmla="*/ 304223 h 320039"/>
              <a:gd name="T18" fmla="*/ 94015 w 320039"/>
              <a:gd name="T19" fmla="*/ 188022 h 320039"/>
              <a:gd name="T20" fmla="*/ 0 w 320039"/>
              <a:gd name="T21" fmla="*/ 116200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70" name="object 8"/>
          <p:cNvSpPr>
            <a:spLocks/>
          </p:cNvSpPr>
          <p:nvPr/>
        </p:nvSpPr>
        <p:spPr bwMode="auto">
          <a:xfrm>
            <a:off x="2019300" y="1235075"/>
            <a:ext cx="320675" cy="320675"/>
          </a:xfrm>
          <a:custGeom>
            <a:avLst/>
            <a:gdLst>
              <a:gd name="T0" fmla="*/ 331026 w 320039"/>
              <a:gd name="T1" fmla="*/ 126432 h 320039"/>
              <a:gd name="T2" fmla="*/ 0 w 320039"/>
              <a:gd name="T3" fmla="*/ 126432 h 320039"/>
              <a:gd name="T4" fmla="*/ 102288 w 320039"/>
              <a:gd name="T5" fmla="*/ 204579 h 320039"/>
              <a:gd name="T6" fmla="*/ 63222 w 320039"/>
              <a:gd name="T7" fmla="*/ 331013 h 320039"/>
              <a:gd name="T8" fmla="*/ 165513 w 320039"/>
              <a:gd name="T9" fmla="*/ 252873 h 320039"/>
              <a:gd name="T10" fmla="*/ 243656 w 320039"/>
              <a:gd name="T11" fmla="*/ 252873 h 320039"/>
              <a:gd name="T12" fmla="*/ 228736 w 320039"/>
              <a:gd name="T13" fmla="*/ 204579 h 320039"/>
              <a:gd name="T14" fmla="*/ 331026 w 320039"/>
              <a:gd name="T15" fmla="*/ 126432 h 320039"/>
              <a:gd name="T16" fmla="*/ 243656 w 320039"/>
              <a:gd name="T17" fmla="*/ 252873 h 320039"/>
              <a:gd name="T18" fmla="*/ 165513 w 320039"/>
              <a:gd name="T19" fmla="*/ 252873 h 320039"/>
              <a:gd name="T20" fmla="*/ 267805 w 320039"/>
              <a:gd name="T21" fmla="*/ 331013 h 320039"/>
              <a:gd name="T22" fmla="*/ 243656 w 320039"/>
              <a:gd name="T23" fmla="*/ 252873 h 320039"/>
              <a:gd name="T24" fmla="*/ 165513 w 320039"/>
              <a:gd name="T25" fmla="*/ 0 h 320039"/>
              <a:gd name="T26" fmla="*/ 126445 w 320039"/>
              <a:gd name="T27" fmla="*/ 126432 h 320039"/>
              <a:gd name="T28" fmla="*/ 204579 w 320039"/>
              <a:gd name="T29" fmla="*/ 126432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71" name="object 9"/>
          <p:cNvSpPr>
            <a:spLocks/>
          </p:cNvSpPr>
          <p:nvPr/>
        </p:nvSpPr>
        <p:spPr bwMode="auto">
          <a:xfrm>
            <a:off x="2019300" y="1209675"/>
            <a:ext cx="320675" cy="320675"/>
          </a:xfrm>
          <a:custGeom>
            <a:avLst/>
            <a:gdLst>
              <a:gd name="T0" fmla="*/ 0 w 320039"/>
              <a:gd name="T1" fmla="*/ 126432 h 320039"/>
              <a:gd name="T2" fmla="*/ 126445 w 320039"/>
              <a:gd name="T3" fmla="*/ 126432 h 320039"/>
              <a:gd name="T4" fmla="*/ 165513 w 320039"/>
              <a:gd name="T5" fmla="*/ 0 h 320039"/>
              <a:gd name="T6" fmla="*/ 204579 w 320039"/>
              <a:gd name="T7" fmla="*/ 126432 h 320039"/>
              <a:gd name="T8" fmla="*/ 331026 w 320039"/>
              <a:gd name="T9" fmla="*/ 126432 h 320039"/>
              <a:gd name="T10" fmla="*/ 228736 w 320039"/>
              <a:gd name="T11" fmla="*/ 204579 h 320039"/>
              <a:gd name="T12" fmla="*/ 267805 w 320039"/>
              <a:gd name="T13" fmla="*/ 331013 h 320039"/>
              <a:gd name="T14" fmla="*/ 165513 w 320039"/>
              <a:gd name="T15" fmla="*/ 252873 h 320039"/>
              <a:gd name="T16" fmla="*/ 63222 w 320039"/>
              <a:gd name="T17" fmla="*/ 331013 h 320039"/>
              <a:gd name="T18" fmla="*/ 102288 w 320039"/>
              <a:gd name="T19" fmla="*/ 204579 h 320039"/>
              <a:gd name="T20" fmla="*/ 0 w 320039"/>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72" name="object 10"/>
          <p:cNvSpPr>
            <a:spLocks/>
          </p:cNvSpPr>
          <p:nvPr/>
        </p:nvSpPr>
        <p:spPr bwMode="auto">
          <a:xfrm>
            <a:off x="609600" y="1566863"/>
            <a:ext cx="320675" cy="320675"/>
          </a:xfrm>
          <a:custGeom>
            <a:avLst/>
            <a:gdLst>
              <a:gd name="T0" fmla="*/ 331008 w 320040"/>
              <a:gd name="T1" fmla="*/ 126432 h 320039"/>
              <a:gd name="T2" fmla="*/ 0 w 320040"/>
              <a:gd name="T3" fmla="*/ 126432 h 320039"/>
              <a:gd name="T4" fmla="*/ 102284 w 320040"/>
              <a:gd name="T5" fmla="*/ 204579 h 320039"/>
              <a:gd name="T6" fmla="*/ 63219 w 320040"/>
              <a:gd name="T7" fmla="*/ 331013 h 320039"/>
              <a:gd name="T8" fmla="*/ 165505 w 320040"/>
              <a:gd name="T9" fmla="*/ 252873 h 320039"/>
              <a:gd name="T10" fmla="*/ 243644 w 320040"/>
              <a:gd name="T11" fmla="*/ 252873 h 320039"/>
              <a:gd name="T12" fmla="*/ 228724 w 320040"/>
              <a:gd name="T13" fmla="*/ 204579 h 320039"/>
              <a:gd name="T14" fmla="*/ 331008 w 320040"/>
              <a:gd name="T15" fmla="*/ 126432 h 320039"/>
              <a:gd name="T16" fmla="*/ 243644 w 320040"/>
              <a:gd name="T17" fmla="*/ 252873 h 320039"/>
              <a:gd name="T18" fmla="*/ 165505 w 320040"/>
              <a:gd name="T19" fmla="*/ 252873 h 320039"/>
              <a:gd name="T20" fmla="*/ 267788 w 320040"/>
              <a:gd name="T21" fmla="*/ 331013 h 320039"/>
              <a:gd name="T22" fmla="*/ 243644 w 320040"/>
              <a:gd name="T23" fmla="*/ 252873 h 320039"/>
              <a:gd name="T24" fmla="*/ 165505 w 320040"/>
              <a:gd name="T25" fmla="*/ 0 h 320039"/>
              <a:gd name="T26" fmla="*/ 126438 w 320040"/>
              <a:gd name="T27" fmla="*/ 126432 h 320039"/>
              <a:gd name="T28" fmla="*/ 204567 w 320040"/>
              <a:gd name="T29" fmla="*/ 126432 h 320039"/>
              <a:gd name="T30" fmla="*/ 165505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39">
                <a:moveTo>
                  <a:pt x="235570" y="244475"/>
                </a:moveTo>
                <a:lnTo>
                  <a:pt x="160020" y="244475"/>
                </a:lnTo>
                <a:lnTo>
                  <a:pt x="258914" y="320027"/>
                </a:lnTo>
                <a:lnTo>
                  <a:pt x="235570" y="244475"/>
                </a:lnTo>
                <a:close/>
              </a:path>
              <a:path w="320040"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73" name="object 11"/>
          <p:cNvSpPr>
            <a:spLocks/>
          </p:cNvSpPr>
          <p:nvPr/>
        </p:nvSpPr>
        <p:spPr bwMode="auto">
          <a:xfrm>
            <a:off x="609600" y="1541463"/>
            <a:ext cx="320675" cy="320675"/>
          </a:xfrm>
          <a:custGeom>
            <a:avLst/>
            <a:gdLst>
              <a:gd name="T0" fmla="*/ 0 w 320040"/>
              <a:gd name="T1" fmla="*/ 126432 h 320039"/>
              <a:gd name="T2" fmla="*/ 126438 w 320040"/>
              <a:gd name="T3" fmla="*/ 126432 h 320039"/>
              <a:gd name="T4" fmla="*/ 165505 w 320040"/>
              <a:gd name="T5" fmla="*/ 0 h 320039"/>
              <a:gd name="T6" fmla="*/ 204567 w 320040"/>
              <a:gd name="T7" fmla="*/ 126432 h 320039"/>
              <a:gd name="T8" fmla="*/ 331008 w 320040"/>
              <a:gd name="T9" fmla="*/ 126432 h 320039"/>
              <a:gd name="T10" fmla="*/ 228724 w 320040"/>
              <a:gd name="T11" fmla="*/ 204579 h 320039"/>
              <a:gd name="T12" fmla="*/ 267788 w 320040"/>
              <a:gd name="T13" fmla="*/ 331013 h 320039"/>
              <a:gd name="T14" fmla="*/ 165505 w 320040"/>
              <a:gd name="T15" fmla="*/ 252873 h 320039"/>
              <a:gd name="T16" fmla="*/ 63219 w 320040"/>
              <a:gd name="T17" fmla="*/ 331013 h 320039"/>
              <a:gd name="T18" fmla="*/ 102284 w 320040"/>
              <a:gd name="T19" fmla="*/ 204579 h 320039"/>
              <a:gd name="T20" fmla="*/ 0 w 320040"/>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74" name="object 12"/>
          <p:cNvSpPr>
            <a:spLocks/>
          </p:cNvSpPr>
          <p:nvPr/>
        </p:nvSpPr>
        <p:spPr bwMode="auto">
          <a:xfrm>
            <a:off x="4038600" y="1428750"/>
            <a:ext cx="320675" cy="320675"/>
          </a:xfrm>
          <a:custGeom>
            <a:avLst/>
            <a:gdLst>
              <a:gd name="T0" fmla="*/ 331026 w 320039"/>
              <a:gd name="T1" fmla="*/ 126432 h 320039"/>
              <a:gd name="T2" fmla="*/ 0 w 320039"/>
              <a:gd name="T3" fmla="*/ 126432 h 320039"/>
              <a:gd name="T4" fmla="*/ 102288 w 320039"/>
              <a:gd name="T5" fmla="*/ 204579 h 320039"/>
              <a:gd name="T6" fmla="*/ 63222 w 320039"/>
              <a:gd name="T7" fmla="*/ 331013 h 320039"/>
              <a:gd name="T8" fmla="*/ 165513 w 320039"/>
              <a:gd name="T9" fmla="*/ 252873 h 320039"/>
              <a:gd name="T10" fmla="*/ 243656 w 320039"/>
              <a:gd name="T11" fmla="*/ 252873 h 320039"/>
              <a:gd name="T12" fmla="*/ 228736 w 320039"/>
              <a:gd name="T13" fmla="*/ 204579 h 320039"/>
              <a:gd name="T14" fmla="*/ 331026 w 320039"/>
              <a:gd name="T15" fmla="*/ 126432 h 320039"/>
              <a:gd name="T16" fmla="*/ 243656 w 320039"/>
              <a:gd name="T17" fmla="*/ 252873 h 320039"/>
              <a:gd name="T18" fmla="*/ 165513 w 320039"/>
              <a:gd name="T19" fmla="*/ 252873 h 320039"/>
              <a:gd name="T20" fmla="*/ 267805 w 320039"/>
              <a:gd name="T21" fmla="*/ 331013 h 320039"/>
              <a:gd name="T22" fmla="*/ 243656 w 320039"/>
              <a:gd name="T23" fmla="*/ 252873 h 320039"/>
              <a:gd name="T24" fmla="*/ 165513 w 320039"/>
              <a:gd name="T25" fmla="*/ 0 h 320039"/>
              <a:gd name="T26" fmla="*/ 126445 w 320039"/>
              <a:gd name="T27" fmla="*/ 126432 h 320039"/>
              <a:gd name="T28" fmla="*/ 204579 w 320039"/>
              <a:gd name="T29" fmla="*/ 126432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75" name="object 13"/>
          <p:cNvSpPr>
            <a:spLocks/>
          </p:cNvSpPr>
          <p:nvPr/>
        </p:nvSpPr>
        <p:spPr bwMode="auto">
          <a:xfrm>
            <a:off x="4038600" y="1403350"/>
            <a:ext cx="320675" cy="320675"/>
          </a:xfrm>
          <a:custGeom>
            <a:avLst/>
            <a:gdLst>
              <a:gd name="T0" fmla="*/ 0 w 320039"/>
              <a:gd name="T1" fmla="*/ 126432 h 320039"/>
              <a:gd name="T2" fmla="*/ 126445 w 320039"/>
              <a:gd name="T3" fmla="*/ 126432 h 320039"/>
              <a:gd name="T4" fmla="*/ 165513 w 320039"/>
              <a:gd name="T5" fmla="*/ 0 h 320039"/>
              <a:gd name="T6" fmla="*/ 204579 w 320039"/>
              <a:gd name="T7" fmla="*/ 126432 h 320039"/>
              <a:gd name="T8" fmla="*/ 331026 w 320039"/>
              <a:gd name="T9" fmla="*/ 126432 h 320039"/>
              <a:gd name="T10" fmla="*/ 228736 w 320039"/>
              <a:gd name="T11" fmla="*/ 204579 h 320039"/>
              <a:gd name="T12" fmla="*/ 267805 w 320039"/>
              <a:gd name="T13" fmla="*/ 331013 h 320039"/>
              <a:gd name="T14" fmla="*/ 165513 w 320039"/>
              <a:gd name="T15" fmla="*/ 252873 h 320039"/>
              <a:gd name="T16" fmla="*/ 63222 w 320039"/>
              <a:gd name="T17" fmla="*/ 331013 h 320039"/>
              <a:gd name="T18" fmla="*/ 102288 w 320039"/>
              <a:gd name="T19" fmla="*/ 204579 h 320039"/>
              <a:gd name="T20" fmla="*/ 0 w 320039"/>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76" name="object 14"/>
          <p:cNvSpPr>
            <a:spLocks/>
          </p:cNvSpPr>
          <p:nvPr/>
        </p:nvSpPr>
        <p:spPr bwMode="auto">
          <a:xfrm>
            <a:off x="3654425" y="1957388"/>
            <a:ext cx="320675" cy="320675"/>
          </a:xfrm>
          <a:custGeom>
            <a:avLst/>
            <a:gdLst>
              <a:gd name="T0" fmla="*/ 331026 w 320039"/>
              <a:gd name="T1" fmla="*/ 126432 h 320039"/>
              <a:gd name="T2" fmla="*/ 0 w 320039"/>
              <a:gd name="T3" fmla="*/ 126432 h 320039"/>
              <a:gd name="T4" fmla="*/ 102288 w 320039"/>
              <a:gd name="T5" fmla="*/ 204579 h 320039"/>
              <a:gd name="T6" fmla="*/ 63222 w 320039"/>
              <a:gd name="T7" fmla="*/ 331013 h 320039"/>
              <a:gd name="T8" fmla="*/ 165513 w 320039"/>
              <a:gd name="T9" fmla="*/ 252873 h 320039"/>
              <a:gd name="T10" fmla="*/ 243656 w 320039"/>
              <a:gd name="T11" fmla="*/ 252873 h 320039"/>
              <a:gd name="T12" fmla="*/ 228736 w 320039"/>
              <a:gd name="T13" fmla="*/ 204579 h 320039"/>
              <a:gd name="T14" fmla="*/ 331026 w 320039"/>
              <a:gd name="T15" fmla="*/ 126432 h 320039"/>
              <a:gd name="T16" fmla="*/ 243656 w 320039"/>
              <a:gd name="T17" fmla="*/ 252873 h 320039"/>
              <a:gd name="T18" fmla="*/ 165513 w 320039"/>
              <a:gd name="T19" fmla="*/ 252873 h 320039"/>
              <a:gd name="T20" fmla="*/ 267805 w 320039"/>
              <a:gd name="T21" fmla="*/ 331013 h 320039"/>
              <a:gd name="T22" fmla="*/ 243656 w 320039"/>
              <a:gd name="T23" fmla="*/ 252873 h 320039"/>
              <a:gd name="T24" fmla="*/ 165513 w 320039"/>
              <a:gd name="T25" fmla="*/ 0 h 320039"/>
              <a:gd name="T26" fmla="*/ 126445 w 320039"/>
              <a:gd name="T27" fmla="*/ 126432 h 320039"/>
              <a:gd name="T28" fmla="*/ 204579 w 320039"/>
              <a:gd name="T29" fmla="*/ 126432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77" name="object 15"/>
          <p:cNvSpPr>
            <a:spLocks/>
          </p:cNvSpPr>
          <p:nvPr/>
        </p:nvSpPr>
        <p:spPr bwMode="auto">
          <a:xfrm>
            <a:off x="3641725" y="1500188"/>
            <a:ext cx="320675" cy="320675"/>
          </a:xfrm>
          <a:custGeom>
            <a:avLst/>
            <a:gdLst>
              <a:gd name="T0" fmla="*/ 0 w 320039"/>
              <a:gd name="T1" fmla="*/ 126432 h 320039"/>
              <a:gd name="T2" fmla="*/ 126445 w 320039"/>
              <a:gd name="T3" fmla="*/ 126432 h 320039"/>
              <a:gd name="T4" fmla="*/ 165513 w 320039"/>
              <a:gd name="T5" fmla="*/ 0 h 320039"/>
              <a:gd name="T6" fmla="*/ 204579 w 320039"/>
              <a:gd name="T7" fmla="*/ 126432 h 320039"/>
              <a:gd name="T8" fmla="*/ 331026 w 320039"/>
              <a:gd name="T9" fmla="*/ 126432 h 320039"/>
              <a:gd name="T10" fmla="*/ 228736 w 320039"/>
              <a:gd name="T11" fmla="*/ 204579 h 320039"/>
              <a:gd name="T12" fmla="*/ 267805 w 320039"/>
              <a:gd name="T13" fmla="*/ 331013 h 320039"/>
              <a:gd name="T14" fmla="*/ 165513 w 320039"/>
              <a:gd name="T15" fmla="*/ 252873 h 320039"/>
              <a:gd name="T16" fmla="*/ 63222 w 320039"/>
              <a:gd name="T17" fmla="*/ 331013 h 320039"/>
              <a:gd name="T18" fmla="*/ 102288 w 320039"/>
              <a:gd name="T19" fmla="*/ 204579 h 320039"/>
              <a:gd name="T20" fmla="*/ 0 w 320039"/>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78" name="object 16"/>
          <p:cNvSpPr>
            <a:spLocks/>
          </p:cNvSpPr>
          <p:nvPr/>
        </p:nvSpPr>
        <p:spPr bwMode="auto">
          <a:xfrm>
            <a:off x="3654425" y="1509713"/>
            <a:ext cx="320675" cy="319087"/>
          </a:xfrm>
          <a:custGeom>
            <a:avLst/>
            <a:gdLst>
              <a:gd name="T0" fmla="*/ 331026 w 320039"/>
              <a:gd name="T1" fmla="*/ 116200 h 320039"/>
              <a:gd name="T2" fmla="*/ 0 w 320039"/>
              <a:gd name="T3" fmla="*/ 116200 h 320039"/>
              <a:gd name="T4" fmla="*/ 102288 w 320039"/>
              <a:gd name="T5" fmla="*/ 188022 h 320039"/>
              <a:gd name="T6" fmla="*/ 63222 w 320039"/>
              <a:gd name="T7" fmla="*/ 304223 h 320039"/>
              <a:gd name="T8" fmla="*/ 165513 w 320039"/>
              <a:gd name="T9" fmla="*/ 232402 h 320039"/>
              <a:gd name="T10" fmla="*/ 243656 w 320039"/>
              <a:gd name="T11" fmla="*/ 232402 h 320039"/>
              <a:gd name="T12" fmla="*/ 228736 w 320039"/>
              <a:gd name="T13" fmla="*/ 188022 h 320039"/>
              <a:gd name="T14" fmla="*/ 331026 w 320039"/>
              <a:gd name="T15" fmla="*/ 116200 h 320039"/>
              <a:gd name="T16" fmla="*/ 243656 w 320039"/>
              <a:gd name="T17" fmla="*/ 232402 h 320039"/>
              <a:gd name="T18" fmla="*/ 165513 w 320039"/>
              <a:gd name="T19" fmla="*/ 232402 h 320039"/>
              <a:gd name="T20" fmla="*/ 267805 w 320039"/>
              <a:gd name="T21" fmla="*/ 304223 h 320039"/>
              <a:gd name="T22" fmla="*/ 243656 w 320039"/>
              <a:gd name="T23" fmla="*/ 232402 h 320039"/>
              <a:gd name="T24" fmla="*/ 165513 w 320039"/>
              <a:gd name="T25" fmla="*/ 0 h 320039"/>
              <a:gd name="T26" fmla="*/ 126445 w 320039"/>
              <a:gd name="T27" fmla="*/ 116200 h 320039"/>
              <a:gd name="T28" fmla="*/ 204579 w 320039"/>
              <a:gd name="T29" fmla="*/ 116200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79" name="object 17"/>
          <p:cNvSpPr>
            <a:spLocks/>
          </p:cNvSpPr>
          <p:nvPr/>
        </p:nvSpPr>
        <p:spPr bwMode="auto">
          <a:xfrm>
            <a:off x="3654425" y="1966913"/>
            <a:ext cx="320675" cy="319087"/>
          </a:xfrm>
          <a:custGeom>
            <a:avLst/>
            <a:gdLst>
              <a:gd name="T0" fmla="*/ 0 w 320039"/>
              <a:gd name="T1" fmla="*/ 116200 h 320039"/>
              <a:gd name="T2" fmla="*/ 126445 w 320039"/>
              <a:gd name="T3" fmla="*/ 116200 h 320039"/>
              <a:gd name="T4" fmla="*/ 165513 w 320039"/>
              <a:gd name="T5" fmla="*/ 0 h 320039"/>
              <a:gd name="T6" fmla="*/ 204579 w 320039"/>
              <a:gd name="T7" fmla="*/ 116200 h 320039"/>
              <a:gd name="T8" fmla="*/ 331026 w 320039"/>
              <a:gd name="T9" fmla="*/ 116200 h 320039"/>
              <a:gd name="T10" fmla="*/ 228736 w 320039"/>
              <a:gd name="T11" fmla="*/ 188022 h 320039"/>
              <a:gd name="T12" fmla="*/ 267805 w 320039"/>
              <a:gd name="T13" fmla="*/ 304223 h 320039"/>
              <a:gd name="T14" fmla="*/ 165513 w 320039"/>
              <a:gd name="T15" fmla="*/ 232402 h 320039"/>
              <a:gd name="T16" fmla="*/ 63222 w 320039"/>
              <a:gd name="T17" fmla="*/ 304223 h 320039"/>
              <a:gd name="T18" fmla="*/ 102288 w 320039"/>
              <a:gd name="T19" fmla="*/ 188022 h 320039"/>
              <a:gd name="T20" fmla="*/ 0 w 320039"/>
              <a:gd name="T21" fmla="*/ 116200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80" name="object 18"/>
          <p:cNvSpPr>
            <a:spLocks/>
          </p:cNvSpPr>
          <p:nvPr/>
        </p:nvSpPr>
        <p:spPr bwMode="auto">
          <a:xfrm>
            <a:off x="3640138" y="2511425"/>
            <a:ext cx="320675" cy="320675"/>
          </a:xfrm>
          <a:custGeom>
            <a:avLst/>
            <a:gdLst>
              <a:gd name="T0" fmla="*/ 331026 w 320039"/>
              <a:gd name="T1" fmla="*/ 126445 h 320039"/>
              <a:gd name="T2" fmla="*/ 0 w 320039"/>
              <a:gd name="T3" fmla="*/ 126445 h 320039"/>
              <a:gd name="T4" fmla="*/ 102288 w 320039"/>
              <a:gd name="T5" fmla="*/ 204592 h 320039"/>
              <a:gd name="T6" fmla="*/ 63222 w 320039"/>
              <a:gd name="T7" fmla="*/ 331025 h 320039"/>
              <a:gd name="T8" fmla="*/ 165513 w 320039"/>
              <a:gd name="T9" fmla="*/ 252885 h 320039"/>
              <a:gd name="T10" fmla="*/ 243656 w 320039"/>
              <a:gd name="T11" fmla="*/ 252885 h 320039"/>
              <a:gd name="T12" fmla="*/ 228736 w 320039"/>
              <a:gd name="T13" fmla="*/ 204592 h 320039"/>
              <a:gd name="T14" fmla="*/ 331026 w 320039"/>
              <a:gd name="T15" fmla="*/ 126445 h 320039"/>
              <a:gd name="T16" fmla="*/ 243656 w 320039"/>
              <a:gd name="T17" fmla="*/ 252885 h 320039"/>
              <a:gd name="T18" fmla="*/ 165513 w 320039"/>
              <a:gd name="T19" fmla="*/ 252885 h 320039"/>
              <a:gd name="T20" fmla="*/ 267805 w 320039"/>
              <a:gd name="T21" fmla="*/ 331025 h 320039"/>
              <a:gd name="T22" fmla="*/ 243656 w 320039"/>
              <a:gd name="T23" fmla="*/ 252885 h 320039"/>
              <a:gd name="T24" fmla="*/ 165513 w 320039"/>
              <a:gd name="T25" fmla="*/ 0 h 320039"/>
              <a:gd name="T26" fmla="*/ 126445 w 320039"/>
              <a:gd name="T27" fmla="*/ 126445 h 320039"/>
              <a:gd name="T28" fmla="*/ 204579 w 320039"/>
              <a:gd name="T29" fmla="*/ 126445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a:moveTo>
                  <a:pt x="235570" y="244487"/>
                </a:moveTo>
                <a:lnTo>
                  <a:pt x="160020" y="244487"/>
                </a:lnTo>
                <a:lnTo>
                  <a:pt x="258914" y="320039"/>
                </a:lnTo>
                <a:lnTo>
                  <a:pt x="235570" y="244487"/>
                </a:lnTo>
                <a:close/>
              </a:path>
              <a:path w="320039"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81" name="object 19"/>
          <p:cNvSpPr>
            <a:spLocks/>
          </p:cNvSpPr>
          <p:nvPr/>
        </p:nvSpPr>
        <p:spPr bwMode="auto">
          <a:xfrm>
            <a:off x="3640138" y="2498725"/>
            <a:ext cx="320675" cy="320675"/>
          </a:xfrm>
          <a:custGeom>
            <a:avLst/>
            <a:gdLst>
              <a:gd name="T0" fmla="*/ 0 w 320039"/>
              <a:gd name="T1" fmla="*/ 126445 h 320039"/>
              <a:gd name="T2" fmla="*/ 126445 w 320039"/>
              <a:gd name="T3" fmla="*/ 126445 h 320039"/>
              <a:gd name="T4" fmla="*/ 165513 w 320039"/>
              <a:gd name="T5" fmla="*/ 0 h 320039"/>
              <a:gd name="T6" fmla="*/ 204579 w 320039"/>
              <a:gd name="T7" fmla="*/ 126445 h 320039"/>
              <a:gd name="T8" fmla="*/ 331026 w 320039"/>
              <a:gd name="T9" fmla="*/ 126445 h 320039"/>
              <a:gd name="T10" fmla="*/ 228736 w 320039"/>
              <a:gd name="T11" fmla="*/ 204592 h 320039"/>
              <a:gd name="T12" fmla="*/ 267805 w 320039"/>
              <a:gd name="T13" fmla="*/ 331025 h 320039"/>
              <a:gd name="T14" fmla="*/ 165513 w 320039"/>
              <a:gd name="T15" fmla="*/ 252885 h 320039"/>
              <a:gd name="T16" fmla="*/ 63222 w 320039"/>
              <a:gd name="T17" fmla="*/ 331025 h 320039"/>
              <a:gd name="T18" fmla="*/ 102288 w 320039"/>
              <a:gd name="T19" fmla="*/ 204592 h 320039"/>
              <a:gd name="T20" fmla="*/ 0 w 320039"/>
              <a:gd name="T21" fmla="*/ 126445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82" name="object 20"/>
          <p:cNvSpPr>
            <a:spLocks/>
          </p:cNvSpPr>
          <p:nvPr/>
        </p:nvSpPr>
        <p:spPr bwMode="auto">
          <a:xfrm>
            <a:off x="5638800" y="1470025"/>
            <a:ext cx="319088" cy="319088"/>
          </a:xfrm>
          <a:custGeom>
            <a:avLst/>
            <a:gdLst>
              <a:gd name="T0" fmla="*/ 304252 w 320039"/>
              <a:gd name="T1" fmla="*/ 116207 h 320039"/>
              <a:gd name="T2" fmla="*/ 0 w 320039"/>
              <a:gd name="T3" fmla="*/ 116207 h 320039"/>
              <a:gd name="T4" fmla="*/ 94015 w 320039"/>
              <a:gd name="T5" fmla="*/ 188032 h 320039"/>
              <a:gd name="T6" fmla="*/ 58110 w 320039"/>
              <a:gd name="T7" fmla="*/ 304239 h 320039"/>
              <a:gd name="T8" fmla="*/ 152126 w 320039"/>
              <a:gd name="T9" fmla="*/ 232415 h 320039"/>
              <a:gd name="T10" fmla="*/ 223950 w 320039"/>
              <a:gd name="T11" fmla="*/ 232415 h 320039"/>
              <a:gd name="T12" fmla="*/ 210236 w 320039"/>
              <a:gd name="T13" fmla="*/ 188032 h 320039"/>
              <a:gd name="T14" fmla="*/ 304252 w 320039"/>
              <a:gd name="T15" fmla="*/ 116207 h 320039"/>
              <a:gd name="T16" fmla="*/ 223950 w 320039"/>
              <a:gd name="T17" fmla="*/ 232415 h 320039"/>
              <a:gd name="T18" fmla="*/ 152126 w 320039"/>
              <a:gd name="T19" fmla="*/ 232415 h 320039"/>
              <a:gd name="T20" fmla="*/ 246140 w 320039"/>
              <a:gd name="T21" fmla="*/ 304239 h 320039"/>
              <a:gd name="T22" fmla="*/ 223950 w 320039"/>
              <a:gd name="T23" fmla="*/ 232415 h 320039"/>
              <a:gd name="T24" fmla="*/ 152126 w 320039"/>
              <a:gd name="T25" fmla="*/ 0 h 320039"/>
              <a:gd name="T26" fmla="*/ 116219 w 320039"/>
              <a:gd name="T27" fmla="*/ 116207 h 320039"/>
              <a:gd name="T28" fmla="*/ 188032 w 320039"/>
              <a:gd name="T29" fmla="*/ 116207 h 320039"/>
              <a:gd name="T30" fmla="*/ 152126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83" name="object 21"/>
          <p:cNvSpPr>
            <a:spLocks/>
          </p:cNvSpPr>
          <p:nvPr/>
        </p:nvSpPr>
        <p:spPr bwMode="auto">
          <a:xfrm>
            <a:off x="5638800" y="1444625"/>
            <a:ext cx="319088" cy="319088"/>
          </a:xfrm>
          <a:custGeom>
            <a:avLst/>
            <a:gdLst>
              <a:gd name="T0" fmla="*/ 0 w 320039"/>
              <a:gd name="T1" fmla="*/ 116207 h 320039"/>
              <a:gd name="T2" fmla="*/ 116219 w 320039"/>
              <a:gd name="T3" fmla="*/ 116207 h 320039"/>
              <a:gd name="T4" fmla="*/ 152126 w 320039"/>
              <a:gd name="T5" fmla="*/ 0 h 320039"/>
              <a:gd name="T6" fmla="*/ 188032 w 320039"/>
              <a:gd name="T7" fmla="*/ 116207 h 320039"/>
              <a:gd name="T8" fmla="*/ 304252 w 320039"/>
              <a:gd name="T9" fmla="*/ 116207 h 320039"/>
              <a:gd name="T10" fmla="*/ 210236 w 320039"/>
              <a:gd name="T11" fmla="*/ 188032 h 320039"/>
              <a:gd name="T12" fmla="*/ 246140 w 320039"/>
              <a:gd name="T13" fmla="*/ 304239 h 320039"/>
              <a:gd name="T14" fmla="*/ 152126 w 320039"/>
              <a:gd name="T15" fmla="*/ 232415 h 320039"/>
              <a:gd name="T16" fmla="*/ 58110 w 320039"/>
              <a:gd name="T17" fmla="*/ 304239 h 320039"/>
              <a:gd name="T18" fmla="*/ 94015 w 320039"/>
              <a:gd name="T19" fmla="*/ 188032 h 320039"/>
              <a:gd name="T20" fmla="*/ 0 w 320039"/>
              <a:gd name="T21" fmla="*/ 116207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84" name="object 22"/>
          <p:cNvSpPr>
            <a:spLocks/>
          </p:cNvSpPr>
          <p:nvPr/>
        </p:nvSpPr>
        <p:spPr bwMode="auto">
          <a:xfrm>
            <a:off x="6059488" y="1222375"/>
            <a:ext cx="320675" cy="319088"/>
          </a:xfrm>
          <a:custGeom>
            <a:avLst/>
            <a:gdLst>
              <a:gd name="T0" fmla="*/ 331026 w 320039"/>
              <a:gd name="T1" fmla="*/ 116219 h 320039"/>
              <a:gd name="T2" fmla="*/ 0 w 320039"/>
              <a:gd name="T3" fmla="*/ 116219 h 320039"/>
              <a:gd name="T4" fmla="*/ 102288 w 320039"/>
              <a:gd name="T5" fmla="*/ 188044 h 320039"/>
              <a:gd name="T6" fmla="*/ 63222 w 320039"/>
              <a:gd name="T7" fmla="*/ 304251 h 320039"/>
              <a:gd name="T8" fmla="*/ 165513 w 320039"/>
              <a:gd name="T9" fmla="*/ 232426 h 320039"/>
              <a:gd name="T10" fmla="*/ 243656 w 320039"/>
              <a:gd name="T11" fmla="*/ 232426 h 320039"/>
              <a:gd name="T12" fmla="*/ 228736 w 320039"/>
              <a:gd name="T13" fmla="*/ 188044 h 320039"/>
              <a:gd name="T14" fmla="*/ 331026 w 320039"/>
              <a:gd name="T15" fmla="*/ 116219 h 320039"/>
              <a:gd name="T16" fmla="*/ 243656 w 320039"/>
              <a:gd name="T17" fmla="*/ 232426 h 320039"/>
              <a:gd name="T18" fmla="*/ 165513 w 320039"/>
              <a:gd name="T19" fmla="*/ 232426 h 320039"/>
              <a:gd name="T20" fmla="*/ 267805 w 320039"/>
              <a:gd name="T21" fmla="*/ 304251 h 320039"/>
              <a:gd name="T22" fmla="*/ 243656 w 320039"/>
              <a:gd name="T23" fmla="*/ 232426 h 320039"/>
              <a:gd name="T24" fmla="*/ 165513 w 320039"/>
              <a:gd name="T25" fmla="*/ 0 h 320039"/>
              <a:gd name="T26" fmla="*/ 126445 w 320039"/>
              <a:gd name="T27" fmla="*/ 116219 h 320039"/>
              <a:gd name="T28" fmla="*/ 204579 w 320039"/>
              <a:gd name="T29" fmla="*/ 116219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a:moveTo>
                  <a:pt x="235570" y="244487"/>
                </a:moveTo>
                <a:lnTo>
                  <a:pt x="160020" y="244487"/>
                </a:lnTo>
                <a:lnTo>
                  <a:pt x="258914" y="320039"/>
                </a:lnTo>
                <a:lnTo>
                  <a:pt x="235570" y="244487"/>
                </a:lnTo>
                <a:close/>
              </a:path>
              <a:path w="320039"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85" name="object 23"/>
          <p:cNvSpPr>
            <a:spLocks/>
          </p:cNvSpPr>
          <p:nvPr/>
        </p:nvSpPr>
        <p:spPr bwMode="auto">
          <a:xfrm>
            <a:off x="6059488" y="1235075"/>
            <a:ext cx="320675" cy="319088"/>
          </a:xfrm>
          <a:custGeom>
            <a:avLst/>
            <a:gdLst>
              <a:gd name="T0" fmla="*/ 0 w 320039"/>
              <a:gd name="T1" fmla="*/ 116219 h 320039"/>
              <a:gd name="T2" fmla="*/ 126445 w 320039"/>
              <a:gd name="T3" fmla="*/ 116219 h 320039"/>
              <a:gd name="T4" fmla="*/ 165513 w 320039"/>
              <a:gd name="T5" fmla="*/ 0 h 320039"/>
              <a:gd name="T6" fmla="*/ 204579 w 320039"/>
              <a:gd name="T7" fmla="*/ 116219 h 320039"/>
              <a:gd name="T8" fmla="*/ 331026 w 320039"/>
              <a:gd name="T9" fmla="*/ 116219 h 320039"/>
              <a:gd name="T10" fmla="*/ 228736 w 320039"/>
              <a:gd name="T11" fmla="*/ 188044 h 320039"/>
              <a:gd name="T12" fmla="*/ 267805 w 320039"/>
              <a:gd name="T13" fmla="*/ 304251 h 320039"/>
              <a:gd name="T14" fmla="*/ 165513 w 320039"/>
              <a:gd name="T15" fmla="*/ 232426 h 320039"/>
              <a:gd name="T16" fmla="*/ 63222 w 320039"/>
              <a:gd name="T17" fmla="*/ 304251 h 320039"/>
              <a:gd name="T18" fmla="*/ 102288 w 320039"/>
              <a:gd name="T19" fmla="*/ 188044 h 320039"/>
              <a:gd name="T20" fmla="*/ 0 w 320039"/>
              <a:gd name="T21" fmla="*/ 116219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86" name="object 24"/>
          <p:cNvSpPr>
            <a:spLocks/>
          </p:cNvSpPr>
          <p:nvPr/>
        </p:nvSpPr>
        <p:spPr bwMode="auto">
          <a:xfrm>
            <a:off x="5924550" y="1604963"/>
            <a:ext cx="320675" cy="319087"/>
          </a:xfrm>
          <a:custGeom>
            <a:avLst/>
            <a:gdLst>
              <a:gd name="T0" fmla="*/ 331026 w 320039"/>
              <a:gd name="T1" fmla="*/ 116213 h 320039"/>
              <a:gd name="T2" fmla="*/ 0 w 320039"/>
              <a:gd name="T3" fmla="*/ 116213 h 320039"/>
              <a:gd name="T4" fmla="*/ 102288 w 320039"/>
              <a:gd name="T5" fmla="*/ 188034 h 320039"/>
              <a:gd name="T6" fmla="*/ 63222 w 320039"/>
              <a:gd name="T7" fmla="*/ 304234 h 320039"/>
              <a:gd name="T8" fmla="*/ 165513 w 320039"/>
              <a:gd name="T9" fmla="*/ 232413 h 320039"/>
              <a:gd name="T10" fmla="*/ 243656 w 320039"/>
              <a:gd name="T11" fmla="*/ 232413 h 320039"/>
              <a:gd name="T12" fmla="*/ 228736 w 320039"/>
              <a:gd name="T13" fmla="*/ 188034 h 320039"/>
              <a:gd name="T14" fmla="*/ 331026 w 320039"/>
              <a:gd name="T15" fmla="*/ 116213 h 320039"/>
              <a:gd name="T16" fmla="*/ 243656 w 320039"/>
              <a:gd name="T17" fmla="*/ 232413 h 320039"/>
              <a:gd name="T18" fmla="*/ 165513 w 320039"/>
              <a:gd name="T19" fmla="*/ 232413 h 320039"/>
              <a:gd name="T20" fmla="*/ 267805 w 320039"/>
              <a:gd name="T21" fmla="*/ 304234 h 320039"/>
              <a:gd name="T22" fmla="*/ 243656 w 320039"/>
              <a:gd name="T23" fmla="*/ 232413 h 320039"/>
              <a:gd name="T24" fmla="*/ 165513 w 320039"/>
              <a:gd name="T25" fmla="*/ 0 h 320039"/>
              <a:gd name="T26" fmla="*/ 126445 w 320039"/>
              <a:gd name="T27" fmla="*/ 116213 h 320039"/>
              <a:gd name="T28" fmla="*/ 204579 w 320039"/>
              <a:gd name="T29" fmla="*/ 116213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a:moveTo>
                  <a:pt x="235570" y="244487"/>
                </a:moveTo>
                <a:lnTo>
                  <a:pt x="160020" y="244487"/>
                </a:lnTo>
                <a:lnTo>
                  <a:pt x="258914" y="320039"/>
                </a:lnTo>
                <a:lnTo>
                  <a:pt x="235570" y="244487"/>
                </a:lnTo>
                <a:close/>
              </a:path>
              <a:path w="320039"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87" name="object 25"/>
          <p:cNvSpPr>
            <a:spLocks/>
          </p:cNvSpPr>
          <p:nvPr/>
        </p:nvSpPr>
        <p:spPr bwMode="auto">
          <a:xfrm>
            <a:off x="5962650" y="2443163"/>
            <a:ext cx="320675" cy="319087"/>
          </a:xfrm>
          <a:custGeom>
            <a:avLst/>
            <a:gdLst>
              <a:gd name="T0" fmla="*/ 0 w 320039"/>
              <a:gd name="T1" fmla="*/ 116213 h 320039"/>
              <a:gd name="T2" fmla="*/ 126445 w 320039"/>
              <a:gd name="T3" fmla="*/ 116213 h 320039"/>
              <a:gd name="T4" fmla="*/ 165513 w 320039"/>
              <a:gd name="T5" fmla="*/ 0 h 320039"/>
              <a:gd name="T6" fmla="*/ 204579 w 320039"/>
              <a:gd name="T7" fmla="*/ 116213 h 320039"/>
              <a:gd name="T8" fmla="*/ 331026 w 320039"/>
              <a:gd name="T9" fmla="*/ 116213 h 320039"/>
              <a:gd name="T10" fmla="*/ 228736 w 320039"/>
              <a:gd name="T11" fmla="*/ 188034 h 320039"/>
              <a:gd name="T12" fmla="*/ 267805 w 320039"/>
              <a:gd name="T13" fmla="*/ 304234 h 320039"/>
              <a:gd name="T14" fmla="*/ 165513 w 320039"/>
              <a:gd name="T15" fmla="*/ 232413 h 320039"/>
              <a:gd name="T16" fmla="*/ 63222 w 320039"/>
              <a:gd name="T17" fmla="*/ 304234 h 320039"/>
              <a:gd name="T18" fmla="*/ 102288 w 320039"/>
              <a:gd name="T19" fmla="*/ 188034 h 320039"/>
              <a:gd name="T20" fmla="*/ 0 w 320039"/>
              <a:gd name="T21" fmla="*/ 116213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88" name="object 26"/>
          <p:cNvSpPr>
            <a:spLocks/>
          </p:cNvSpPr>
          <p:nvPr/>
        </p:nvSpPr>
        <p:spPr bwMode="auto">
          <a:xfrm>
            <a:off x="5934075" y="1992313"/>
            <a:ext cx="319088" cy="319087"/>
          </a:xfrm>
          <a:custGeom>
            <a:avLst/>
            <a:gdLst>
              <a:gd name="T0" fmla="*/ 304252 w 320039"/>
              <a:gd name="T1" fmla="*/ 116200 h 320039"/>
              <a:gd name="T2" fmla="*/ 0 w 320039"/>
              <a:gd name="T3" fmla="*/ 116200 h 320039"/>
              <a:gd name="T4" fmla="*/ 94015 w 320039"/>
              <a:gd name="T5" fmla="*/ 188022 h 320039"/>
              <a:gd name="T6" fmla="*/ 58110 w 320039"/>
              <a:gd name="T7" fmla="*/ 304223 h 320039"/>
              <a:gd name="T8" fmla="*/ 152126 w 320039"/>
              <a:gd name="T9" fmla="*/ 232402 h 320039"/>
              <a:gd name="T10" fmla="*/ 223950 w 320039"/>
              <a:gd name="T11" fmla="*/ 232402 h 320039"/>
              <a:gd name="T12" fmla="*/ 210236 w 320039"/>
              <a:gd name="T13" fmla="*/ 188022 h 320039"/>
              <a:gd name="T14" fmla="*/ 304252 w 320039"/>
              <a:gd name="T15" fmla="*/ 116200 h 320039"/>
              <a:gd name="T16" fmla="*/ 223950 w 320039"/>
              <a:gd name="T17" fmla="*/ 232402 h 320039"/>
              <a:gd name="T18" fmla="*/ 152126 w 320039"/>
              <a:gd name="T19" fmla="*/ 232402 h 320039"/>
              <a:gd name="T20" fmla="*/ 246140 w 320039"/>
              <a:gd name="T21" fmla="*/ 304223 h 320039"/>
              <a:gd name="T22" fmla="*/ 223950 w 320039"/>
              <a:gd name="T23" fmla="*/ 232402 h 320039"/>
              <a:gd name="T24" fmla="*/ 152126 w 320039"/>
              <a:gd name="T25" fmla="*/ 0 h 320039"/>
              <a:gd name="T26" fmla="*/ 116219 w 320039"/>
              <a:gd name="T27" fmla="*/ 116200 h 320039"/>
              <a:gd name="T28" fmla="*/ 188032 w 320039"/>
              <a:gd name="T29" fmla="*/ 116200 h 320039"/>
              <a:gd name="T30" fmla="*/ 152126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89" name="object 27"/>
          <p:cNvSpPr>
            <a:spLocks/>
          </p:cNvSpPr>
          <p:nvPr/>
        </p:nvSpPr>
        <p:spPr bwMode="auto">
          <a:xfrm>
            <a:off x="5934075" y="1598613"/>
            <a:ext cx="319088" cy="319087"/>
          </a:xfrm>
          <a:custGeom>
            <a:avLst/>
            <a:gdLst>
              <a:gd name="T0" fmla="*/ 0 w 320039"/>
              <a:gd name="T1" fmla="*/ 116200 h 320039"/>
              <a:gd name="T2" fmla="*/ 116219 w 320039"/>
              <a:gd name="T3" fmla="*/ 116200 h 320039"/>
              <a:gd name="T4" fmla="*/ 152126 w 320039"/>
              <a:gd name="T5" fmla="*/ 0 h 320039"/>
              <a:gd name="T6" fmla="*/ 188032 w 320039"/>
              <a:gd name="T7" fmla="*/ 116200 h 320039"/>
              <a:gd name="T8" fmla="*/ 304252 w 320039"/>
              <a:gd name="T9" fmla="*/ 116200 h 320039"/>
              <a:gd name="T10" fmla="*/ 210236 w 320039"/>
              <a:gd name="T11" fmla="*/ 188022 h 320039"/>
              <a:gd name="T12" fmla="*/ 246140 w 320039"/>
              <a:gd name="T13" fmla="*/ 304223 h 320039"/>
              <a:gd name="T14" fmla="*/ 152126 w 320039"/>
              <a:gd name="T15" fmla="*/ 232402 h 320039"/>
              <a:gd name="T16" fmla="*/ 58110 w 320039"/>
              <a:gd name="T17" fmla="*/ 304223 h 320039"/>
              <a:gd name="T18" fmla="*/ 94015 w 320039"/>
              <a:gd name="T19" fmla="*/ 188022 h 320039"/>
              <a:gd name="T20" fmla="*/ 0 w 320039"/>
              <a:gd name="T21" fmla="*/ 116200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90" name="object 28"/>
          <p:cNvSpPr>
            <a:spLocks/>
          </p:cNvSpPr>
          <p:nvPr/>
        </p:nvSpPr>
        <p:spPr bwMode="auto">
          <a:xfrm>
            <a:off x="5956300" y="2465388"/>
            <a:ext cx="319088" cy="320675"/>
          </a:xfrm>
          <a:custGeom>
            <a:avLst/>
            <a:gdLst>
              <a:gd name="T0" fmla="*/ 304246 w 320039"/>
              <a:gd name="T1" fmla="*/ 126445 h 320039"/>
              <a:gd name="T2" fmla="*/ 0 w 320039"/>
              <a:gd name="T3" fmla="*/ 126445 h 320039"/>
              <a:gd name="T4" fmla="*/ 94013 w 320039"/>
              <a:gd name="T5" fmla="*/ 204592 h 320039"/>
              <a:gd name="T6" fmla="*/ 58109 w 320039"/>
              <a:gd name="T7" fmla="*/ 331025 h 320039"/>
              <a:gd name="T8" fmla="*/ 152123 w 320039"/>
              <a:gd name="T9" fmla="*/ 252885 h 320039"/>
              <a:gd name="T10" fmla="*/ 223947 w 320039"/>
              <a:gd name="T11" fmla="*/ 252885 h 320039"/>
              <a:gd name="T12" fmla="*/ 210231 w 320039"/>
              <a:gd name="T13" fmla="*/ 204592 h 320039"/>
              <a:gd name="T14" fmla="*/ 304246 w 320039"/>
              <a:gd name="T15" fmla="*/ 126445 h 320039"/>
              <a:gd name="T16" fmla="*/ 223947 w 320039"/>
              <a:gd name="T17" fmla="*/ 252885 h 320039"/>
              <a:gd name="T18" fmla="*/ 152123 w 320039"/>
              <a:gd name="T19" fmla="*/ 252885 h 320039"/>
              <a:gd name="T20" fmla="*/ 246136 w 320039"/>
              <a:gd name="T21" fmla="*/ 331025 h 320039"/>
              <a:gd name="T22" fmla="*/ 223947 w 320039"/>
              <a:gd name="T23" fmla="*/ 252885 h 320039"/>
              <a:gd name="T24" fmla="*/ 152123 w 320039"/>
              <a:gd name="T25" fmla="*/ 0 h 320039"/>
              <a:gd name="T26" fmla="*/ 116217 w 320039"/>
              <a:gd name="T27" fmla="*/ 126445 h 320039"/>
              <a:gd name="T28" fmla="*/ 188029 w 320039"/>
              <a:gd name="T29" fmla="*/ 126445 h 320039"/>
              <a:gd name="T30" fmla="*/ 15212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a:moveTo>
                  <a:pt x="235570" y="244487"/>
                </a:moveTo>
                <a:lnTo>
                  <a:pt x="160020" y="244487"/>
                </a:lnTo>
                <a:lnTo>
                  <a:pt x="258914" y="320039"/>
                </a:lnTo>
                <a:lnTo>
                  <a:pt x="235570" y="244487"/>
                </a:lnTo>
                <a:close/>
              </a:path>
              <a:path w="320039"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91" name="object 29"/>
          <p:cNvSpPr>
            <a:spLocks/>
          </p:cNvSpPr>
          <p:nvPr/>
        </p:nvSpPr>
        <p:spPr bwMode="auto">
          <a:xfrm>
            <a:off x="5942013" y="1995488"/>
            <a:ext cx="319087" cy="320675"/>
          </a:xfrm>
          <a:custGeom>
            <a:avLst/>
            <a:gdLst>
              <a:gd name="T0" fmla="*/ 0 w 320039"/>
              <a:gd name="T1" fmla="*/ 126445 h 320039"/>
              <a:gd name="T2" fmla="*/ 116213 w 320039"/>
              <a:gd name="T3" fmla="*/ 126445 h 320039"/>
              <a:gd name="T4" fmla="*/ 152117 w 320039"/>
              <a:gd name="T5" fmla="*/ 0 h 320039"/>
              <a:gd name="T6" fmla="*/ 188022 w 320039"/>
              <a:gd name="T7" fmla="*/ 126445 h 320039"/>
              <a:gd name="T8" fmla="*/ 304235 w 320039"/>
              <a:gd name="T9" fmla="*/ 126445 h 320039"/>
              <a:gd name="T10" fmla="*/ 210224 w 320039"/>
              <a:gd name="T11" fmla="*/ 204592 h 320039"/>
              <a:gd name="T12" fmla="*/ 246127 w 320039"/>
              <a:gd name="T13" fmla="*/ 331025 h 320039"/>
              <a:gd name="T14" fmla="*/ 152117 w 320039"/>
              <a:gd name="T15" fmla="*/ 252885 h 320039"/>
              <a:gd name="T16" fmla="*/ 58107 w 320039"/>
              <a:gd name="T17" fmla="*/ 331025 h 320039"/>
              <a:gd name="T18" fmla="*/ 94011 w 320039"/>
              <a:gd name="T19" fmla="*/ 204592 h 320039"/>
              <a:gd name="T20" fmla="*/ 0 w 320039"/>
              <a:gd name="T21" fmla="*/ 126445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92" name="object 30"/>
          <p:cNvSpPr>
            <a:spLocks/>
          </p:cNvSpPr>
          <p:nvPr/>
        </p:nvSpPr>
        <p:spPr bwMode="auto">
          <a:xfrm>
            <a:off x="6934200" y="1495425"/>
            <a:ext cx="320675" cy="320675"/>
          </a:xfrm>
          <a:custGeom>
            <a:avLst/>
            <a:gdLst>
              <a:gd name="T0" fmla="*/ 331008 w 320040"/>
              <a:gd name="T1" fmla="*/ 126432 h 320039"/>
              <a:gd name="T2" fmla="*/ 0 w 320040"/>
              <a:gd name="T3" fmla="*/ 126432 h 320039"/>
              <a:gd name="T4" fmla="*/ 102284 w 320040"/>
              <a:gd name="T5" fmla="*/ 204579 h 320039"/>
              <a:gd name="T6" fmla="*/ 63219 w 320040"/>
              <a:gd name="T7" fmla="*/ 331013 h 320039"/>
              <a:gd name="T8" fmla="*/ 165505 w 320040"/>
              <a:gd name="T9" fmla="*/ 252873 h 320039"/>
              <a:gd name="T10" fmla="*/ 243644 w 320040"/>
              <a:gd name="T11" fmla="*/ 252873 h 320039"/>
              <a:gd name="T12" fmla="*/ 228724 w 320040"/>
              <a:gd name="T13" fmla="*/ 204579 h 320039"/>
              <a:gd name="T14" fmla="*/ 331008 w 320040"/>
              <a:gd name="T15" fmla="*/ 126432 h 320039"/>
              <a:gd name="T16" fmla="*/ 243644 w 320040"/>
              <a:gd name="T17" fmla="*/ 252873 h 320039"/>
              <a:gd name="T18" fmla="*/ 165505 w 320040"/>
              <a:gd name="T19" fmla="*/ 252873 h 320039"/>
              <a:gd name="T20" fmla="*/ 267788 w 320040"/>
              <a:gd name="T21" fmla="*/ 331013 h 320039"/>
              <a:gd name="T22" fmla="*/ 243644 w 320040"/>
              <a:gd name="T23" fmla="*/ 252873 h 320039"/>
              <a:gd name="T24" fmla="*/ 165505 w 320040"/>
              <a:gd name="T25" fmla="*/ 0 h 320039"/>
              <a:gd name="T26" fmla="*/ 126438 w 320040"/>
              <a:gd name="T27" fmla="*/ 126432 h 320039"/>
              <a:gd name="T28" fmla="*/ 204567 w 320040"/>
              <a:gd name="T29" fmla="*/ 126432 h 320039"/>
              <a:gd name="T30" fmla="*/ 165505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39">
                <a:moveTo>
                  <a:pt x="235570" y="244475"/>
                </a:moveTo>
                <a:lnTo>
                  <a:pt x="160020" y="244475"/>
                </a:lnTo>
                <a:lnTo>
                  <a:pt x="258914" y="320027"/>
                </a:lnTo>
                <a:lnTo>
                  <a:pt x="235570" y="244475"/>
                </a:lnTo>
                <a:close/>
              </a:path>
              <a:path w="320040"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93" name="object 31"/>
          <p:cNvSpPr>
            <a:spLocks/>
          </p:cNvSpPr>
          <p:nvPr/>
        </p:nvSpPr>
        <p:spPr bwMode="auto">
          <a:xfrm>
            <a:off x="6934200" y="1508125"/>
            <a:ext cx="320675" cy="320675"/>
          </a:xfrm>
          <a:custGeom>
            <a:avLst/>
            <a:gdLst>
              <a:gd name="T0" fmla="*/ 0 w 320040"/>
              <a:gd name="T1" fmla="*/ 126432 h 320039"/>
              <a:gd name="T2" fmla="*/ 126438 w 320040"/>
              <a:gd name="T3" fmla="*/ 126432 h 320039"/>
              <a:gd name="T4" fmla="*/ 165505 w 320040"/>
              <a:gd name="T5" fmla="*/ 0 h 320039"/>
              <a:gd name="T6" fmla="*/ 204567 w 320040"/>
              <a:gd name="T7" fmla="*/ 126432 h 320039"/>
              <a:gd name="T8" fmla="*/ 331008 w 320040"/>
              <a:gd name="T9" fmla="*/ 126432 h 320039"/>
              <a:gd name="T10" fmla="*/ 228724 w 320040"/>
              <a:gd name="T11" fmla="*/ 204579 h 320039"/>
              <a:gd name="T12" fmla="*/ 267788 w 320040"/>
              <a:gd name="T13" fmla="*/ 331013 h 320039"/>
              <a:gd name="T14" fmla="*/ 165505 w 320040"/>
              <a:gd name="T15" fmla="*/ 252873 h 320039"/>
              <a:gd name="T16" fmla="*/ 63219 w 320040"/>
              <a:gd name="T17" fmla="*/ 331013 h 320039"/>
              <a:gd name="T18" fmla="*/ 102284 w 320040"/>
              <a:gd name="T19" fmla="*/ 204579 h 320039"/>
              <a:gd name="T20" fmla="*/ 0 w 320040"/>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94" name="object 32"/>
          <p:cNvSpPr>
            <a:spLocks/>
          </p:cNvSpPr>
          <p:nvPr/>
        </p:nvSpPr>
        <p:spPr bwMode="auto">
          <a:xfrm>
            <a:off x="8221663" y="1563688"/>
            <a:ext cx="319087" cy="320675"/>
          </a:xfrm>
          <a:custGeom>
            <a:avLst/>
            <a:gdLst>
              <a:gd name="T0" fmla="*/ 304219 w 320040"/>
              <a:gd name="T1" fmla="*/ 126445 h 320039"/>
              <a:gd name="T2" fmla="*/ 0 w 320040"/>
              <a:gd name="T3" fmla="*/ 126445 h 320039"/>
              <a:gd name="T4" fmla="*/ 94005 w 320040"/>
              <a:gd name="T5" fmla="*/ 204592 h 320039"/>
              <a:gd name="T6" fmla="*/ 58103 w 320040"/>
              <a:gd name="T7" fmla="*/ 331025 h 320039"/>
              <a:gd name="T8" fmla="*/ 152110 w 320040"/>
              <a:gd name="T9" fmla="*/ 252885 h 320039"/>
              <a:gd name="T10" fmla="*/ 223925 w 320040"/>
              <a:gd name="T11" fmla="*/ 252885 h 320039"/>
              <a:gd name="T12" fmla="*/ 210211 w 320040"/>
              <a:gd name="T13" fmla="*/ 204592 h 320039"/>
              <a:gd name="T14" fmla="*/ 304219 w 320040"/>
              <a:gd name="T15" fmla="*/ 126445 h 320039"/>
              <a:gd name="T16" fmla="*/ 223925 w 320040"/>
              <a:gd name="T17" fmla="*/ 252885 h 320039"/>
              <a:gd name="T18" fmla="*/ 152110 w 320040"/>
              <a:gd name="T19" fmla="*/ 252885 h 320039"/>
              <a:gd name="T20" fmla="*/ 246115 w 320040"/>
              <a:gd name="T21" fmla="*/ 331025 h 320039"/>
              <a:gd name="T22" fmla="*/ 223925 w 320040"/>
              <a:gd name="T23" fmla="*/ 252885 h 320039"/>
              <a:gd name="T24" fmla="*/ 152110 w 320040"/>
              <a:gd name="T25" fmla="*/ 0 h 320039"/>
              <a:gd name="T26" fmla="*/ 116207 w 320040"/>
              <a:gd name="T27" fmla="*/ 126445 h 320039"/>
              <a:gd name="T28" fmla="*/ 188011 w 320040"/>
              <a:gd name="T29" fmla="*/ 126445 h 320039"/>
              <a:gd name="T30" fmla="*/ 152110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50"/>
                </a:moveTo>
                <a:lnTo>
                  <a:pt x="0" y="122250"/>
                </a:lnTo>
                <a:lnTo>
                  <a:pt x="98894" y="197802"/>
                </a:lnTo>
                <a:lnTo>
                  <a:pt x="61125" y="320039"/>
                </a:lnTo>
                <a:lnTo>
                  <a:pt x="160020" y="244487"/>
                </a:lnTo>
                <a:lnTo>
                  <a:pt x="235570" y="244487"/>
                </a:lnTo>
                <a:lnTo>
                  <a:pt x="221145" y="197802"/>
                </a:lnTo>
                <a:lnTo>
                  <a:pt x="320040" y="122250"/>
                </a:lnTo>
                <a:close/>
              </a:path>
              <a:path w="320040" h="320039">
                <a:moveTo>
                  <a:pt x="235570" y="244487"/>
                </a:moveTo>
                <a:lnTo>
                  <a:pt x="160020" y="244487"/>
                </a:lnTo>
                <a:lnTo>
                  <a:pt x="258914" y="320039"/>
                </a:lnTo>
                <a:lnTo>
                  <a:pt x="235570" y="244487"/>
                </a:lnTo>
                <a:close/>
              </a:path>
              <a:path w="320040"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95" name="object 33"/>
          <p:cNvSpPr>
            <a:spLocks/>
          </p:cNvSpPr>
          <p:nvPr/>
        </p:nvSpPr>
        <p:spPr bwMode="auto">
          <a:xfrm>
            <a:off x="8221663" y="1563688"/>
            <a:ext cx="319087" cy="320675"/>
          </a:xfrm>
          <a:custGeom>
            <a:avLst/>
            <a:gdLst>
              <a:gd name="T0" fmla="*/ 0 w 320040"/>
              <a:gd name="T1" fmla="*/ 126445 h 320039"/>
              <a:gd name="T2" fmla="*/ 116207 w 320040"/>
              <a:gd name="T3" fmla="*/ 126445 h 320039"/>
              <a:gd name="T4" fmla="*/ 152110 w 320040"/>
              <a:gd name="T5" fmla="*/ 0 h 320039"/>
              <a:gd name="T6" fmla="*/ 188011 w 320040"/>
              <a:gd name="T7" fmla="*/ 126445 h 320039"/>
              <a:gd name="T8" fmla="*/ 304219 w 320040"/>
              <a:gd name="T9" fmla="*/ 126445 h 320039"/>
              <a:gd name="T10" fmla="*/ 210211 w 320040"/>
              <a:gd name="T11" fmla="*/ 204592 h 320039"/>
              <a:gd name="T12" fmla="*/ 246115 w 320040"/>
              <a:gd name="T13" fmla="*/ 331025 h 320039"/>
              <a:gd name="T14" fmla="*/ 152110 w 320040"/>
              <a:gd name="T15" fmla="*/ 252885 h 320039"/>
              <a:gd name="T16" fmla="*/ 58103 w 320040"/>
              <a:gd name="T17" fmla="*/ 331025 h 320039"/>
              <a:gd name="T18" fmla="*/ 94005 w 320040"/>
              <a:gd name="T19" fmla="*/ 204592 h 320039"/>
              <a:gd name="T20" fmla="*/ 0 w 320040"/>
              <a:gd name="T21" fmla="*/ 126445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96" name="object 34"/>
          <p:cNvSpPr>
            <a:spLocks/>
          </p:cNvSpPr>
          <p:nvPr/>
        </p:nvSpPr>
        <p:spPr bwMode="auto">
          <a:xfrm>
            <a:off x="7712075" y="2346325"/>
            <a:ext cx="319088" cy="320675"/>
          </a:xfrm>
          <a:custGeom>
            <a:avLst/>
            <a:gdLst>
              <a:gd name="T0" fmla="*/ 304235 w 320040"/>
              <a:gd name="T1" fmla="*/ 126445 h 320039"/>
              <a:gd name="T2" fmla="*/ 0 w 320040"/>
              <a:gd name="T3" fmla="*/ 126445 h 320039"/>
              <a:gd name="T4" fmla="*/ 94011 w 320040"/>
              <a:gd name="T5" fmla="*/ 204592 h 320039"/>
              <a:gd name="T6" fmla="*/ 58107 w 320040"/>
              <a:gd name="T7" fmla="*/ 331025 h 320039"/>
              <a:gd name="T8" fmla="*/ 152117 w 320040"/>
              <a:gd name="T9" fmla="*/ 252885 h 320039"/>
              <a:gd name="T10" fmla="*/ 223939 w 320040"/>
              <a:gd name="T11" fmla="*/ 252885 h 320039"/>
              <a:gd name="T12" fmla="*/ 210224 w 320040"/>
              <a:gd name="T13" fmla="*/ 204592 h 320039"/>
              <a:gd name="T14" fmla="*/ 304235 w 320040"/>
              <a:gd name="T15" fmla="*/ 126445 h 320039"/>
              <a:gd name="T16" fmla="*/ 223939 w 320040"/>
              <a:gd name="T17" fmla="*/ 252885 h 320039"/>
              <a:gd name="T18" fmla="*/ 152117 w 320040"/>
              <a:gd name="T19" fmla="*/ 252885 h 320039"/>
              <a:gd name="T20" fmla="*/ 246127 w 320040"/>
              <a:gd name="T21" fmla="*/ 331025 h 320039"/>
              <a:gd name="T22" fmla="*/ 223939 w 320040"/>
              <a:gd name="T23" fmla="*/ 252885 h 320039"/>
              <a:gd name="T24" fmla="*/ 152117 w 320040"/>
              <a:gd name="T25" fmla="*/ 0 h 320039"/>
              <a:gd name="T26" fmla="*/ 116213 w 320040"/>
              <a:gd name="T27" fmla="*/ 126445 h 320039"/>
              <a:gd name="T28" fmla="*/ 188022 w 320040"/>
              <a:gd name="T29" fmla="*/ 126445 h 320039"/>
              <a:gd name="T30" fmla="*/ 152117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50"/>
                </a:moveTo>
                <a:lnTo>
                  <a:pt x="0" y="122250"/>
                </a:lnTo>
                <a:lnTo>
                  <a:pt x="98894" y="197802"/>
                </a:lnTo>
                <a:lnTo>
                  <a:pt x="61125" y="320039"/>
                </a:lnTo>
                <a:lnTo>
                  <a:pt x="160020" y="244487"/>
                </a:lnTo>
                <a:lnTo>
                  <a:pt x="235570" y="244487"/>
                </a:lnTo>
                <a:lnTo>
                  <a:pt x="221145" y="197802"/>
                </a:lnTo>
                <a:lnTo>
                  <a:pt x="320040" y="122250"/>
                </a:lnTo>
                <a:close/>
              </a:path>
              <a:path w="320040" h="320039">
                <a:moveTo>
                  <a:pt x="235570" y="244487"/>
                </a:moveTo>
                <a:lnTo>
                  <a:pt x="160020" y="244487"/>
                </a:lnTo>
                <a:lnTo>
                  <a:pt x="258914" y="320039"/>
                </a:lnTo>
                <a:lnTo>
                  <a:pt x="235570" y="244487"/>
                </a:lnTo>
                <a:close/>
              </a:path>
              <a:path w="320040"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97" name="object 35"/>
          <p:cNvSpPr>
            <a:spLocks/>
          </p:cNvSpPr>
          <p:nvPr/>
        </p:nvSpPr>
        <p:spPr bwMode="auto">
          <a:xfrm>
            <a:off x="7699375" y="1660525"/>
            <a:ext cx="319088" cy="320675"/>
          </a:xfrm>
          <a:custGeom>
            <a:avLst/>
            <a:gdLst>
              <a:gd name="T0" fmla="*/ 0 w 320040"/>
              <a:gd name="T1" fmla="*/ 126445 h 320039"/>
              <a:gd name="T2" fmla="*/ 116213 w 320040"/>
              <a:gd name="T3" fmla="*/ 126445 h 320039"/>
              <a:gd name="T4" fmla="*/ 152117 w 320040"/>
              <a:gd name="T5" fmla="*/ 0 h 320039"/>
              <a:gd name="T6" fmla="*/ 188022 w 320040"/>
              <a:gd name="T7" fmla="*/ 126445 h 320039"/>
              <a:gd name="T8" fmla="*/ 304235 w 320040"/>
              <a:gd name="T9" fmla="*/ 126445 h 320039"/>
              <a:gd name="T10" fmla="*/ 210224 w 320040"/>
              <a:gd name="T11" fmla="*/ 204592 h 320039"/>
              <a:gd name="T12" fmla="*/ 246127 w 320040"/>
              <a:gd name="T13" fmla="*/ 331025 h 320039"/>
              <a:gd name="T14" fmla="*/ 152117 w 320040"/>
              <a:gd name="T15" fmla="*/ 252885 h 320039"/>
              <a:gd name="T16" fmla="*/ 58107 w 320040"/>
              <a:gd name="T17" fmla="*/ 331025 h 320039"/>
              <a:gd name="T18" fmla="*/ 94011 w 320040"/>
              <a:gd name="T19" fmla="*/ 204592 h 320039"/>
              <a:gd name="T20" fmla="*/ 0 w 320040"/>
              <a:gd name="T21" fmla="*/ 126445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498" name="object 36"/>
          <p:cNvSpPr>
            <a:spLocks/>
          </p:cNvSpPr>
          <p:nvPr/>
        </p:nvSpPr>
        <p:spPr bwMode="auto">
          <a:xfrm>
            <a:off x="7689850" y="2000250"/>
            <a:ext cx="320675" cy="320675"/>
          </a:xfrm>
          <a:custGeom>
            <a:avLst/>
            <a:gdLst>
              <a:gd name="T0" fmla="*/ 331008 w 320040"/>
              <a:gd name="T1" fmla="*/ 126432 h 320039"/>
              <a:gd name="T2" fmla="*/ 0 w 320040"/>
              <a:gd name="T3" fmla="*/ 126432 h 320039"/>
              <a:gd name="T4" fmla="*/ 102284 w 320040"/>
              <a:gd name="T5" fmla="*/ 204579 h 320039"/>
              <a:gd name="T6" fmla="*/ 63219 w 320040"/>
              <a:gd name="T7" fmla="*/ 331013 h 320039"/>
              <a:gd name="T8" fmla="*/ 165505 w 320040"/>
              <a:gd name="T9" fmla="*/ 252873 h 320039"/>
              <a:gd name="T10" fmla="*/ 243644 w 320040"/>
              <a:gd name="T11" fmla="*/ 252873 h 320039"/>
              <a:gd name="T12" fmla="*/ 228724 w 320040"/>
              <a:gd name="T13" fmla="*/ 204579 h 320039"/>
              <a:gd name="T14" fmla="*/ 331008 w 320040"/>
              <a:gd name="T15" fmla="*/ 126432 h 320039"/>
              <a:gd name="T16" fmla="*/ 243644 w 320040"/>
              <a:gd name="T17" fmla="*/ 252873 h 320039"/>
              <a:gd name="T18" fmla="*/ 165505 w 320040"/>
              <a:gd name="T19" fmla="*/ 252873 h 320039"/>
              <a:gd name="T20" fmla="*/ 267788 w 320040"/>
              <a:gd name="T21" fmla="*/ 331013 h 320039"/>
              <a:gd name="T22" fmla="*/ 243644 w 320040"/>
              <a:gd name="T23" fmla="*/ 252873 h 320039"/>
              <a:gd name="T24" fmla="*/ 165505 w 320040"/>
              <a:gd name="T25" fmla="*/ 0 h 320039"/>
              <a:gd name="T26" fmla="*/ 126438 w 320040"/>
              <a:gd name="T27" fmla="*/ 126432 h 320039"/>
              <a:gd name="T28" fmla="*/ 204567 w 320040"/>
              <a:gd name="T29" fmla="*/ 126432 h 320039"/>
              <a:gd name="T30" fmla="*/ 165505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39">
                <a:moveTo>
                  <a:pt x="235570" y="244475"/>
                </a:moveTo>
                <a:lnTo>
                  <a:pt x="160020" y="244475"/>
                </a:lnTo>
                <a:lnTo>
                  <a:pt x="258914" y="320027"/>
                </a:lnTo>
                <a:lnTo>
                  <a:pt x="235570" y="244475"/>
                </a:lnTo>
                <a:close/>
              </a:path>
              <a:path w="320040"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499" name="object 37"/>
          <p:cNvSpPr>
            <a:spLocks/>
          </p:cNvSpPr>
          <p:nvPr/>
        </p:nvSpPr>
        <p:spPr bwMode="auto">
          <a:xfrm>
            <a:off x="7689850" y="2000250"/>
            <a:ext cx="320675" cy="320675"/>
          </a:xfrm>
          <a:custGeom>
            <a:avLst/>
            <a:gdLst>
              <a:gd name="T0" fmla="*/ 0 w 320040"/>
              <a:gd name="T1" fmla="*/ 126432 h 320039"/>
              <a:gd name="T2" fmla="*/ 126438 w 320040"/>
              <a:gd name="T3" fmla="*/ 126432 h 320039"/>
              <a:gd name="T4" fmla="*/ 165505 w 320040"/>
              <a:gd name="T5" fmla="*/ 0 h 320039"/>
              <a:gd name="T6" fmla="*/ 204567 w 320040"/>
              <a:gd name="T7" fmla="*/ 126432 h 320039"/>
              <a:gd name="T8" fmla="*/ 331008 w 320040"/>
              <a:gd name="T9" fmla="*/ 126432 h 320039"/>
              <a:gd name="T10" fmla="*/ 228724 w 320040"/>
              <a:gd name="T11" fmla="*/ 204579 h 320039"/>
              <a:gd name="T12" fmla="*/ 267788 w 320040"/>
              <a:gd name="T13" fmla="*/ 331013 h 320039"/>
              <a:gd name="T14" fmla="*/ 165505 w 320040"/>
              <a:gd name="T15" fmla="*/ 252873 h 320039"/>
              <a:gd name="T16" fmla="*/ 63219 w 320040"/>
              <a:gd name="T17" fmla="*/ 331013 h 320039"/>
              <a:gd name="T18" fmla="*/ 102284 w 320040"/>
              <a:gd name="T19" fmla="*/ 204579 h 320039"/>
              <a:gd name="T20" fmla="*/ 0 w 320040"/>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00" name="object 38"/>
          <p:cNvSpPr>
            <a:spLocks/>
          </p:cNvSpPr>
          <p:nvPr/>
        </p:nvSpPr>
        <p:spPr bwMode="auto">
          <a:xfrm>
            <a:off x="7699375" y="1657350"/>
            <a:ext cx="319088" cy="319088"/>
          </a:xfrm>
          <a:custGeom>
            <a:avLst/>
            <a:gdLst>
              <a:gd name="T0" fmla="*/ 304235 w 320040"/>
              <a:gd name="T1" fmla="*/ 116219 h 320039"/>
              <a:gd name="T2" fmla="*/ 0 w 320040"/>
              <a:gd name="T3" fmla="*/ 116219 h 320039"/>
              <a:gd name="T4" fmla="*/ 94011 w 320040"/>
              <a:gd name="T5" fmla="*/ 188044 h 320039"/>
              <a:gd name="T6" fmla="*/ 58107 w 320040"/>
              <a:gd name="T7" fmla="*/ 304251 h 320039"/>
              <a:gd name="T8" fmla="*/ 152117 w 320040"/>
              <a:gd name="T9" fmla="*/ 232426 h 320039"/>
              <a:gd name="T10" fmla="*/ 223939 w 320040"/>
              <a:gd name="T11" fmla="*/ 232426 h 320039"/>
              <a:gd name="T12" fmla="*/ 210224 w 320040"/>
              <a:gd name="T13" fmla="*/ 188044 h 320039"/>
              <a:gd name="T14" fmla="*/ 304235 w 320040"/>
              <a:gd name="T15" fmla="*/ 116219 h 320039"/>
              <a:gd name="T16" fmla="*/ 223939 w 320040"/>
              <a:gd name="T17" fmla="*/ 232426 h 320039"/>
              <a:gd name="T18" fmla="*/ 152117 w 320040"/>
              <a:gd name="T19" fmla="*/ 232426 h 320039"/>
              <a:gd name="T20" fmla="*/ 246127 w 320040"/>
              <a:gd name="T21" fmla="*/ 304251 h 320039"/>
              <a:gd name="T22" fmla="*/ 223939 w 320040"/>
              <a:gd name="T23" fmla="*/ 232426 h 320039"/>
              <a:gd name="T24" fmla="*/ 152117 w 320040"/>
              <a:gd name="T25" fmla="*/ 0 h 320039"/>
              <a:gd name="T26" fmla="*/ 116213 w 320040"/>
              <a:gd name="T27" fmla="*/ 116219 h 320039"/>
              <a:gd name="T28" fmla="*/ 188022 w 320040"/>
              <a:gd name="T29" fmla="*/ 116219 h 320039"/>
              <a:gd name="T30" fmla="*/ 152117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50"/>
                </a:moveTo>
                <a:lnTo>
                  <a:pt x="0" y="122250"/>
                </a:lnTo>
                <a:lnTo>
                  <a:pt x="98894" y="197802"/>
                </a:lnTo>
                <a:lnTo>
                  <a:pt x="61125" y="320039"/>
                </a:lnTo>
                <a:lnTo>
                  <a:pt x="160020" y="244487"/>
                </a:lnTo>
                <a:lnTo>
                  <a:pt x="235570" y="244487"/>
                </a:lnTo>
                <a:lnTo>
                  <a:pt x="221145" y="197802"/>
                </a:lnTo>
                <a:lnTo>
                  <a:pt x="320040" y="122250"/>
                </a:lnTo>
                <a:close/>
              </a:path>
              <a:path w="320040" h="320039">
                <a:moveTo>
                  <a:pt x="235570" y="244487"/>
                </a:moveTo>
                <a:lnTo>
                  <a:pt x="160020" y="244487"/>
                </a:lnTo>
                <a:lnTo>
                  <a:pt x="258914" y="320039"/>
                </a:lnTo>
                <a:lnTo>
                  <a:pt x="235570" y="244487"/>
                </a:lnTo>
                <a:close/>
              </a:path>
              <a:path w="320040"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01" name="object 39"/>
          <p:cNvSpPr>
            <a:spLocks/>
          </p:cNvSpPr>
          <p:nvPr/>
        </p:nvSpPr>
        <p:spPr bwMode="auto">
          <a:xfrm>
            <a:off x="7699375" y="1657350"/>
            <a:ext cx="319088" cy="319088"/>
          </a:xfrm>
          <a:custGeom>
            <a:avLst/>
            <a:gdLst>
              <a:gd name="T0" fmla="*/ 0 w 320040"/>
              <a:gd name="T1" fmla="*/ 116219 h 320039"/>
              <a:gd name="T2" fmla="*/ 116213 w 320040"/>
              <a:gd name="T3" fmla="*/ 116219 h 320039"/>
              <a:gd name="T4" fmla="*/ 152117 w 320040"/>
              <a:gd name="T5" fmla="*/ 0 h 320039"/>
              <a:gd name="T6" fmla="*/ 188022 w 320040"/>
              <a:gd name="T7" fmla="*/ 116219 h 320039"/>
              <a:gd name="T8" fmla="*/ 304235 w 320040"/>
              <a:gd name="T9" fmla="*/ 116219 h 320039"/>
              <a:gd name="T10" fmla="*/ 210224 w 320040"/>
              <a:gd name="T11" fmla="*/ 188044 h 320039"/>
              <a:gd name="T12" fmla="*/ 246127 w 320040"/>
              <a:gd name="T13" fmla="*/ 304251 h 320039"/>
              <a:gd name="T14" fmla="*/ 152117 w 320040"/>
              <a:gd name="T15" fmla="*/ 232426 h 320039"/>
              <a:gd name="T16" fmla="*/ 58107 w 320040"/>
              <a:gd name="T17" fmla="*/ 304251 h 320039"/>
              <a:gd name="T18" fmla="*/ 94011 w 320040"/>
              <a:gd name="T19" fmla="*/ 188044 h 320039"/>
              <a:gd name="T20" fmla="*/ 0 w 320040"/>
              <a:gd name="T21" fmla="*/ 116219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02" name="object 40"/>
          <p:cNvSpPr>
            <a:spLocks/>
          </p:cNvSpPr>
          <p:nvPr/>
        </p:nvSpPr>
        <p:spPr bwMode="auto">
          <a:xfrm>
            <a:off x="139700" y="4819650"/>
            <a:ext cx="320675" cy="320675"/>
          </a:xfrm>
          <a:custGeom>
            <a:avLst/>
            <a:gdLst>
              <a:gd name="T0" fmla="*/ 331008 w 320040"/>
              <a:gd name="T1" fmla="*/ 126445 h 320039"/>
              <a:gd name="T2" fmla="*/ 0 w 320040"/>
              <a:gd name="T3" fmla="*/ 126445 h 320039"/>
              <a:gd name="T4" fmla="*/ 102284 w 320040"/>
              <a:gd name="T5" fmla="*/ 204592 h 320039"/>
              <a:gd name="T6" fmla="*/ 63219 w 320040"/>
              <a:gd name="T7" fmla="*/ 331026 h 320039"/>
              <a:gd name="T8" fmla="*/ 165505 w 320040"/>
              <a:gd name="T9" fmla="*/ 252885 h 320039"/>
              <a:gd name="T10" fmla="*/ 243644 w 320040"/>
              <a:gd name="T11" fmla="*/ 252885 h 320039"/>
              <a:gd name="T12" fmla="*/ 228724 w 320040"/>
              <a:gd name="T13" fmla="*/ 204592 h 320039"/>
              <a:gd name="T14" fmla="*/ 331008 w 320040"/>
              <a:gd name="T15" fmla="*/ 126445 h 320039"/>
              <a:gd name="T16" fmla="*/ 243644 w 320040"/>
              <a:gd name="T17" fmla="*/ 252885 h 320039"/>
              <a:gd name="T18" fmla="*/ 165505 w 320040"/>
              <a:gd name="T19" fmla="*/ 252885 h 320039"/>
              <a:gd name="T20" fmla="*/ 267788 w 320040"/>
              <a:gd name="T21" fmla="*/ 331026 h 320039"/>
              <a:gd name="T22" fmla="*/ 243644 w 320040"/>
              <a:gd name="T23" fmla="*/ 252885 h 320039"/>
              <a:gd name="T24" fmla="*/ 165505 w 320040"/>
              <a:gd name="T25" fmla="*/ 0 h 320039"/>
              <a:gd name="T26" fmla="*/ 126438 w 320040"/>
              <a:gd name="T27" fmla="*/ 126445 h 320039"/>
              <a:gd name="T28" fmla="*/ 204567 w 320040"/>
              <a:gd name="T29" fmla="*/ 126445 h 320039"/>
              <a:gd name="T30" fmla="*/ 165505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50"/>
                </a:moveTo>
                <a:lnTo>
                  <a:pt x="0" y="122250"/>
                </a:lnTo>
                <a:lnTo>
                  <a:pt x="98894" y="197802"/>
                </a:lnTo>
                <a:lnTo>
                  <a:pt x="61125" y="320040"/>
                </a:lnTo>
                <a:lnTo>
                  <a:pt x="160020" y="244487"/>
                </a:lnTo>
                <a:lnTo>
                  <a:pt x="235570" y="244487"/>
                </a:lnTo>
                <a:lnTo>
                  <a:pt x="221145" y="197802"/>
                </a:lnTo>
                <a:lnTo>
                  <a:pt x="320040" y="122250"/>
                </a:lnTo>
                <a:close/>
              </a:path>
              <a:path w="320040" h="320039">
                <a:moveTo>
                  <a:pt x="235570" y="244487"/>
                </a:moveTo>
                <a:lnTo>
                  <a:pt x="160020" y="244487"/>
                </a:lnTo>
                <a:lnTo>
                  <a:pt x="258914" y="320040"/>
                </a:lnTo>
                <a:lnTo>
                  <a:pt x="235570" y="244487"/>
                </a:lnTo>
                <a:close/>
              </a:path>
              <a:path w="320040"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03" name="object 41"/>
          <p:cNvSpPr>
            <a:spLocks/>
          </p:cNvSpPr>
          <p:nvPr/>
        </p:nvSpPr>
        <p:spPr bwMode="auto">
          <a:xfrm>
            <a:off x="139700" y="4819650"/>
            <a:ext cx="320675" cy="320675"/>
          </a:xfrm>
          <a:custGeom>
            <a:avLst/>
            <a:gdLst>
              <a:gd name="T0" fmla="*/ 0 w 320040"/>
              <a:gd name="T1" fmla="*/ 126445 h 320039"/>
              <a:gd name="T2" fmla="*/ 126438 w 320040"/>
              <a:gd name="T3" fmla="*/ 126445 h 320039"/>
              <a:gd name="T4" fmla="*/ 165505 w 320040"/>
              <a:gd name="T5" fmla="*/ 0 h 320039"/>
              <a:gd name="T6" fmla="*/ 204567 w 320040"/>
              <a:gd name="T7" fmla="*/ 126445 h 320039"/>
              <a:gd name="T8" fmla="*/ 331008 w 320040"/>
              <a:gd name="T9" fmla="*/ 126445 h 320039"/>
              <a:gd name="T10" fmla="*/ 228724 w 320040"/>
              <a:gd name="T11" fmla="*/ 204592 h 320039"/>
              <a:gd name="T12" fmla="*/ 267788 w 320040"/>
              <a:gd name="T13" fmla="*/ 331026 h 320039"/>
              <a:gd name="T14" fmla="*/ 165505 w 320040"/>
              <a:gd name="T15" fmla="*/ 252885 h 320039"/>
              <a:gd name="T16" fmla="*/ 63219 w 320040"/>
              <a:gd name="T17" fmla="*/ 331026 h 320039"/>
              <a:gd name="T18" fmla="*/ 102284 w 320040"/>
              <a:gd name="T19" fmla="*/ 204592 h 320039"/>
              <a:gd name="T20" fmla="*/ 0 w 320040"/>
              <a:gd name="T21" fmla="*/ 126445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50"/>
                </a:moveTo>
                <a:lnTo>
                  <a:pt x="122250" y="122250"/>
                </a:lnTo>
                <a:lnTo>
                  <a:pt x="160020" y="0"/>
                </a:lnTo>
                <a:lnTo>
                  <a:pt x="197789" y="122250"/>
                </a:lnTo>
                <a:lnTo>
                  <a:pt x="320040" y="122250"/>
                </a:lnTo>
                <a:lnTo>
                  <a:pt x="221145" y="197802"/>
                </a:lnTo>
                <a:lnTo>
                  <a:pt x="258914" y="320040"/>
                </a:lnTo>
                <a:lnTo>
                  <a:pt x="160020" y="244487"/>
                </a:lnTo>
                <a:lnTo>
                  <a:pt x="61125" y="320040"/>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04" name="object 42"/>
          <p:cNvSpPr>
            <a:spLocks/>
          </p:cNvSpPr>
          <p:nvPr/>
        </p:nvSpPr>
        <p:spPr bwMode="auto">
          <a:xfrm>
            <a:off x="1274763" y="5416550"/>
            <a:ext cx="320675" cy="320675"/>
          </a:xfrm>
          <a:custGeom>
            <a:avLst/>
            <a:gdLst>
              <a:gd name="T0" fmla="*/ 331008 w 320040"/>
              <a:gd name="T1" fmla="*/ 126445 h 320039"/>
              <a:gd name="T2" fmla="*/ 0 w 320040"/>
              <a:gd name="T3" fmla="*/ 126445 h 320039"/>
              <a:gd name="T4" fmla="*/ 102284 w 320040"/>
              <a:gd name="T5" fmla="*/ 204592 h 320039"/>
              <a:gd name="T6" fmla="*/ 63219 w 320040"/>
              <a:gd name="T7" fmla="*/ 331026 h 320039"/>
              <a:gd name="T8" fmla="*/ 165505 w 320040"/>
              <a:gd name="T9" fmla="*/ 252885 h 320039"/>
              <a:gd name="T10" fmla="*/ 243644 w 320040"/>
              <a:gd name="T11" fmla="*/ 252885 h 320039"/>
              <a:gd name="T12" fmla="*/ 228724 w 320040"/>
              <a:gd name="T13" fmla="*/ 204592 h 320039"/>
              <a:gd name="T14" fmla="*/ 331008 w 320040"/>
              <a:gd name="T15" fmla="*/ 126445 h 320039"/>
              <a:gd name="T16" fmla="*/ 243644 w 320040"/>
              <a:gd name="T17" fmla="*/ 252885 h 320039"/>
              <a:gd name="T18" fmla="*/ 165505 w 320040"/>
              <a:gd name="T19" fmla="*/ 252885 h 320039"/>
              <a:gd name="T20" fmla="*/ 267788 w 320040"/>
              <a:gd name="T21" fmla="*/ 331026 h 320039"/>
              <a:gd name="T22" fmla="*/ 243644 w 320040"/>
              <a:gd name="T23" fmla="*/ 252885 h 320039"/>
              <a:gd name="T24" fmla="*/ 165505 w 320040"/>
              <a:gd name="T25" fmla="*/ 0 h 320039"/>
              <a:gd name="T26" fmla="*/ 126438 w 320040"/>
              <a:gd name="T27" fmla="*/ 126445 h 320039"/>
              <a:gd name="T28" fmla="*/ 204567 w 320040"/>
              <a:gd name="T29" fmla="*/ 126445 h 320039"/>
              <a:gd name="T30" fmla="*/ 165505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50"/>
                </a:moveTo>
                <a:lnTo>
                  <a:pt x="0" y="122250"/>
                </a:lnTo>
                <a:lnTo>
                  <a:pt x="98894" y="197802"/>
                </a:lnTo>
                <a:lnTo>
                  <a:pt x="61125" y="320040"/>
                </a:lnTo>
                <a:lnTo>
                  <a:pt x="160020" y="244487"/>
                </a:lnTo>
                <a:lnTo>
                  <a:pt x="235570" y="244487"/>
                </a:lnTo>
                <a:lnTo>
                  <a:pt x="221145" y="197802"/>
                </a:lnTo>
                <a:lnTo>
                  <a:pt x="320040" y="122250"/>
                </a:lnTo>
                <a:close/>
              </a:path>
              <a:path w="320040" h="320039">
                <a:moveTo>
                  <a:pt x="235570" y="244487"/>
                </a:moveTo>
                <a:lnTo>
                  <a:pt x="160020" y="244487"/>
                </a:lnTo>
                <a:lnTo>
                  <a:pt x="258914" y="320040"/>
                </a:lnTo>
                <a:lnTo>
                  <a:pt x="235570" y="244487"/>
                </a:lnTo>
                <a:close/>
              </a:path>
              <a:path w="320040"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05" name="object 43"/>
          <p:cNvSpPr>
            <a:spLocks/>
          </p:cNvSpPr>
          <p:nvPr/>
        </p:nvSpPr>
        <p:spPr bwMode="auto">
          <a:xfrm>
            <a:off x="1274763" y="5416550"/>
            <a:ext cx="320675" cy="320675"/>
          </a:xfrm>
          <a:custGeom>
            <a:avLst/>
            <a:gdLst>
              <a:gd name="T0" fmla="*/ 0 w 320040"/>
              <a:gd name="T1" fmla="*/ 126445 h 320039"/>
              <a:gd name="T2" fmla="*/ 126438 w 320040"/>
              <a:gd name="T3" fmla="*/ 126445 h 320039"/>
              <a:gd name="T4" fmla="*/ 165505 w 320040"/>
              <a:gd name="T5" fmla="*/ 0 h 320039"/>
              <a:gd name="T6" fmla="*/ 204567 w 320040"/>
              <a:gd name="T7" fmla="*/ 126445 h 320039"/>
              <a:gd name="T8" fmla="*/ 331008 w 320040"/>
              <a:gd name="T9" fmla="*/ 126445 h 320039"/>
              <a:gd name="T10" fmla="*/ 228724 w 320040"/>
              <a:gd name="T11" fmla="*/ 204592 h 320039"/>
              <a:gd name="T12" fmla="*/ 267788 w 320040"/>
              <a:gd name="T13" fmla="*/ 331026 h 320039"/>
              <a:gd name="T14" fmla="*/ 165505 w 320040"/>
              <a:gd name="T15" fmla="*/ 252885 h 320039"/>
              <a:gd name="T16" fmla="*/ 63219 w 320040"/>
              <a:gd name="T17" fmla="*/ 331026 h 320039"/>
              <a:gd name="T18" fmla="*/ 102284 w 320040"/>
              <a:gd name="T19" fmla="*/ 204592 h 320039"/>
              <a:gd name="T20" fmla="*/ 0 w 320040"/>
              <a:gd name="T21" fmla="*/ 126445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50"/>
                </a:moveTo>
                <a:lnTo>
                  <a:pt x="122250" y="122250"/>
                </a:lnTo>
                <a:lnTo>
                  <a:pt x="160020" y="0"/>
                </a:lnTo>
                <a:lnTo>
                  <a:pt x="197789" y="122250"/>
                </a:lnTo>
                <a:lnTo>
                  <a:pt x="320040" y="122250"/>
                </a:lnTo>
                <a:lnTo>
                  <a:pt x="221145" y="197802"/>
                </a:lnTo>
                <a:lnTo>
                  <a:pt x="258914" y="320040"/>
                </a:lnTo>
                <a:lnTo>
                  <a:pt x="160020" y="244487"/>
                </a:lnTo>
                <a:lnTo>
                  <a:pt x="61125" y="320040"/>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06" name="object 44"/>
          <p:cNvSpPr>
            <a:spLocks/>
          </p:cNvSpPr>
          <p:nvPr/>
        </p:nvSpPr>
        <p:spPr bwMode="auto">
          <a:xfrm>
            <a:off x="1257300" y="5934075"/>
            <a:ext cx="320675" cy="319088"/>
          </a:xfrm>
          <a:custGeom>
            <a:avLst/>
            <a:gdLst>
              <a:gd name="T0" fmla="*/ 331008 w 320040"/>
              <a:gd name="T1" fmla="*/ 116219 h 320039"/>
              <a:gd name="T2" fmla="*/ 0 w 320040"/>
              <a:gd name="T3" fmla="*/ 116219 h 320039"/>
              <a:gd name="T4" fmla="*/ 102284 w 320040"/>
              <a:gd name="T5" fmla="*/ 188044 h 320039"/>
              <a:gd name="T6" fmla="*/ 63219 w 320040"/>
              <a:gd name="T7" fmla="*/ 304252 h 320039"/>
              <a:gd name="T8" fmla="*/ 165505 w 320040"/>
              <a:gd name="T9" fmla="*/ 232426 h 320039"/>
              <a:gd name="T10" fmla="*/ 243644 w 320040"/>
              <a:gd name="T11" fmla="*/ 232426 h 320039"/>
              <a:gd name="T12" fmla="*/ 228724 w 320040"/>
              <a:gd name="T13" fmla="*/ 188044 h 320039"/>
              <a:gd name="T14" fmla="*/ 331008 w 320040"/>
              <a:gd name="T15" fmla="*/ 116219 h 320039"/>
              <a:gd name="T16" fmla="*/ 243644 w 320040"/>
              <a:gd name="T17" fmla="*/ 232426 h 320039"/>
              <a:gd name="T18" fmla="*/ 165505 w 320040"/>
              <a:gd name="T19" fmla="*/ 232426 h 320039"/>
              <a:gd name="T20" fmla="*/ 267788 w 320040"/>
              <a:gd name="T21" fmla="*/ 304252 h 320039"/>
              <a:gd name="T22" fmla="*/ 243644 w 320040"/>
              <a:gd name="T23" fmla="*/ 232426 h 320039"/>
              <a:gd name="T24" fmla="*/ 165505 w 320040"/>
              <a:gd name="T25" fmla="*/ 0 h 320039"/>
              <a:gd name="T26" fmla="*/ 126438 w 320040"/>
              <a:gd name="T27" fmla="*/ 116219 h 320039"/>
              <a:gd name="T28" fmla="*/ 204567 w 320040"/>
              <a:gd name="T29" fmla="*/ 116219 h 320039"/>
              <a:gd name="T30" fmla="*/ 165505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50"/>
                </a:moveTo>
                <a:lnTo>
                  <a:pt x="0" y="122250"/>
                </a:lnTo>
                <a:lnTo>
                  <a:pt x="98894" y="197802"/>
                </a:lnTo>
                <a:lnTo>
                  <a:pt x="61125" y="320040"/>
                </a:lnTo>
                <a:lnTo>
                  <a:pt x="160020" y="244487"/>
                </a:lnTo>
                <a:lnTo>
                  <a:pt x="235570" y="244487"/>
                </a:lnTo>
                <a:lnTo>
                  <a:pt x="221145" y="197802"/>
                </a:lnTo>
                <a:lnTo>
                  <a:pt x="320040" y="122250"/>
                </a:lnTo>
                <a:close/>
              </a:path>
              <a:path w="320040" h="320039">
                <a:moveTo>
                  <a:pt x="235570" y="244487"/>
                </a:moveTo>
                <a:lnTo>
                  <a:pt x="160020" y="244487"/>
                </a:lnTo>
                <a:lnTo>
                  <a:pt x="258914" y="320040"/>
                </a:lnTo>
                <a:lnTo>
                  <a:pt x="235570" y="244487"/>
                </a:lnTo>
                <a:close/>
              </a:path>
              <a:path w="320040"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07" name="object 45"/>
          <p:cNvSpPr>
            <a:spLocks/>
          </p:cNvSpPr>
          <p:nvPr/>
        </p:nvSpPr>
        <p:spPr bwMode="auto">
          <a:xfrm>
            <a:off x="1257300" y="5934075"/>
            <a:ext cx="320675" cy="319088"/>
          </a:xfrm>
          <a:custGeom>
            <a:avLst/>
            <a:gdLst>
              <a:gd name="T0" fmla="*/ 0 w 320040"/>
              <a:gd name="T1" fmla="*/ 116219 h 320039"/>
              <a:gd name="T2" fmla="*/ 126438 w 320040"/>
              <a:gd name="T3" fmla="*/ 116219 h 320039"/>
              <a:gd name="T4" fmla="*/ 165505 w 320040"/>
              <a:gd name="T5" fmla="*/ 0 h 320039"/>
              <a:gd name="T6" fmla="*/ 204567 w 320040"/>
              <a:gd name="T7" fmla="*/ 116219 h 320039"/>
              <a:gd name="T8" fmla="*/ 331008 w 320040"/>
              <a:gd name="T9" fmla="*/ 116219 h 320039"/>
              <a:gd name="T10" fmla="*/ 228724 w 320040"/>
              <a:gd name="T11" fmla="*/ 188044 h 320039"/>
              <a:gd name="T12" fmla="*/ 267788 w 320040"/>
              <a:gd name="T13" fmla="*/ 304252 h 320039"/>
              <a:gd name="T14" fmla="*/ 165505 w 320040"/>
              <a:gd name="T15" fmla="*/ 232426 h 320039"/>
              <a:gd name="T16" fmla="*/ 63219 w 320040"/>
              <a:gd name="T17" fmla="*/ 304252 h 320039"/>
              <a:gd name="T18" fmla="*/ 102284 w 320040"/>
              <a:gd name="T19" fmla="*/ 188044 h 320039"/>
              <a:gd name="T20" fmla="*/ 0 w 320040"/>
              <a:gd name="T21" fmla="*/ 116219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50"/>
                </a:moveTo>
                <a:lnTo>
                  <a:pt x="122250" y="122250"/>
                </a:lnTo>
                <a:lnTo>
                  <a:pt x="160020" y="0"/>
                </a:lnTo>
                <a:lnTo>
                  <a:pt x="197789" y="122250"/>
                </a:lnTo>
                <a:lnTo>
                  <a:pt x="320040" y="122250"/>
                </a:lnTo>
                <a:lnTo>
                  <a:pt x="221145" y="197802"/>
                </a:lnTo>
                <a:lnTo>
                  <a:pt x="258914" y="320040"/>
                </a:lnTo>
                <a:lnTo>
                  <a:pt x="160020" y="244487"/>
                </a:lnTo>
                <a:lnTo>
                  <a:pt x="61125" y="320040"/>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08" name="object 46"/>
          <p:cNvSpPr>
            <a:spLocks/>
          </p:cNvSpPr>
          <p:nvPr/>
        </p:nvSpPr>
        <p:spPr bwMode="auto">
          <a:xfrm>
            <a:off x="1247775" y="6518275"/>
            <a:ext cx="320675" cy="319088"/>
          </a:xfrm>
          <a:custGeom>
            <a:avLst/>
            <a:gdLst>
              <a:gd name="T0" fmla="*/ 331008 w 320040"/>
              <a:gd name="T1" fmla="*/ 116200 h 320040"/>
              <a:gd name="T2" fmla="*/ 0 w 320040"/>
              <a:gd name="T3" fmla="*/ 116200 h 320040"/>
              <a:gd name="T4" fmla="*/ 102284 w 320040"/>
              <a:gd name="T5" fmla="*/ 188022 h 320040"/>
              <a:gd name="T6" fmla="*/ 63219 w 320040"/>
              <a:gd name="T7" fmla="*/ 304223 h 320040"/>
              <a:gd name="T8" fmla="*/ 165505 w 320040"/>
              <a:gd name="T9" fmla="*/ 232402 h 320040"/>
              <a:gd name="T10" fmla="*/ 243644 w 320040"/>
              <a:gd name="T11" fmla="*/ 232402 h 320040"/>
              <a:gd name="T12" fmla="*/ 228724 w 320040"/>
              <a:gd name="T13" fmla="*/ 188022 h 320040"/>
              <a:gd name="T14" fmla="*/ 331008 w 320040"/>
              <a:gd name="T15" fmla="*/ 116200 h 320040"/>
              <a:gd name="T16" fmla="*/ 243644 w 320040"/>
              <a:gd name="T17" fmla="*/ 232402 h 320040"/>
              <a:gd name="T18" fmla="*/ 165505 w 320040"/>
              <a:gd name="T19" fmla="*/ 232402 h 320040"/>
              <a:gd name="T20" fmla="*/ 267788 w 320040"/>
              <a:gd name="T21" fmla="*/ 304223 h 320040"/>
              <a:gd name="T22" fmla="*/ 243644 w 320040"/>
              <a:gd name="T23" fmla="*/ 232402 h 320040"/>
              <a:gd name="T24" fmla="*/ 165505 w 320040"/>
              <a:gd name="T25" fmla="*/ 0 h 320040"/>
              <a:gd name="T26" fmla="*/ 126438 w 320040"/>
              <a:gd name="T27" fmla="*/ 116200 h 320040"/>
              <a:gd name="T28" fmla="*/ 204567 w 320040"/>
              <a:gd name="T29" fmla="*/ 116200 h 320040"/>
              <a:gd name="T30" fmla="*/ 165505 w 320040"/>
              <a:gd name="T31" fmla="*/ 0 h 3200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40"/>
              <a:gd name="T50" fmla="*/ 320040 w 320040"/>
              <a:gd name="T51" fmla="*/ 320040 h 3200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40">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40">
                <a:moveTo>
                  <a:pt x="235570" y="244475"/>
                </a:moveTo>
                <a:lnTo>
                  <a:pt x="160020" y="244475"/>
                </a:lnTo>
                <a:lnTo>
                  <a:pt x="258914" y="320027"/>
                </a:lnTo>
                <a:lnTo>
                  <a:pt x="235570" y="244475"/>
                </a:lnTo>
                <a:close/>
              </a:path>
              <a:path w="320040" h="320040">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09" name="object 47"/>
          <p:cNvSpPr>
            <a:spLocks/>
          </p:cNvSpPr>
          <p:nvPr/>
        </p:nvSpPr>
        <p:spPr bwMode="auto">
          <a:xfrm>
            <a:off x="1247775" y="6518275"/>
            <a:ext cx="320675" cy="319088"/>
          </a:xfrm>
          <a:custGeom>
            <a:avLst/>
            <a:gdLst>
              <a:gd name="T0" fmla="*/ 0 w 320040"/>
              <a:gd name="T1" fmla="*/ 116200 h 320040"/>
              <a:gd name="T2" fmla="*/ 126438 w 320040"/>
              <a:gd name="T3" fmla="*/ 116200 h 320040"/>
              <a:gd name="T4" fmla="*/ 165505 w 320040"/>
              <a:gd name="T5" fmla="*/ 0 h 320040"/>
              <a:gd name="T6" fmla="*/ 204567 w 320040"/>
              <a:gd name="T7" fmla="*/ 116200 h 320040"/>
              <a:gd name="T8" fmla="*/ 331008 w 320040"/>
              <a:gd name="T9" fmla="*/ 116200 h 320040"/>
              <a:gd name="T10" fmla="*/ 228724 w 320040"/>
              <a:gd name="T11" fmla="*/ 188022 h 320040"/>
              <a:gd name="T12" fmla="*/ 267788 w 320040"/>
              <a:gd name="T13" fmla="*/ 304223 h 320040"/>
              <a:gd name="T14" fmla="*/ 165505 w 320040"/>
              <a:gd name="T15" fmla="*/ 232402 h 320040"/>
              <a:gd name="T16" fmla="*/ 63219 w 320040"/>
              <a:gd name="T17" fmla="*/ 304223 h 320040"/>
              <a:gd name="T18" fmla="*/ 102284 w 320040"/>
              <a:gd name="T19" fmla="*/ 188022 h 320040"/>
              <a:gd name="T20" fmla="*/ 0 w 320040"/>
              <a:gd name="T21" fmla="*/ 116200 h 3200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40"/>
              <a:gd name="T35" fmla="*/ 320040 w 320040"/>
              <a:gd name="T36" fmla="*/ 320040 h 3200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4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10" name="object 48"/>
          <p:cNvSpPr>
            <a:spLocks/>
          </p:cNvSpPr>
          <p:nvPr/>
        </p:nvSpPr>
        <p:spPr bwMode="auto">
          <a:xfrm>
            <a:off x="1054100" y="4929188"/>
            <a:ext cx="320675" cy="320675"/>
          </a:xfrm>
          <a:custGeom>
            <a:avLst/>
            <a:gdLst>
              <a:gd name="T0" fmla="*/ 331008 w 320040"/>
              <a:gd name="T1" fmla="*/ 126432 h 320039"/>
              <a:gd name="T2" fmla="*/ 0 w 320040"/>
              <a:gd name="T3" fmla="*/ 126432 h 320039"/>
              <a:gd name="T4" fmla="*/ 102284 w 320040"/>
              <a:gd name="T5" fmla="*/ 204579 h 320039"/>
              <a:gd name="T6" fmla="*/ 63219 w 320040"/>
              <a:gd name="T7" fmla="*/ 331013 h 320039"/>
              <a:gd name="T8" fmla="*/ 165505 w 320040"/>
              <a:gd name="T9" fmla="*/ 252873 h 320039"/>
              <a:gd name="T10" fmla="*/ 243644 w 320040"/>
              <a:gd name="T11" fmla="*/ 252873 h 320039"/>
              <a:gd name="T12" fmla="*/ 228724 w 320040"/>
              <a:gd name="T13" fmla="*/ 204579 h 320039"/>
              <a:gd name="T14" fmla="*/ 331008 w 320040"/>
              <a:gd name="T15" fmla="*/ 126432 h 320039"/>
              <a:gd name="T16" fmla="*/ 243644 w 320040"/>
              <a:gd name="T17" fmla="*/ 252873 h 320039"/>
              <a:gd name="T18" fmla="*/ 165505 w 320040"/>
              <a:gd name="T19" fmla="*/ 252873 h 320039"/>
              <a:gd name="T20" fmla="*/ 267788 w 320040"/>
              <a:gd name="T21" fmla="*/ 331013 h 320039"/>
              <a:gd name="T22" fmla="*/ 243644 w 320040"/>
              <a:gd name="T23" fmla="*/ 252873 h 320039"/>
              <a:gd name="T24" fmla="*/ 165505 w 320040"/>
              <a:gd name="T25" fmla="*/ 0 h 320039"/>
              <a:gd name="T26" fmla="*/ 126438 w 320040"/>
              <a:gd name="T27" fmla="*/ 126432 h 320039"/>
              <a:gd name="T28" fmla="*/ 204567 w 320040"/>
              <a:gd name="T29" fmla="*/ 126432 h 320039"/>
              <a:gd name="T30" fmla="*/ 165505 w 320040"/>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40"/>
              <a:gd name="T49" fmla="*/ 0 h 320039"/>
              <a:gd name="T50" fmla="*/ 320040 w 320040"/>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40"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39">
                <a:moveTo>
                  <a:pt x="235570" y="244475"/>
                </a:moveTo>
                <a:lnTo>
                  <a:pt x="160020" y="244475"/>
                </a:lnTo>
                <a:lnTo>
                  <a:pt x="258914" y="320027"/>
                </a:lnTo>
                <a:lnTo>
                  <a:pt x="235570" y="244475"/>
                </a:lnTo>
                <a:close/>
              </a:path>
              <a:path w="320040"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11" name="object 49"/>
          <p:cNvSpPr>
            <a:spLocks/>
          </p:cNvSpPr>
          <p:nvPr/>
        </p:nvSpPr>
        <p:spPr bwMode="auto">
          <a:xfrm>
            <a:off x="1054100" y="4929188"/>
            <a:ext cx="320675" cy="320675"/>
          </a:xfrm>
          <a:custGeom>
            <a:avLst/>
            <a:gdLst>
              <a:gd name="T0" fmla="*/ 0 w 320040"/>
              <a:gd name="T1" fmla="*/ 126432 h 320039"/>
              <a:gd name="T2" fmla="*/ 126438 w 320040"/>
              <a:gd name="T3" fmla="*/ 126432 h 320039"/>
              <a:gd name="T4" fmla="*/ 165505 w 320040"/>
              <a:gd name="T5" fmla="*/ 0 h 320039"/>
              <a:gd name="T6" fmla="*/ 204567 w 320040"/>
              <a:gd name="T7" fmla="*/ 126432 h 320039"/>
              <a:gd name="T8" fmla="*/ 331008 w 320040"/>
              <a:gd name="T9" fmla="*/ 126432 h 320039"/>
              <a:gd name="T10" fmla="*/ 228724 w 320040"/>
              <a:gd name="T11" fmla="*/ 204579 h 320039"/>
              <a:gd name="T12" fmla="*/ 267788 w 320040"/>
              <a:gd name="T13" fmla="*/ 331013 h 320039"/>
              <a:gd name="T14" fmla="*/ 165505 w 320040"/>
              <a:gd name="T15" fmla="*/ 252873 h 320039"/>
              <a:gd name="T16" fmla="*/ 63219 w 320040"/>
              <a:gd name="T17" fmla="*/ 331013 h 320039"/>
              <a:gd name="T18" fmla="*/ 102284 w 320040"/>
              <a:gd name="T19" fmla="*/ 204579 h 320039"/>
              <a:gd name="T20" fmla="*/ 0 w 320040"/>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40"/>
              <a:gd name="T34" fmla="*/ 0 h 320039"/>
              <a:gd name="T35" fmla="*/ 320040 w 320040"/>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40"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12" name="object 50"/>
          <p:cNvSpPr>
            <a:spLocks/>
          </p:cNvSpPr>
          <p:nvPr/>
        </p:nvSpPr>
        <p:spPr bwMode="auto">
          <a:xfrm>
            <a:off x="1752600" y="4700588"/>
            <a:ext cx="319088" cy="320675"/>
          </a:xfrm>
          <a:custGeom>
            <a:avLst/>
            <a:gdLst>
              <a:gd name="T0" fmla="*/ 304252 w 320039"/>
              <a:gd name="T1" fmla="*/ 126432 h 320039"/>
              <a:gd name="T2" fmla="*/ 0 w 320039"/>
              <a:gd name="T3" fmla="*/ 126432 h 320039"/>
              <a:gd name="T4" fmla="*/ 94015 w 320039"/>
              <a:gd name="T5" fmla="*/ 204579 h 320039"/>
              <a:gd name="T6" fmla="*/ 58110 w 320039"/>
              <a:gd name="T7" fmla="*/ 331013 h 320039"/>
              <a:gd name="T8" fmla="*/ 152126 w 320039"/>
              <a:gd name="T9" fmla="*/ 252873 h 320039"/>
              <a:gd name="T10" fmla="*/ 223950 w 320039"/>
              <a:gd name="T11" fmla="*/ 252873 h 320039"/>
              <a:gd name="T12" fmla="*/ 210236 w 320039"/>
              <a:gd name="T13" fmla="*/ 204579 h 320039"/>
              <a:gd name="T14" fmla="*/ 304252 w 320039"/>
              <a:gd name="T15" fmla="*/ 126432 h 320039"/>
              <a:gd name="T16" fmla="*/ 223950 w 320039"/>
              <a:gd name="T17" fmla="*/ 252873 h 320039"/>
              <a:gd name="T18" fmla="*/ 152126 w 320039"/>
              <a:gd name="T19" fmla="*/ 252873 h 320039"/>
              <a:gd name="T20" fmla="*/ 246140 w 320039"/>
              <a:gd name="T21" fmla="*/ 331013 h 320039"/>
              <a:gd name="T22" fmla="*/ 223950 w 320039"/>
              <a:gd name="T23" fmla="*/ 252873 h 320039"/>
              <a:gd name="T24" fmla="*/ 152126 w 320039"/>
              <a:gd name="T25" fmla="*/ 0 h 320039"/>
              <a:gd name="T26" fmla="*/ 116219 w 320039"/>
              <a:gd name="T27" fmla="*/ 126432 h 320039"/>
              <a:gd name="T28" fmla="*/ 188032 w 320039"/>
              <a:gd name="T29" fmla="*/ 126432 h 320039"/>
              <a:gd name="T30" fmla="*/ 152126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13" name="object 51"/>
          <p:cNvSpPr>
            <a:spLocks/>
          </p:cNvSpPr>
          <p:nvPr/>
        </p:nvSpPr>
        <p:spPr bwMode="auto">
          <a:xfrm>
            <a:off x="1752600" y="4700588"/>
            <a:ext cx="319088" cy="320675"/>
          </a:xfrm>
          <a:custGeom>
            <a:avLst/>
            <a:gdLst>
              <a:gd name="T0" fmla="*/ 0 w 320039"/>
              <a:gd name="T1" fmla="*/ 126432 h 320039"/>
              <a:gd name="T2" fmla="*/ 116219 w 320039"/>
              <a:gd name="T3" fmla="*/ 126432 h 320039"/>
              <a:gd name="T4" fmla="*/ 152126 w 320039"/>
              <a:gd name="T5" fmla="*/ 0 h 320039"/>
              <a:gd name="T6" fmla="*/ 188032 w 320039"/>
              <a:gd name="T7" fmla="*/ 126432 h 320039"/>
              <a:gd name="T8" fmla="*/ 304252 w 320039"/>
              <a:gd name="T9" fmla="*/ 126432 h 320039"/>
              <a:gd name="T10" fmla="*/ 210236 w 320039"/>
              <a:gd name="T11" fmla="*/ 204579 h 320039"/>
              <a:gd name="T12" fmla="*/ 246140 w 320039"/>
              <a:gd name="T13" fmla="*/ 331013 h 320039"/>
              <a:gd name="T14" fmla="*/ 152126 w 320039"/>
              <a:gd name="T15" fmla="*/ 252873 h 320039"/>
              <a:gd name="T16" fmla="*/ 58110 w 320039"/>
              <a:gd name="T17" fmla="*/ 331013 h 320039"/>
              <a:gd name="T18" fmla="*/ 94015 w 320039"/>
              <a:gd name="T19" fmla="*/ 204579 h 320039"/>
              <a:gd name="T20" fmla="*/ 0 w 320039"/>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14" name="object 52"/>
          <p:cNvSpPr>
            <a:spLocks/>
          </p:cNvSpPr>
          <p:nvPr/>
        </p:nvSpPr>
        <p:spPr bwMode="auto">
          <a:xfrm>
            <a:off x="3128963" y="4929188"/>
            <a:ext cx="320675" cy="320675"/>
          </a:xfrm>
          <a:custGeom>
            <a:avLst/>
            <a:gdLst>
              <a:gd name="T0" fmla="*/ 331026 w 320039"/>
              <a:gd name="T1" fmla="*/ 126432 h 320039"/>
              <a:gd name="T2" fmla="*/ 0 w 320039"/>
              <a:gd name="T3" fmla="*/ 126432 h 320039"/>
              <a:gd name="T4" fmla="*/ 102288 w 320039"/>
              <a:gd name="T5" fmla="*/ 204579 h 320039"/>
              <a:gd name="T6" fmla="*/ 63222 w 320039"/>
              <a:gd name="T7" fmla="*/ 331013 h 320039"/>
              <a:gd name="T8" fmla="*/ 165513 w 320039"/>
              <a:gd name="T9" fmla="*/ 252873 h 320039"/>
              <a:gd name="T10" fmla="*/ 243656 w 320039"/>
              <a:gd name="T11" fmla="*/ 252873 h 320039"/>
              <a:gd name="T12" fmla="*/ 228736 w 320039"/>
              <a:gd name="T13" fmla="*/ 204579 h 320039"/>
              <a:gd name="T14" fmla="*/ 331026 w 320039"/>
              <a:gd name="T15" fmla="*/ 126432 h 320039"/>
              <a:gd name="T16" fmla="*/ 243656 w 320039"/>
              <a:gd name="T17" fmla="*/ 252873 h 320039"/>
              <a:gd name="T18" fmla="*/ 165513 w 320039"/>
              <a:gd name="T19" fmla="*/ 252873 h 320039"/>
              <a:gd name="T20" fmla="*/ 267805 w 320039"/>
              <a:gd name="T21" fmla="*/ 331013 h 320039"/>
              <a:gd name="T22" fmla="*/ 243656 w 320039"/>
              <a:gd name="T23" fmla="*/ 252873 h 320039"/>
              <a:gd name="T24" fmla="*/ 165513 w 320039"/>
              <a:gd name="T25" fmla="*/ 0 h 320039"/>
              <a:gd name="T26" fmla="*/ 126445 w 320039"/>
              <a:gd name="T27" fmla="*/ 126432 h 320039"/>
              <a:gd name="T28" fmla="*/ 204579 w 320039"/>
              <a:gd name="T29" fmla="*/ 126432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15" name="object 53"/>
          <p:cNvSpPr>
            <a:spLocks/>
          </p:cNvSpPr>
          <p:nvPr/>
        </p:nvSpPr>
        <p:spPr bwMode="auto">
          <a:xfrm>
            <a:off x="3128963" y="4929188"/>
            <a:ext cx="320675" cy="320675"/>
          </a:xfrm>
          <a:custGeom>
            <a:avLst/>
            <a:gdLst>
              <a:gd name="T0" fmla="*/ 0 w 320039"/>
              <a:gd name="T1" fmla="*/ 126432 h 320039"/>
              <a:gd name="T2" fmla="*/ 126445 w 320039"/>
              <a:gd name="T3" fmla="*/ 126432 h 320039"/>
              <a:gd name="T4" fmla="*/ 165513 w 320039"/>
              <a:gd name="T5" fmla="*/ 0 h 320039"/>
              <a:gd name="T6" fmla="*/ 204579 w 320039"/>
              <a:gd name="T7" fmla="*/ 126432 h 320039"/>
              <a:gd name="T8" fmla="*/ 331026 w 320039"/>
              <a:gd name="T9" fmla="*/ 126432 h 320039"/>
              <a:gd name="T10" fmla="*/ 228736 w 320039"/>
              <a:gd name="T11" fmla="*/ 204579 h 320039"/>
              <a:gd name="T12" fmla="*/ 267805 w 320039"/>
              <a:gd name="T13" fmla="*/ 331013 h 320039"/>
              <a:gd name="T14" fmla="*/ 165513 w 320039"/>
              <a:gd name="T15" fmla="*/ 252873 h 320039"/>
              <a:gd name="T16" fmla="*/ 63222 w 320039"/>
              <a:gd name="T17" fmla="*/ 331013 h 320039"/>
              <a:gd name="T18" fmla="*/ 102288 w 320039"/>
              <a:gd name="T19" fmla="*/ 204579 h 320039"/>
              <a:gd name="T20" fmla="*/ 0 w 320039"/>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16" name="object 54"/>
          <p:cNvSpPr>
            <a:spLocks/>
          </p:cNvSpPr>
          <p:nvPr/>
        </p:nvSpPr>
        <p:spPr bwMode="auto">
          <a:xfrm>
            <a:off x="3254375" y="5487988"/>
            <a:ext cx="319088" cy="320675"/>
          </a:xfrm>
          <a:custGeom>
            <a:avLst/>
            <a:gdLst>
              <a:gd name="T0" fmla="*/ 304252 w 320039"/>
              <a:gd name="T1" fmla="*/ 126432 h 320039"/>
              <a:gd name="T2" fmla="*/ 0 w 320039"/>
              <a:gd name="T3" fmla="*/ 126432 h 320039"/>
              <a:gd name="T4" fmla="*/ 94015 w 320039"/>
              <a:gd name="T5" fmla="*/ 204579 h 320039"/>
              <a:gd name="T6" fmla="*/ 58110 w 320039"/>
              <a:gd name="T7" fmla="*/ 331013 h 320039"/>
              <a:gd name="T8" fmla="*/ 152126 w 320039"/>
              <a:gd name="T9" fmla="*/ 252873 h 320039"/>
              <a:gd name="T10" fmla="*/ 223950 w 320039"/>
              <a:gd name="T11" fmla="*/ 252873 h 320039"/>
              <a:gd name="T12" fmla="*/ 210236 w 320039"/>
              <a:gd name="T13" fmla="*/ 204579 h 320039"/>
              <a:gd name="T14" fmla="*/ 304252 w 320039"/>
              <a:gd name="T15" fmla="*/ 126432 h 320039"/>
              <a:gd name="T16" fmla="*/ 223950 w 320039"/>
              <a:gd name="T17" fmla="*/ 252873 h 320039"/>
              <a:gd name="T18" fmla="*/ 152126 w 320039"/>
              <a:gd name="T19" fmla="*/ 252873 h 320039"/>
              <a:gd name="T20" fmla="*/ 246140 w 320039"/>
              <a:gd name="T21" fmla="*/ 331013 h 320039"/>
              <a:gd name="T22" fmla="*/ 223950 w 320039"/>
              <a:gd name="T23" fmla="*/ 252873 h 320039"/>
              <a:gd name="T24" fmla="*/ 152126 w 320039"/>
              <a:gd name="T25" fmla="*/ 0 h 320039"/>
              <a:gd name="T26" fmla="*/ 116219 w 320039"/>
              <a:gd name="T27" fmla="*/ 126432 h 320039"/>
              <a:gd name="T28" fmla="*/ 188032 w 320039"/>
              <a:gd name="T29" fmla="*/ 126432 h 320039"/>
              <a:gd name="T30" fmla="*/ 152126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17" name="object 55"/>
          <p:cNvSpPr>
            <a:spLocks/>
          </p:cNvSpPr>
          <p:nvPr/>
        </p:nvSpPr>
        <p:spPr bwMode="auto">
          <a:xfrm>
            <a:off x="3254375" y="5487988"/>
            <a:ext cx="319088" cy="320675"/>
          </a:xfrm>
          <a:custGeom>
            <a:avLst/>
            <a:gdLst>
              <a:gd name="T0" fmla="*/ 0 w 320039"/>
              <a:gd name="T1" fmla="*/ 126432 h 320039"/>
              <a:gd name="T2" fmla="*/ 116219 w 320039"/>
              <a:gd name="T3" fmla="*/ 126432 h 320039"/>
              <a:gd name="T4" fmla="*/ 152126 w 320039"/>
              <a:gd name="T5" fmla="*/ 0 h 320039"/>
              <a:gd name="T6" fmla="*/ 188032 w 320039"/>
              <a:gd name="T7" fmla="*/ 126432 h 320039"/>
              <a:gd name="T8" fmla="*/ 304252 w 320039"/>
              <a:gd name="T9" fmla="*/ 126432 h 320039"/>
              <a:gd name="T10" fmla="*/ 210236 w 320039"/>
              <a:gd name="T11" fmla="*/ 204579 h 320039"/>
              <a:gd name="T12" fmla="*/ 246140 w 320039"/>
              <a:gd name="T13" fmla="*/ 331013 h 320039"/>
              <a:gd name="T14" fmla="*/ 152126 w 320039"/>
              <a:gd name="T15" fmla="*/ 252873 h 320039"/>
              <a:gd name="T16" fmla="*/ 58110 w 320039"/>
              <a:gd name="T17" fmla="*/ 331013 h 320039"/>
              <a:gd name="T18" fmla="*/ 94015 w 320039"/>
              <a:gd name="T19" fmla="*/ 204579 h 320039"/>
              <a:gd name="T20" fmla="*/ 0 w 320039"/>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18" name="object 56"/>
          <p:cNvSpPr>
            <a:spLocks/>
          </p:cNvSpPr>
          <p:nvPr/>
        </p:nvSpPr>
        <p:spPr bwMode="auto">
          <a:xfrm>
            <a:off x="3522663" y="5276850"/>
            <a:ext cx="320675" cy="320675"/>
          </a:xfrm>
          <a:custGeom>
            <a:avLst/>
            <a:gdLst>
              <a:gd name="T0" fmla="*/ 331026 w 320039"/>
              <a:gd name="T1" fmla="*/ 126445 h 320039"/>
              <a:gd name="T2" fmla="*/ 0 w 320039"/>
              <a:gd name="T3" fmla="*/ 126445 h 320039"/>
              <a:gd name="T4" fmla="*/ 102288 w 320039"/>
              <a:gd name="T5" fmla="*/ 204592 h 320039"/>
              <a:gd name="T6" fmla="*/ 63222 w 320039"/>
              <a:gd name="T7" fmla="*/ 331026 h 320039"/>
              <a:gd name="T8" fmla="*/ 165513 w 320039"/>
              <a:gd name="T9" fmla="*/ 252885 h 320039"/>
              <a:gd name="T10" fmla="*/ 243656 w 320039"/>
              <a:gd name="T11" fmla="*/ 252885 h 320039"/>
              <a:gd name="T12" fmla="*/ 228736 w 320039"/>
              <a:gd name="T13" fmla="*/ 204592 h 320039"/>
              <a:gd name="T14" fmla="*/ 331026 w 320039"/>
              <a:gd name="T15" fmla="*/ 126445 h 320039"/>
              <a:gd name="T16" fmla="*/ 243656 w 320039"/>
              <a:gd name="T17" fmla="*/ 252885 h 320039"/>
              <a:gd name="T18" fmla="*/ 165513 w 320039"/>
              <a:gd name="T19" fmla="*/ 252885 h 320039"/>
              <a:gd name="T20" fmla="*/ 267805 w 320039"/>
              <a:gd name="T21" fmla="*/ 331026 h 320039"/>
              <a:gd name="T22" fmla="*/ 243656 w 320039"/>
              <a:gd name="T23" fmla="*/ 252885 h 320039"/>
              <a:gd name="T24" fmla="*/ 165513 w 320039"/>
              <a:gd name="T25" fmla="*/ 0 h 320039"/>
              <a:gd name="T26" fmla="*/ 126445 w 320039"/>
              <a:gd name="T27" fmla="*/ 126445 h 320039"/>
              <a:gd name="T28" fmla="*/ 204579 w 320039"/>
              <a:gd name="T29" fmla="*/ 126445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50"/>
                </a:moveTo>
                <a:lnTo>
                  <a:pt x="0" y="122250"/>
                </a:lnTo>
                <a:lnTo>
                  <a:pt x="98894" y="197802"/>
                </a:lnTo>
                <a:lnTo>
                  <a:pt x="61125" y="320040"/>
                </a:lnTo>
                <a:lnTo>
                  <a:pt x="160020" y="244487"/>
                </a:lnTo>
                <a:lnTo>
                  <a:pt x="235570" y="244487"/>
                </a:lnTo>
                <a:lnTo>
                  <a:pt x="221145" y="197802"/>
                </a:lnTo>
                <a:lnTo>
                  <a:pt x="320040" y="122250"/>
                </a:lnTo>
                <a:close/>
              </a:path>
              <a:path w="320039" h="320039">
                <a:moveTo>
                  <a:pt x="235570" y="244487"/>
                </a:moveTo>
                <a:lnTo>
                  <a:pt x="160020" y="244487"/>
                </a:lnTo>
                <a:lnTo>
                  <a:pt x="258914" y="320040"/>
                </a:lnTo>
                <a:lnTo>
                  <a:pt x="235570" y="244487"/>
                </a:lnTo>
                <a:close/>
              </a:path>
              <a:path w="320039"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19" name="object 57"/>
          <p:cNvSpPr>
            <a:spLocks/>
          </p:cNvSpPr>
          <p:nvPr/>
        </p:nvSpPr>
        <p:spPr bwMode="auto">
          <a:xfrm>
            <a:off x="3522663" y="5276850"/>
            <a:ext cx="320675" cy="320675"/>
          </a:xfrm>
          <a:custGeom>
            <a:avLst/>
            <a:gdLst>
              <a:gd name="T0" fmla="*/ 0 w 320039"/>
              <a:gd name="T1" fmla="*/ 126445 h 320039"/>
              <a:gd name="T2" fmla="*/ 126445 w 320039"/>
              <a:gd name="T3" fmla="*/ 126445 h 320039"/>
              <a:gd name="T4" fmla="*/ 165513 w 320039"/>
              <a:gd name="T5" fmla="*/ 0 h 320039"/>
              <a:gd name="T6" fmla="*/ 204579 w 320039"/>
              <a:gd name="T7" fmla="*/ 126445 h 320039"/>
              <a:gd name="T8" fmla="*/ 331026 w 320039"/>
              <a:gd name="T9" fmla="*/ 126445 h 320039"/>
              <a:gd name="T10" fmla="*/ 228736 w 320039"/>
              <a:gd name="T11" fmla="*/ 204592 h 320039"/>
              <a:gd name="T12" fmla="*/ 267805 w 320039"/>
              <a:gd name="T13" fmla="*/ 331026 h 320039"/>
              <a:gd name="T14" fmla="*/ 165513 w 320039"/>
              <a:gd name="T15" fmla="*/ 252885 h 320039"/>
              <a:gd name="T16" fmla="*/ 63222 w 320039"/>
              <a:gd name="T17" fmla="*/ 331026 h 320039"/>
              <a:gd name="T18" fmla="*/ 102288 w 320039"/>
              <a:gd name="T19" fmla="*/ 204592 h 320039"/>
              <a:gd name="T20" fmla="*/ 0 w 320039"/>
              <a:gd name="T21" fmla="*/ 126445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50"/>
                </a:moveTo>
                <a:lnTo>
                  <a:pt x="122250" y="122250"/>
                </a:lnTo>
                <a:lnTo>
                  <a:pt x="160020" y="0"/>
                </a:lnTo>
                <a:lnTo>
                  <a:pt x="197789" y="122250"/>
                </a:lnTo>
                <a:lnTo>
                  <a:pt x="320040" y="122250"/>
                </a:lnTo>
                <a:lnTo>
                  <a:pt x="221145" y="197802"/>
                </a:lnTo>
                <a:lnTo>
                  <a:pt x="258914" y="320040"/>
                </a:lnTo>
                <a:lnTo>
                  <a:pt x="160020" y="244487"/>
                </a:lnTo>
                <a:lnTo>
                  <a:pt x="61125" y="320040"/>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20" name="object 58"/>
          <p:cNvSpPr>
            <a:spLocks/>
          </p:cNvSpPr>
          <p:nvPr/>
        </p:nvSpPr>
        <p:spPr bwMode="auto">
          <a:xfrm>
            <a:off x="3254375" y="5927725"/>
            <a:ext cx="320675" cy="320675"/>
          </a:xfrm>
          <a:custGeom>
            <a:avLst/>
            <a:gdLst>
              <a:gd name="T0" fmla="*/ 331026 w 320039"/>
              <a:gd name="T1" fmla="*/ 126432 h 320039"/>
              <a:gd name="T2" fmla="*/ 0 w 320039"/>
              <a:gd name="T3" fmla="*/ 126432 h 320039"/>
              <a:gd name="T4" fmla="*/ 102288 w 320039"/>
              <a:gd name="T5" fmla="*/ 204579 h 320039"/>
              <a:gd name="T6" fmla="*/ 63222 w 320039"/>
              <a:gd name="T7" fmla="*/ 331013 h 320039"/>
              <a:gd name="T8" fmla="*/ 165513 w 320039"/>
              <a:gd name="T9" fmla="*/ 252873 h 320039"/>
              <a:gd name="T10" fmla="*/ 243656 w 320039"/>
              <a:gd name="T11" fmla="*/ 252873 h 320039"/>
              <a:gd name="T12" fmla="*/ 228736 w 320039"/>
              <a:gd name="T13" fmla="*/ 204579 h 320039"/>
              <a:gd name="T14" fmla="*/ 331026 w 320039"/>
              <a:gd name="T15" fmla="*/ 126432 h 320039"/>
              <a:gd name="T16" fmla="*/ 243656 w 320039"/>
              <a:gd name="T17" fmla="*/ 252873 h 320039"/>
              <a:gd name="T18" fmla="*/ 165513 w 320039"/>
              <a:gd name="T19" fmla="*/ 252873 h 320039"/>
              <a:gd name="T20" fmla="*/ 267805 w 320039"/>
              <a:gd name="T21" fmla="*/ 331013 h 320039"/>
              <a:gd name="T22" fmla="*/ 243656 w 320039"/>
              <a:gd name="T23" fmla="*/ 252873 h 320039"/>
              <a:gd name="T24" fmla="*/ 165513 w 320039"/>
              <a:gd name="T25" fmla="*/ 0 h 320039"/>
              <a:gd name="T26" fmla="*/ 126445 w 320039"/>
              <a:gd name="T27" fmla="*/ 126432 h 320039"/>
              <a:gd name="T28" fmla="*/ 204579 w 320039"/>
              <a:gd name="T29" fmla="*/ 126432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a:moveTo>
                  <a:pt x="235570" y="244475"/>
                </a:moveTo>
                <a:lnTo>
                  <a:pt x="160020" y="244475"/>
                </a:lnTo>
                <a:lnTo>
                  <a:pt x="258914" y="320027"/>
                </a:lnTo>
                <a:lnTo>
                  <a:pt x="235570" y="244475"/>
                </a:lnTo>
                <a:close/>
              </a:path>
              <a:path w="320039" h="320039">
                <a:moveTo>
                  <a:pt x="160020" y="0"/>
                </a:moveTo>
                <a:lnTo>
                  <a:pt x="122250" y="122237"/>
                </a:lnTo>
                <a:lnTo>
                  <a:pt x="197789" y="122237"/>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21" name="object 59"/>
          <p:cNvSpPr>
            <a:spLocks/>
          </p:cNvSpPr>
          <p:nvPr/>
        </p:nvSpPr>
        <p:spPr bwMode="auto">
          <a:xfrm>
            <a:off x="3254375" y="5927725"/>
            <a:ext cx="320675" cy="320675"/>
          </a:xfrm>
          <a:custGeom>
            <a:avLst/>
            <a:gdLst>
              <a:gd name="T0" fmla="*/ 0 w 320039"/>
              <a:gd name="T1" fmla="*/ 126432 h 320039"/>
              <a:gd name="T2" fmla="*/ 126445 w 320039"/>
              <a:gd name="T3" fmla="*/ 126432 h 320039"/>
              <a:gd name="T4" fmla="*/ 165513 w 320039"/>
              <a:gd name="T5" fmla="*/ 0 h 320039"/>
              <a:gd name="T6" fmla="*/ 204579 w 320039"/>
              <a:gd name="T7" fmla="*/ 126432 h 320039"/>
              <a:gd name="T8" fmla="*/ 331026 w 320039"/>
              <a:gd name="T9" fmla="*/ 126432 h 320039"/>
              <a:gd name="T10" fmla="*/ 228736 w 320039"/>
              <a:gd name="T11" fmla="*/ 204579 h 320039"/>
              <a:gd name="T12" fmla="*/ 267805 w 320039"/>
              <a:gd name="T13" fmla="*/ 331013 h 320039"/>
              <a:gd name="T14" fmla="*/ 165513 w 320039"/>
              <a:gd name="T15" fmla="*/ 252873 h 320039"/>
              <a:gd name="T16" fmla="*/ 63222 w 320039"/>
              <a:gd name="T17" fmla="*/ 331013 h 320039"/>
              <a:gd name="T18" fmla="*/ 102288 w 320039"/>
              <a:gd name="T19" fmla="*/ 204579 h 320039"/>
              <a:gd name="T20" fmla="*/ 0 w 320039"/>
              <a:gd name="T21" fmla="*/ 126432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22" name="object 60"/>
          <p:cNvSpPr>
            <a:spLocks/>
          </p:cNvSpPr>
          <p:nvPr/>
        </p:nvSpPr>
        <p:spPr bwMode="auto">
          <a:xfrm>
            <a:off x="3263900" y="6411913"/>
            <a:ext cx="320675" cy="320675"/>
          </a:xfrm>
          <a:custGeom>
            <a:avLst/>
            <a:gdLst>
              <a:gd name="T0" fmla="*/ 331026 w 320039"/>
              <a:gd name="T1" fmla="*/ 126438 h 320040"/>
              <a:gd name="T2" fmla="*/ 0 w 320039"/>
              <a:gd name="T3" fmla="*/ 126438 h 320040"/>
              <a:gd name="T4" fmla="*/ 102288 w 320039"/>
              <a:gd name="T5" fmla="*/ 204581 h 320040"/>
              <a:gd name="T6" fmla="*/ 63222 w 320039"/>
              <a:gd name="T7" fmla="*/ 331007 h 320040"/>
              <a:gd name="T8" fmla="*/ 165513 w 320039"/>
              <a:gd name="T9" fmla="*/ 252868 h 320040"/>
              <a:gd name="T10" fmla="*/ 243656 w 320039"/>
              <a:gd name="T11" fmla="*/ 252868 h 320040"/>
              <a:gd name="T12" fmla="*/ 228736 w 320039"/>
              <a:gd name="T13" fmla="*/ 204581 h 320040"/>
              <a:gd name="T14" fmla="*/ 331026 w 320039"/>
              <a:gd name="T15" fmla="*/ 126438 h 320040"/>
              <a:gd name="T16" fmla="*/ 243656 w 320039"/>
              <a:gd name="T17" fmla="*/ 252868 h 320040"/>
              <a:gd name="T18" fmla="*/ 165513 w 320039"/>
              <a:gd name="T19" fmla="*/ 252868 h 320040"/>
              <a:gd name="T20" fmla="*/ 267805 w 320039"/>
              <a:gd name="T21" fmla="*/ 331007 h 320040"/>
              <a:gd name="T22" fmla="*/ 243656 w 320039"/>
              <a:gd name="T23" fmla="*/ 252868 h 320040"/>
              <a:gd name="T24" fmla="*/ 165513 w 320039"/>
              <a:gd name="T25" fmla="*/ 0 h 320040"/>
              <a:gd name="T26" fmla="*/ 126445 w 320039"/>
              <a:gd name="T27" fmla="*/ 126438 h 320040"/>
              <a:gd name="T28" fmla="*/ 204579 w 320039"/>
              <a:gd name="T29" fmla="*/ 126438 h 320040"/>
              <a:gd name="T30" fmla="*/ 165513 w 320039"/>
              <a:gd name="T31" fmla="*/ 0 h 3200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40"/>
              <a:gd name="T50" fmla="*/ 320039 w 320039"/>
              <a:gd name="T51" fmla="*/ 320040 h 3200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40">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40">
                <a:moveTo>
                  <a:pt x="235570" y="244487"/>
                </a:moveTo>
                <a:lnTo>
                  <a:pt x="160020" y="244487"/>
                </a:lnTo>
                <a:lnTo>
                  <a:pt x="258914" y="320039"/>
                </a:lnTo>
                <a:lnTo>
                  <a:pt x="235570" y="244487"/>
                </a:lnTo>
                <a:close/>
              </a:path>
              <a:path w="320039" h="320040">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23" name="object 61"/>
          <p:cNvSpPr>
            <a:spLocks/>
          </p:cNvSpPr>
          <p:nvPr/>
        </p:nvSpPr>
        <p:spPr bwMode="auto">
          <a:xfrm>
            <a:off x="3263900" y="6411913"/>
            <a:ext cx="320675" cy="320675"/>
          </a:xfrm>
          <a:custGeom>
            <a:avLst/>
            <a:gdLst>
              <a:gd name="T0" fmla="*/ 0 w 320039"/>
              <a:gd name="T1" fmla="*/ 126438 h 320040"/>
              <a:gd name="T2" fmla="*/ 126445 w 320039"/>
              <a:gd name="T3" fmla="*/ 126438 h 320040"/>
              <a:gd name="T4" fmla="*/ 165513 w 320039"/>
              <a:gd name="T5" fmla="*/ 0 h 320040"/>
              <a:gd name="T6" fmla="*/ 204579 w 320039"/>
              <a:gd name="T7" fmla="*/ 126438 h 320040"/>
              <a:gd name="T8" fmla="*/ 331026 w 320039"/>
              <a:gd name="T9" fmla="*/ 126438 h 320040"/>
              <a:gd name="T10" fmla="*/ 228736 w 320039"/>
              <a:gd name="T11" fmla="*/ 204581 h 320040"/>
              <a:gd name="T12" fmla="*/ 267805 w 320039"/>
              <a:gd name="T13" fmla="*/ 331007 h 320040"/>
              <a:gd name="T14" fmla="*/ 165513 w 320039"/>
              <a:gd name="T15" fmla="*/ 252868 h 320040"/>
              <a:gd name="T16" fmla="*/ 63222 w 320039"/>
              <a:gd name="T17" fmla="*/ 331007 h 320040"/>
              <a:gd name="T18" fmla="*/ 102288 w 320039"/>
              <a:gd name="T19" fmla="*/ 204581 h 320040"/>
              <a:gd name="T20" fmla="*/ 0 w 320039"/>
              <a:gd name="T21" fmla="*/ 126438 h 3200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40"/>
              <a:gd name="T35" fmla="*/ 320039 w 320039"/>
              <a:gd name="T36" fmla="*/ 320040 h 3200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4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524" name="object 62"/>
          <p:cNvSpPr>
            <a:spLocks/>
          </p:cNvSpPr>
          <p:nvPr/>
        </p:nvSpPr>
        <p:spPr bwMode="auto">
          <a:xfrm>
            <a:off x="4876800" y="1449388"/>
            <a:ext cx="320675" cy="320675"/>
          </a:xfrm>
          <a:custGeom>
            <a:avLst/>
            <a:gdLst>
              <a:gd name="T0" fmla="*/ 331026 w 320039"/>
              <a:gd name="T1" fmla="*/ 126445 h 320039"/>
              <a:gd name="T2" fmla="*/ 0 w 320039"/>
              <a:gd name="T3" fmla="*/ 126445 h 320039"/>
              <a:gd name="T4" fmla="*/ 102288 w 320039"/>
              <a:gd name="T5" fmla="*/ 204592 h 320039"/>
              <a:gd name="T6" fmla="*/ 63222 w 320039"/>
              <a:gd name="T7" fmla="*/ 331025 h 320039"/>
              <a:gd name="T8" fmla="*/ 165513 w 320039"/>
              <a:gd name="T9" fmla="*/ 252885 h 320039"/>
              <a:gd name="T10" fmla="*/ 243656 w 320039"/>
              <a:gd name="T11" fmla="*/ 252885 h 320039"/>
              <a:gd name="T12" fmla="*/ 228736 w 320039"/>
              <a:gd name="T13" fmla="*/ 204592 h 320039"/>
              <a:gd name="T14" fmla="*/ 331026 w 320039"/>
              <a:gd name="T15" fmla="*/ 126445 h 320039"/>
              <a:gd name="T16" fmla="*/ 243656 w 320039"/>
              <a:gd name="T17" fmla="*/ 252885 h 320039"/>
              <a:gd name="T18" fmla="*/ 165513 w 320039"/>
              <a:gd name="T19" fmla="*/ 252885 h 320039"/>
              <a:gd name="T20" fmla="*/ 267805 w 320039"/>
              <a:gd name="T21" fmla="*/ 331025 h 320039"/>
              <a:gd name="T22" fmla="*/ 243656 w 320039"/>
              <a:gd name="T23" fmla="*/ 252885 h 320039"/>
              <a:gd name="T24" fmla="*/ 165513 w 320039"/>
              <a:gd name="T25" fmla="*/ 0 h 320039"/>
              <a:gd name="T26" fmla="*/ 126445 w 320039"/>
              <a:gd name="T27" fmla="*/ 126445 h 320039"/>
              <a:gd name="T28" fmla="*/ 204579 w 320039"/>
              <a:gd name="T29" fmla="*/ 126445 h 320039"/>
              <a:gd name="T30" fmla="*/ 165513 w 320039"/>
              <a:gd name="T31" fmla="*/ 0 h 320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039"/>
              <a:gd name="T49" fmla="*/ 0 h 320039"/>
              <a:gd name="T50" fmla="*/ 320039 w 320039"/>
              <a:gd name="T51" fmla="*/ 320039 h 320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039" h="320039">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a:moveTo>
                  <a:pt x="235570" y="244487"/>
                </a:moveTo>
                <a:lnTo>
                  <a:pt x="160020" y="244487"/>
                </a:lnTo>
                <a:lnTo>
                  <a:pt x="258914" y="320039"/>
                </a:lnTo>
                <a:lnTo>
                  <a:pt x="235570" y="244487"/>
                </a:lnTo>
                <a:close/>
              </a:path>
              <a:path w="320039" h="320039">
                <a:moveTo>
                  <a:pt x="160020" y="0"/>
                </a:moveTo>
                <a:lnTo>
                  <a:pt x="122250" y="122250"/>
                </a:lnTo>
                <a:lnTo>
                  <a:pt x="197789" y="122250"/>
                </a:lnTo>
                <a:lnTo>
                  <a:pt x="16002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62525" name="object 63"/>
          <p:cNvSpPr>
            <a:spLocks/>
          </p:cNvSpPr>
          <p:nvPr/>
        </p:nvSpPr>
        <p:spPr bwMode="auto">
          <a:xfrm>
            <a:off x="4876800" y="1449388"/>
            <a:ext cx="320675" cy="320675"/>
          </a:xfrm>
          <a:custGeom>
            <a:avLst/>
            <a:gdLst>
              <a:gd name="T0" fmla="*/ 0 w 320039"/>
              <a:gd name="T1" fmla="*/ 126445 h 320039"/>
              <a:gd name="T2" fmla="*/ 126445 w 320039"/>
              <a:gd name="T3" fmla="*/ 126445 h 320039"/>
              <a:gd name="T4" fmla="*/ 165513 w 320039"/>
              <a:gd name="T5" fmla="*/ 0 h 320039"/>
              <a:gd name="T6" fmla="*/ 204579 w 320039"/>
              <a:gd name="T7" fmla="*/ 126445 h 320039"/>
              <a:gd name="T8" fmla="*/ 331026 w 320039"/>
              <a:gd name="T9" fmla="*/ 126445 h 320039"/>
              <a:gd name="T10" fmla="*/ 228736 w 320039"/>
              <a:gd name="T11" fmla="*/ 204592 h 320039"/>
              <a:gd name="T12" fmla="*/ 267805 w 320039"/>
              <a:gd name="T13" fmla="*/ 331025 h 320039"/>
              <a:gd name="T14" fmla="*/ 165513 w 320039"/>
              <a:gd name="T15" fmla="*/ 252885 h 320039"/>
              <a:gd name="T16" fmla="*/ 63222 w 320039"/>
              <a:gd name="T17" fmla="*/ 331025 h 320039"/>
              <a:gd name="T18" fmla="*/ 102288 w 320039"/>
              <a:gd name="T19" fmla="*/ 204592 h 320039"/>
              <a:gd name="T20" fmla="*/ 0 w 320039"/>
              <a:gd name="T21" fmla="*/ 126445 h 320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039"/>
              <a:gd name="T34" fmla="*/ 0 h 320039"/>
              <a:gd name="T35" fmla="*/ 320039 w 320039"/>
              <a:gd name="T36" fmla="*/ 320039 h 3200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039" h="320039">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279139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creen Shot 2017-01-24 at 4.12.28 PM.png">
            <a:extLst>
              <a:ext uri="{FF2B5EF4-FFF2-40B4-BE49-F238E27FC236}">
                <a16:creationId xmlns:a16="http://schemas.microsoft.com/office/drawing/2014/main" xmlns="" id="{CE345980-78CA-1945-A22D-8EE1B478C71F}"/>
              </a:ext>
            </a:extLst>
          </p:cNvPr>
          <p:cNvPicPr>
            <a:picLocks noChangeAspect="1"/>
          </p:cNvPicPr>
          <p:nvPr/>
        </p:nvPicPr>
        <p:blipFill rotWithShape="1">
          <a:blip r:embed="rId3">
            <a:extLst>
              <a:ext uri="{28A0092B-C50C-407E-A947-70E740481C1C}">
                <a14:useLocalDpi xmlns:a14="http://schemas.microsoft.com/office/drawing/2010/main" val="0"/>
              </a:ext>
            </a:extLst>
          </a:blip>
          <a:srcRect t="10586"/>
          <a:stretch/>
        </p:blipFill>
        <p:spPr bwMode="auto">
          <a:xfrm>
            <a:off x="39189" y="2435353"/>
            <a:ext cx="3481676" cy="23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Screen Shot 2017-05-23 at 10.41.03 PM.png">
            <a:extLst>
              <a:ext uri="{FF2B5EF4-FFF2-40B4-BE49-F238E27FC236}">
                <a16:creationId xmlns:a16="http://schemas.microsoft.com/office/drawing/2014/main" xmlns="" id="{8A8931CB-F7F6-3F49-A78A-EF0D7C4B723E}"/>
              </a:ext>
            </a:extLst>
          </p:cNvPr>
          <p:cNvPicPr>
            <a:picLocks noChangeAspect="1"/>
          </p:cNvPicPr>
          <p:nvPr/>
        </p:nvPicPr>
        <p:blipFill rotWithShape="1">
          <a:blip r:embed="rId4">
            <a:extLst>
              <a:ext uri="{28A0092B-C50C-407E-A947-70E740481C1C}">
                <a14:useLocalDpi xmlns:a14="http://schemas.microsoft.com/office/drawing/2010/main" val="0"/>
              </a:ext>
            </a:extLst>
          </a:blip>
          <a:srcRect l="26137" t="5976" r="2479"/>
          <a:stretch/>
        </p:blipFill>
        <p:spPr>
          <a:xfrm>
            <a:off x="5765369" y="0"/>
            <a:ext cx="3378631" cy="2431086"/>
          </a:xfrm>
          <a:prstGeom prst="rect">
            <a:avLst/>
          </a:prstGeom>
        </p:spPr>
      </p:pic>
      <p:sp>
        <p:nvSpPr>
          <p:cNvPr id="14" name="TextBox 13">
            <a:extLst>
              <a:ext uri="{FF2B5EF4-FFF2-40B4-BE49-F238E27FC236}">
                <a16:creationId xmlns:a16="http://schemas.microsoft.com/office/drawing/2014/main" xmlns="" id="{C18EBC06-4C13-0642-A933-CCA24CC0B798}"/>
              </a:ext>
            </a:extLst>
          </p:cNvPr>
          <p:cNvSpPr txBox="1"/>
          <p:nvPr/>
        </p:nvSpPr>
        <p:spPr>
          <a:xfrm>
            <a:off x="7279684" y="1802479"/>
            <a:ext cx="3026690" cy="553998"/>
          </a:xfrm>
          <a:prstGeom prst="rect">
            <a:avLst/>
          </a:prstGeom>
          <a:noFill/>
        </p:spPr>
        <p:txBody>
          <a:bodyPr wrap="square" rtlCol="0">
            <a:spAutoFit/>
          </a:bodyPr>
          <a:lstStyle/>
          <a:p>
            <a:r>
              <a:rPr lang="en-US" sz="3000" dirty="0">
                <a:solidFill>
                  <a:schemeClr val="bg1"/>
                </a:solidFill>
                <a:latin typeface="Bangla Sangam MN"/>
                <a:cs typeface="Bangla Sangam MN"/>
              </a:rPr>
              <a:t>Extensive</a:t>
            </a:r>
          </a:p>
        </p:txBody>
      </p:sp>
      <p:sp>
        <p:nvSpPr>
          <p:cNvPr id="15" name="Rectangle 14">
            <a:extLst>
              <a:ext uri="{FF2B5EF4-FFF2-40B4-BE49-F238E27FC236}">
                <a16:creationId xmlns:a16="http://schemas.microsoft.com/office/drawing/2014/main" xmlns="" id="{9D070648-9F8D-1F40-BC49-8A6DFF7A33DD}"/>
              </a:ext>
            </a:extLst>
          </p:cNvPr>
          <p:cNvSpPr/>
          <p:nvPr/>
        </p:nvSpPr>
        <p:spPr>
          <a:xfrm>
            <a:off x="8371918" y="1526398"/>
            <a:ext cx="1128433" cy="307777"/>
          </a:xfrm>
          <a:prstGeom prst="rect">
            <a:avLst/>
          </a:prstGeom>
        </p:spPr>
        <p:txBody>
          <a:bodyPr wrap="square">
            <a:spAutoFit/>
          </a:bodyPr>
          <a:lstStyle/>
          <a:p>
            <a:r>
              <a:rPr lang="en-US" sz="1400" dirty="0">
                <a:solidFill>
                  <a:schemeClr val="bg1"/>
                </a:solidFill>
              </a:rPr>
              <a:t>1929</a:t>
            </a:r>
          </a:p>
        </p:txBody>
      </p:sp>
      <p:sp>
        <p:nvSpPr>
          <p:cNvPr id="16" name="Rectangle 15">
            <a:extLst>
              <a:ext uri="{FF2B5EF4-FFF2-40B4-BE49-F238E27FC236}">
                <a16:creationId xmlns:a16="http://schemas.microsoft.com/office/drawing/2014/main" xmlns="" id="{276552AC-E967-AC47-8C4A-D6867E997324}"/>
              </a:ext>
            </a:extLst>
          </p:cNvPr>
          <p:cNvSpPr/>
          <p:nvPr/>
        </p:nvSpPr>
        <p:spPr>
          <a:xfrm>
            <a:off x="7555902" y="1308770"/>
            <a:ext cx="2760467" cy="307777"/>
          </a:xfrm>
          <a:prstGeom prst="rect">
            <a:avLst/>
          </a:prstGeom>
        </p:spPr>
        <p:txBody>
          <a:bodyPr wrap="square">
            <a:spAutoFit/>
          </a:bodyPr>
          <a:lstStyle/>
          <a:p>
            <a:r>
              <a:rPr lang="en-US" sz="1400" dirty="0">
                <a:solidFill>
                  <a:schemeClr val="bg1"/>
                </a:solidFill>
              </a:rPr>
              <a:t>St John’s Bridge</a:t>
            </a:r>
          </a:p>
        </p:txBody>
      </p:sp>
      <p:pic>
        <p:nvPicPr>
          <p:cNvPr id="19" name="Picture 1" descr="Screen Shot 2017-01-24 at 4.11.40 PM.png">
            <a:extLst>
              <a:ext uri="{FF2B5EF4-FFF2-40B4-BE49-F238E27FC236}">
                <a16:creationId xmlns:a16="http://schemas.microsoft.com/office/drawing/2014/main" xmlns="" id="{3939E912-9593-4346-827B-20FBDD071F76}"/>
              </a:ext>
            </a:extLst>
          </p:cNvPr>
          <p:cNvPicPr>
            <a:picLocks noChangeAspect="1"/>
          </p:cNvPicPr>
          <p:nvPr/>
        </p:nvPicPr>
        <p:blipFill rotWithShape="1">
          <a:blip r:embed="rId5">
            <a:extLst>
              <a:ext uri="{28A0092B-C50C-407E-A947-70E740481C1C}">
                <a14:useLocalDpi xmlns:a14="http://schemas.microsoft.com/office/drawing/2010/main" val="0"/>
              </a:ext>
            </a:extLst>
          </a:blip>
          <a:srcRect t="33023"/>
          <a:stretch/>
        </p:blipFill>
        <p:spPr bwMode="auto">
          <a:xfrm>
            <a:off x="247466" y="4775484"/>
            <a:ext cx="4065648" cy="2044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 descr="Screen Shot 2017-01-24 at 4.12.09 PM.png">
            <a:extLst>
              <a:ext uri="{FF2B5EF4-FFF2-40B4-BE49-F238E27FC236}">
                <a16:creationId xmlns:a16="http://schemas.microsoft.com/office/drawing/2014/main" xmlns="" id="{F9E2606E-CF5C-C748-AC45-E129C029DC43}"/>
              </a:ext>
            </a:extLst>
          </p:cNvPr>
          <p:cNvPicPr>
            <a:picLocks noChangeAspect="1"/>
          </p:cNvPicPr>
          <p:nvPr/>
        </p:nvPicPr>
        <p:blipFill rotWithShape="1">
          <a:blip r:embed="rId6">
            <a:extLst>
              <a:ext uri="{28A0092B-C50C-407E-A947-70E740481C1C}">
                <a14:useLocalDpi xmlns:a14="http://schemas.microsoft.com/office/drawing/2010/main" val="0"/>
              </a:ext>
            </a:extLst>
          </a:blip>
          <a:srcRect t="10187"/>
          <a:stretch/>
        </p:blipFill>
        <p:spPr bwMode="auto">
          <a:xfrm>
            <a:off x="5138660" y="4158956"/>
            <a:ext cx="4015286" cy="2699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descr="Screen Shot 2017-01-24 at 4.11.27 PM.png">
            <a:extLst>
              <a:ext uri="{FF2B5EF4-FFF2-40B4-BE49-F238E27FC236}">
                <a16:creationId xmlns:a16="http://schemas.microsoft.com/office/drawing/2014/main" xmlns="" id="{CD54793C-8492-8646-B5F6-DE001F5452E2}"/>
              </a:ext>
            </a:extLst>
          </p:cNvPr>
          <p:cNvPicPr>
            <a:picLocks noChangeAspect="1"/>
          </p:cNvPicPr>
          <p:nvPr/>
        </p:nvPicPr>
        <p:blipFill rotWithShape="1">
          <a:blip r:embed="rId7">
            <a:extLst>
              <a:ext uri="{28A0092B-C50C-407E-A947-70E740481C1C}">
                <a14:useLocalDpi xmlns:a14="http://schemas.microsoft.com/office/drawing/2010/main" val="0"/>
              </a:ext>
            </a:extLst>
          </a:blip>
          <a:srcRect t="10586"/>
          <a:stretch/>
        </p:blipFill>
        <p:spPr bwMode="auto">
          <a:xfrm>
            <a:off x="3758415" y="1940327"/>
            <a:ext cx="3458243" cy="23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descr="Screen Shot 2017-01-24 at 4.10.50 PM.png">
            <a:extLst>
              <a:ext uri="{FF2B5EF4-FFF2-40B4-BE49-F238E27FC236}">
                <a16:creationId xmlns:a16="http://schemas.microsoft.com/office/drawing/2014/main" xmlns="" id="{205D8B0A-8674-424E-A3CB-283ECF6ABFD1}"/>
              </a:ext>
            </a:extLst>
          </p:cNvPr>
          <p:cNvPicPr>
            <a:picLocks noChangeAspect="1"/>
          </p:cNvPicPr>
          <p:nvPr/>
        </p:nvPicPr>
        <p:blipFill rotWithShape="1">
          <a:blip r:embed="rId8">
            <a:extLst>
              <a:ext uri="{28A0092B-C50C-407E-A947-70E740481C1C}">
                <a14:useLocalDpi xmlns:a14="http://schemas.microsoft.com/office/drawing/2010/main" val="0"/>
              </a:ext>
            </a:extLst>
          </a:blip>
          <a:srcRect t="17924"/>
          <a:stretch/>
        </p:blipFill>
        <p:spPr bwMode="auto">
          <a:xfrm>
            <a:off x="-18333" y="-22651"/>
            <a:ext cx="3952068" cy="2431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6577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atin typeface="Arial" charset="0"/>
              </a:rPr>
              <a:t>Current Resilience Gap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3130161"/>
              </p:ext>
            </p:extLst>
          </p:nvPr>
        </p:nvGraphicFramePr>
        <p:xfrm>
          <a:off x="50800" y="-2972"/>
          <a:ext cx="9017000" cy="5561015"/>
        </p:xfrm>
        <a:graphic>
          <a:graphicData uri="http://schemas.openxmlformats.org/drawingml/2006/table">
            <a:tbl>
              <a:tblPr/>
              <a:tblGrid>
                <a:gridCol w="3832225">
                  <a:extLst>
                    <a:ext uri="{9D8B030D-6E8A-4147-A177-3AD203B41FA5}">
                      <a16:colId xmlns:a16="http://schemas.microsoft.com/office/drawing/2014/main" xmlns="" val="20000"/>
                    </a:ext>
                  </a:extLst>
                </a:gridCol>
                <a:gridCol w="1330325">
                  <a:extLst>
                    <a:ext uri="{9D8B030D-6E8A-4147-A177-3AD203B41FA5}">
                      <a16:colId xmlns:a16="http://schemas.microsoft.com/office/drawing/2014/main" xmlns="" val="20001"/>
                    </a:ext>
                  </a:extLst>
                </a:gridCol>
                <a:gridCol w="3854450">
                  <a:extLst>
                    <a:ext uri="{9D8B030D-6E8A-4147-A177-3AD203B41FA5}">
                      <a16:colId xmlns:a16="http://schemas.microsoft.com/office/drawing/2014/main" xmlns="" val="20002"/>
                    </a:ext>
                  </a:extLst>
                </a:gridCol>
              </a:tblGrid>
              <a:tr h="838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ＭＳ Ｐゴシック" charset="0"/>
                        </a:rPr>
                        <a:t>Critical </a:t>
                      </a: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Service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Zone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Estimated Time to Restore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50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Electricity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Valley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1 to 3 months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1"/>
                  </a:ext>
                </a:extLst>
              </a:tr>
              <a:tr h="550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Arial" charset="0"/>
                          <a:ea typeface="ＭＳ Ｐゴシック" charset="0"/>
                          <a:cs typeface="ＭＳ Ｐゴシック" charset="0"/>
                        </a:rPr>
                        <a:t>Electricity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Coast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3 to 6 months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2"/>
                  </a:ext>
                </a:extLst>
              </a:tr>
              <a:tr h="550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Arial" charset="0"/>
                          <a:ea typeface="ＭＳ Ｐゴシック" charset="0"/>
                          <a:cs typeface="ＭＳ Ｐゴシック" charset="0"/>
                        </a:rPr>
                        <a:t>Police and Fire Stations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Valley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2 to 4 months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3"/>
                  </a:ext>
                </a:extLst>
              </a:tr>
              <a:tr h="550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Drinking Water and Sewer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Valley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1 month to 1 year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4"/>
                  </a:ext>
                </a:extLst>
              </a:tr>
              <a:tr h="550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Drinking Water and Sewer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Coast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1 to 3 years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5"/>
                  </a:ext>
                </a:extLst>
              </a:tr>
              <a:tr h="9445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Top-priority highways (partial restoration)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Valley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6 to 12 months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6"/>
                  </a:ext>
                </a:extLst>
              </a:tr>
              <a:tr h="550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Healthcare facilities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Valley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18 months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7"/>
                  </a:ext>
                </a:extLst>
              </a:tr>
              <a:tr h="4730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Healthcare facilities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cs typeface="ＭＳ Ｐゴシック" charset="0"/>
                        </a:rPr>
                        <a:t>Coast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Arial" charset="0"/>
                          <a:ea typeface="ＭＳ Ｐゴシック" charset="0"/>
                          <a:cs typeface="ＭＳ Ｐゴシック" charset="0"/>
                        </a:rPr>
                        <a:t>3 years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8"/>
                  </a:ext>
                </a:extLst>
              </a:tr>
            </a:tbl>
          </a:graphicData>
        </a:graphic>
      </p:graphicFrame>
      <p:pic>
        <p:nvPicPr>
          <p:cNvPr id="5" name="Picture 4" descr="A close up of a sign&#10;&#10;Description automatically generated">
            <a:extLst>
              <a:ext uri="{FF2B5EF4-FFF2-40B4-BE49-F238E27FC236}">
                <a16:creationId xmlns:a16="http://schemas.microsoft.com/office/drawing/2014/main" xmlns="" id="{DD93FB00-9CAD-BB49-8994-682033328BC9}"/>
              </a:ext>
            </a:extLst>
          </p:cNvPr>
          <p:cNvPicPr>
            <a:picLocks noChangeAspect="1"/>
          </p:cNvPicPr>
          <p:nvPr/>
        </p:nvPicPr>
        <p:blipFill rotWithShape="1">
          <a:blip r:embed="rId3"/>
          <a:srcRect l="5591" r="3332" b="6098"/>
          <a:stretch/>
        </p:blipFill>
        <p:spPr>
          <a:xfrm>
            <a:off x="191082" y="5545704"/>
            <a:ext cx="532232" cy="767548"/>
          </a:xfrm>
          <a:prstGeom prst="rect">
            <a:avLst/>
          </a:prstGeom>
        </p:spPr>
      </p:pic>
    </p:spTree>
    <p:extLst>
      <p:ext uri="{BB962C8B-B14F-4D97-AF65-F5344CB8AC3E}">
        <p14:creationId xmlns:p14="http://schemas.microsoft.com/office/powerpoint/2010/main" val="2006705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647700" y="1173665"/>
            <a:ext cx="7772400" cy="1143000"/>
          </a:xfrm>
        </p:spPr>
        <p:txBody>
          <a:bodyPr/>
          <a:lstStyle/>
          <a:p>
            <a:pPr eaLnBrk="1" hangingPunct="1"/>
            <a:r>
              <a:rPr lang="en-US" sz="3600" dirty="0">
                <a:latin typeface="Arial" charset="0"/>
              </a:rPr>
              <a:t>Infrastructure Grades </a:t>
            </a:r>
            <a:br>
              <a:rPr lang="en-US" sz="3600" dirty="0">
                <a:latin typeface="Arial" charset="0"/>
              </a:rPr>
            </a:br>
            <a:r>
              <a:rPr lang="en-US" sz="3600" dirty="0">
                <a:latin typeface="Arial" charset="0"/>
              </a:rPr>
              <a:t>ASCE 2017</a:t>
            </a:r>
          </a:p>
        </p:txBody>
      </p:sp>
      <p:sp>
        <p:nvSpPr>
          <p:cNvPr id="41986" name="Rectangle 3"/>
          <p:cNvSpPr>
            <a:spLocks noGrp="1" noChangeArrowheads="1"/>
          </p:cNvSpPr>
          <p:nvPr>
            <p:ph sz="half" idx="1"/>
          </p:nvPr>
        </p:nvSpPr>
        <p:spPr>
          <a:xfrm>
            <a:off x="330200" y="2496936"/>
            <a:ext cx="4419600" cy="4114800"/>
          </a:xfrm>
        </p:spPr>
        <p:txBody>
          <a:bodyPr/>
          <a:lstStyle/>
          <a:p>
            <a:pPr marL="0" indent="0" eaLnBrk="1" hangingPunct="1">
              <a:buFont typeface="Arial" charset="0"/>
              <a:buNone/>
              <a:tabLst>
                <a:tab pos="3429000" algn="l"/>
              </a:tabLst>
            </a:pPr>
            <a:r>
              <a:rPr lang="en-US" sz="3000" dirty="0">
                <a:latin typeface="Arial" charset="0"/>
              </a:rPr>
              <a:t>Aviation                	D </a:t>
            </a:r>
          </a:p>
          <a:p>
            <a:pPr marL="0" indent="0" eaLnBrk="1" hangingPunct="1">
              <a:buFont typeface="Arial" charset="0"/>
              <a:buNone/>
              <a:tabLst>
                <a:tab pos="3429000" algn="l"/>
              </a:tabLst>
            </a:pPr>
            <a:r>
              <a:rPr lang="en-US" sz="3000" dirty="0">
                <a:latin typeface="Arial" charset="0"/>
              </a:rPr>
              <a:t>Bridges   	C+</a:t>
            </a:r>
          </a:p>
          <a:p>
            <a:pPr marL="0" indent="0" eaLnBrk="1" hangingPunct="1">
              <a:buFont typeface="Arial" charset="0"/>
              <a:buNone/>
              <a:tabLst>
                <a:tab pos="3429000" algn="l"/>
              </a:tabLst>
            </a:pPr>
            <a:r>
              <a:rPr lang="en-US" sz="3000" dirty="0">
                <a:latin typeface="Arial" charset="0"/>
              </a:rPr>
              <a:t>Roads	D </a:t>
            </a:r>
          </a:p>
          <a:p>
            <a:pPr marL="0" indent="0" eaLnBrk="1" hangingPunct="1">
              <a:buFont typeface="Arial" charset="0"/>
              <a:buNone/>
              <a:tabLst>
                <a:tab pos="3429000" algn="l"/>
              </a:tabLst>
            </a:pPr>
            <a:r>
              <a:rPr lang="en-US" sz="3000" dirty="0">
                <a:latin typeface="Arial" charset="0"/>
              </a:rPr>
              <a:t>Dams &amp; levees        	D</a:t>
            </a:r>
          </a:p>
          <a:p>
            <a:pPr marL="0" indent="0" eaLnBrk="1" hangingPunct="1">
              <a:buFont typeface="Arial" charset="0"/>
              <a:buNone/>
              <a:tabLst>
                <a:tab pos="3429000" algn="l"/>
              </a:tabLst>
            </a:pPr>
            <a:r>
              <a:rPr lang="en-US" sz="3000" dirty="0">
                <a:latin typeface="Arial" charset="0"/>
              </a:rPr>
              <a:t>Drinking Water        	D  </a:t>
            </a:r>
          </a:p>
          <a:p>
            <a:pPr marL="0" indent="0" eaLnBrk="1" hangingPunct="1">
              <a:buFont typeface="Arial" charset="0"/>
              <a:buNone/>
              <a:tabLst>
                <a:tab pos="3429000" algn="l"/>
              </a:tabLst>
            </a:pPr>
            <a:r>
              <a:rPr lang="en-US" sz="3000" dirty="0">
                <a:latin typeface="Arial" charset="0"/>
              </a:rPr>
              <a:t>Energy                     D+</a:t>
            </a:r>
          </a:p>
          <a:p>
            <a:pPr marL="0" indent="0">
              <a:buNone/>
              <a:tabLst>
                <a:tab pos="3429000" algn="l"/>
              </a:tabLst>
            </a:pPr>
            <a:r>
              <a:rPr lang="en-US" sz="3000" dirty="0">
                <a:latin typeface="Arial" charset="0"/>
              </a:rPr>
              <a:t>Hazardous Waste    D+</a:t>
            </a:r>
          </a:p>
          <a:p>
            <a:pPr marL="0" indent="0" eaLnBrk="1" hangingPunct="1">
              <a:buFont typeface="Arial" charset="0"/>
              <a:buNone/>
              <a:tabLst>
                <a:tab pos="3429000" algn="l"/>
              </a:tabLst>
            </a:pPr>
            <a:r>
              <a:rPr lang="en-US" sz="3000" dirty="0">
                <a:latin typeface="Arial" charset="0"/>
              </a:rPr>
              <a:t>	</a:t>
            </a:r>
          </a:p>
          <a:p>
            <a:pPr marL="0" indent="0" eaLnBrk="1" hangingPunct="1">
              <a:buFont typeface="Arial" charset="0"/>
              <a:buNone/>
              <a:tabLst>
                <a:tab pos="3429000" algn="l"/>
              </a:tabLst>
            </a:pPr>
            <a:endParaRPr lang="en-US" sz="3000" dirty="0">
              <a:latin typeface="Arial" charset="0"/>
            </a:endParaRPr>
          </a:p>
        </p:txBody>
      </p:sp>
      <p:sp>
        <p:nvSpPr>
          <p:cNvPr id="47107" name="Rectangle 4"/>
          <p:cNvSpPr>
            <a:spLocks noGrp="1" noChangeArrowheads="1"/>
          </p:cNvSpPr>
          <p:nvPr>
            <p:ph sz="half" idx="2"/>
          </p:nvPr>
        </p:nvSpPr>
        <p:spPr>
          <a:xfrm>
            <a:off x="5105400" y="2516390"/>
            <a:ext cx="3886200" cy="4953000"/>
          </a:xfrm>
        </p:spPr>
        <p:txBody>
          <a:bodyPr rtlCol="0">
            <a:normAutofit/>
          </a:bodyPr>
          <a:lstStyle/>
          <a:p>
            <a:pPr marL="0" indent="0" eaLnBrk="1" fontAlgn="auto" hangingPunct="1">
              <a:spcAft>
                <a:spcPts val="0"/>
              </a:spcAft>
              <a:buFont typeface="Arial" pitchFamily="34" charset="0"/>
              <a:buNone/>
              <a:tabLst>
                <a:tab pos="3089275" algn="l"/>
              </a:tabLst>
              <a:defRPr/>
            </a:pPr>
            <a:r>
              <a:rPr lang="en-US" sz="3000" dirty="0">
                <a:latin typeface="Arial" charset="0"/>
                <a:ea typeface="+mn-ea"/>
                <a:cs typeface="+mn-cs"/>
              </a:rPr>
              <a:t>Rail                      	</a:t>
            </a:r>
            <a:r>
              <a:rPr lang="en-US" sz="3000" dirty="0">
                <a:latin typeface="Arial" charset="0"/>
              </a:rPr>
              <a:t>B</a:t>
            </a:r>
            <a:endParaRPr lang="en-US" sz="3000" dirty="0">
              <a:latin typeface="Arial" charset="0"/>
              <a:ea typeface="+mn-ea"/>
              <a:cs typeface="+mn-cs"/>
            </a:endParaRPr>
          </a:p>
          <a:p>
            <a:pPr marL="0" indent="0" eaLnBrk="1" fontAlgn="auto" hangingPunct="1">
              <a:spcAft>
                <a:spcPts val="0"/>
              </a:spcAft>
              <a:buFont typeface="Arial" pitchFamily="34" charset="0"/>
              <a:buNone/>
              <a:tabLst>
                <a:tab pos="3089275" algn="l"/>
              </a:tabLst>
              <a:defRPr/>
            </a:pPr>
            <a:r>
              <a:rPr lang="en-US" sz="3000" dirty="0">
                <a:latin typeface="Arial" charset="0"/>
                <a:ea typeface="+mn-ea"/>
                <a:cs typeface="+mn-cs"/>
              </a:rPr>
              <a:t>Schools                	D+</a:t>
            </a:r>
          </a:p>
          <a:p>
            <a:pPr marL="0" indent="0" eaLnBrk="1" fontAlgn="auto" hangingPunct="1">
              <a:spcAft>
                <a:spcPts val="0"/>
              </a:spcAft>
              <a:buFont typeface="Arial" pitchFamily="34" charset="0"/>
              <a:buNone/>
              <a:tabLst>
                <a:tab pos="3089275" algn="l"/>
              </a:tabLst>
              <a:defRPr/>
            </a:pPr>
            <a:r>
              <a:rPr lang="en-US" sz="3000" dirty="0">
                <a:latin typeface="Arial" charset="0"/>
                <a:ea typeface="+mn-ea"/>
                <a:cs typeface="+mn-cs"/>
              </a:rPr>
              <a:t>Solid Waste          	B- </a:t>
            </a:r>
          </a:p>
          <a:p>
            <a:pPr marL="0" indent="0" eaLnBrk="1" fontAlgn="auto" hangingPunct="1">
              <a:spcAft>
                <a:spcPts val="0"/>
              </a:spcAft>
              <a:buFont typeface="Arial" pitchFamily="34" charset="0"/>
              <a:buNone/>
              <a:tabLst>
                <a:tab pos="3089275" algn="l"/>
              </a:tabLst>
              <a:defRPr/>
            </a:pPr>
            <a:r>
              <a:rPr lang="en-US" sz="3000" dirty="0">
                <a:latin typeface="Arial" charset="0"/>
                <a:ea typeface="+mn-ea"/>
                <a:cs typeface="+mn-cs"/>
              </a:rPr>
              <a:t>Transit                  	D-</a:t>
            </a:r>
          </a:p>
          <a:p>
            <a:pPr marL="0" indent="0" eaLnBrk="1" fontAlgn="auto" hangingPunct="1">
              <a:spcAft>
                <a:spcPts val="0"/>
              </a:spcAft>
              <a:buFont typeface="Arial" pitchFamily="34" charset="0"/>
              <a:buNone/>
              <a:tabLst>
                <a:tab pos="3089275" algn="l"/>
              </a:tabLst>
              <a:defRPr/>
            </a:pPr>
            <a:r>
              <a:rPr lang="en-US" sz="3000" dirty="0">
                <a:latin typeface="Arial" charset="0"/>
                <a:ea typeface="+mn-ea"/>
                <a:cs typeface="+mn-cs"/>
              </a:rPr>
              <a:t>Wastewater          	D+</a:t>
            </a:r>
          </a:p>
          <a:p>
            <a:pPr marL="228600" indent="-228600" eaLnBrk="1" fontAlgn="auto" hangingPunct="1">
              <a:spcAft>
                <a:spcPts val="0"/>
              </a:spcAft>
              <a:buFontTx/>
              <a:buNone/>
              <a:tabLst>
                <a:tab pos="3089275" algn="l"/>
              </a:tabLst>
              <a:defRPr/>
            </a:pPr>
            <a:endParaRPr lang="en-US" sz="2400" dirty="0">
              <a:latin typeface="Arial" charset="0"/>
              <a:ea typeface="+mn-ea"/>
              <a:cs typeface="+mn-cs"/>
            </a:endParaRPr>
          </a:p>
          <a:p>
            <a:pPr marL="228600" indent="-228600" eaLnBrk="1" fontAlgn="auto" hangingPunct="1">
              <a:spcAft>
                <a:spcPts val="0"/>
              </a:spcAft>
              <a:buFontTx/>
              <a:buNone/>
              <a:tabLst>
                <a:tab pos="3089275" algn="l"/>
              </a:tabLst>
              <a:defRPr/>
            </a:pPr>
            <a:endParaRPr lang="en-US" sz="1400" dirty="0">
              <a:latin typeface="Arial" charset="0"/>
              <a:ea typeface="+mn-ea"/>
              <a:cs typeface="+mn-cs"/>
            </a:endParaRPr>
          </a:p>
          <a:p>
            <a:pPr marL="0" indent="0" algn="ctr" eaLnBrk="1" fontAlgn="auto" hangingPunct="1">
              <a:spcAft>
                <a:spcPts val="0"/>
              </a:spcAft>
              <a:buFontTx/>
              <a:buNone/>
              <a:defRPr/>
            </a:pPr>
            <a:r>
              <a:rPr lang="en-US" sz="2000" i="1" dirty="0">
                <a:latin typeface="Arial" charset="0"/>
                <a:ea typeface="+mn-ea"/>
                <a:cs typeface="+mn-cs"/>
              </a:rPr>
              <a:t>http://</a:t>
            </a:r>
            <a:r>
              <a:rPr lang="en-US" sz="2000" i="1" dirty="0" err="1">
                <a:latin typeface="Arial" charset="0"/>
                <a:ea typeface="+mn-ea"/>
                <a:cs typeface="+mn-cs"/>
              </a:rPr>
              <a:t>www.asce.org</a:t>
            </a:r>
            <a:r>
              <a:rPr lang="en-US" sz="2000" i="1" dirty="0">
                <a:latin typeface="Arial" charset="0"/>
                <a:ea typeface="+mn-ea"/>
                <a:cs typeface="+mn-cs"/>
              </a:rPr>
              <a:t>/</a:t>
            </a:r>
            <a:r>
              <a:rPr lang="en-US" sz="2000" i="1" dirty="0" err="1">
                <a:latin typeface="Arial" charset="0"/>
                <a:ea typeface="+mn-ea"/>
                <a:cs typeface="+mn-cs"/>
              </a:rPr>
              <a:t>reportcard</a:t>
            </a:r>
            <a:r>
              <a:rPr lang="en-US" sz="2000" i="1" dirty="0">
                <a:latin typeface="Arial" charset="0"/>
                <a:ea typeface="+mn-ea"/>
                <a:cs typeface="+mn-cs"/>
              </a:rPr>
              <a:t>/ </a:t>
            </a:r>
          </a:p>
          <a:p>
            <a:pPr marL="228600" indent="-228600" eaLnBrk="1" fontAlgn="auto" hangingPunct="1">
              <a:spcAft>
                <a:spcPts val="0"/>
              </a:spcAft>
              <a:buFont typeface="Arial" pitchFamily="34" charset="0"/>
              <a:buChar char="•"/>
              <a:tabLst>
                <a:tab pos="3089275" algn="l"/>
              </a:tabLst>
              <a:defRPr/>
            </a:pPr>
            <a:endParaRPr lang="en-US" sz="2400" dirty="0">
              <a:latin typeface="Arial" charset="0"/>
              <a:ea typeface="+mn-ea"/>
              <a:cs typeface="+mn-cs"/>
            </a:endParaRPr>
          </a:p>
        </p:txBody>
      </p:sp>
      <p:sp>
        <p:nvSpPr>
          <p:cNvPr id="5" name="Title 1">
            <a:extLst>
              <a:ext uri="{FF2B5EF4-FFF2-40B4-BE49-F238E27FC236}">
                <a16:creationId xmlns:a16="http://schemas.microsoft.com/office/drawing/2014/main" xmlns="" id="{04606E5E-932B-6840-90F6-A6F63C22B49B}"/>
              </a:ext>
            </a:extLst>
          </p:cNvPr>
          <p:cNvSpPr txBox="1">
            <a:spLocks/>
          </p:cNvSpPr>
          <p:nvPr/>
        </p:nvSpPr>
        <p:spPr>
          <a:xfrm>
            <a:off x="16872" y="228627"/>
            <a:ext cx="9127127" cy="1440323"/>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Arial" charset="0"/>
              </a:defRPr>
            </a:lvl2pPr>
            <a:lvl3pPr algn="ctr" defTabSz="457200" rtl="0" fontAlgn="base">
              <a:spcBef>
                <a:spcPct val="0"/>
              </a:spcBef>
              <a:spcAft>
                <a:spcPct val="0"/>
              </a:spcAft>
              <a:defRPr sz="4400">
                <a:solidFill>
                  <a:schemeClr val="tx1"/>
                </a:solidFill>
                <a:latin typeface="Arial" charset="0"/>
              </a:defRPr>
            </a:lvl3pPr>
            <a:lvl4pPr algn="ctr" defTabSz="457200" rtl="0" fontAlgn="base">
              <a:spcBef>
                <a:spcPct val="0"/>
              </a:spcBef>
              <a:spcAft>
                <a:spcPct val="0"/>
              </a:spcAft>
              <a:defRPr sz="4400">
                <a:solidFill>
                  <a:schemeClr val="tx1"/>
                </a:solidFill>
                <a:latin typeface="Arial" charset="0"/>
              </a:defRPr>
            </a:lvl4pPr>
            <a:lvl5pPr algn="ctr" defTabSz="457200" rtl="0" fontAlgn="base">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lnSpc>
                <a:spcPts val="4980"/>
              </a:lnSpc>
            </a:pPr>
            <a:r>
              <a:rPr lang="en-US" sz="4800" dirty="0">
                <a:latin typeface="Arial" charset="0"/>
              </a:rPr>
              <a:t>Awareness Resources</a:t>
            </a:r>
          </a:p>
        </p:txBody>
      </p:sp>
      <p:cxnSp>
        <p:nvCxnSpPr>
          <p:cNvPr id="3" name="Straight Connector 2">
            <a:extLst>
              <a:ext uri="{FF2B5EF4-FFF2-40B4-BE49-F238E27FC236}">
                <a16:creationId xmlns:a16="http://schemas.microsoft.com/office/drawing/2014/main" xmlns="" id="{22F7326F-1727-B24A-ACC1-0CB7E653E248}"/>
              </a:ext>
            </a:extLst>
          </p:cNvPr>
          <p:cNvCxnSpPr/>
          <p:nvPr/>
        </p:nvCxnSpPr>
        <p:spPr>
          <a:xfrm>
            <a:off x="155640" y="2373815"/>
            <a:ext cx="8813260" cy="0"/>
          </a:xfrm>
          <a:prstGeom prst="line">
            <a:avLst/>
          </a:prstGeom>
          <a:ln w="444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2406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6DD37B2-C2BF-CC47-9194-91E443702C36}"/>
              </a:ext>
            </a:extLst>
          </p:cNvPr>
          <p:cNvPicPr>
            <a:picLocks noChangeAspect="1"/>
          </p:cNvPicPr>
          <p:nvPr/>
        </p:nvPicPr>
        <p:blipFill rotWithShape="1">
          <a:blip r:embed="rId3"/>
          <a:srcRect l="1207"/>
          <a:stretch/>
        </p:blipFill>
        <p:spPr>
          <a:xfrm>
            <a:off x="2424222" y="747283"/>
            <a:ext cx="6719777" cy="5749212"/>
          </a:xfrm>
          <a:prstGeom prst="rect">
            <a:avLst/>
          </a:prstGeom>
        </p:spPr>
      </p:pic>
      <p:pic>
        <p:nvPicPr>
          <p:cNvPr id="12" name="Picture 11">
            <a:extLst>
              <a:ext uri="{FF2B5EF4-FFF2-40B4-BE49-F238E27FC236}">
                <a16:creationId xmlns:a16="http://schemas.microsoft.com/office/drawing/2014/main" xmlns="" id="{5379C977-5EFD-0945-A411-79A7893DFDCC}"/>
              </a:ext>
            </a:extLst>
          </p:cNvPr>
          <p:cNvPicPr>
            <a:picLocks noChangeAspect="1"/>
          </p:cNvPicPr>
          <p:nvPr/>
        </p:nvPicPr>
        <p:blipFill>
          <a:blip r:embed="rId4"/>
          <a:stretch>
            <a:fillRect/>
          </a:stretch>
        </p:blipFill>
        <p:spPr>
          <a:xfrm>
            <a:off x="-1" y="3908174"/>
            <a:ext cx="4282510" cy="2920340"/>
          </a:xfrm>
          <a:prstGeom prst="rect">
            <a:avLst/>
          </a:prstGeom>
        </p:spPr>
      </p:pic>
      <p:sp>
        <p:nvSpPr>
          <p:cNvPr id="9" name="TextBox 8">
            <a:extLst>
              <a:ext uri="{FF2B5EF4-FFF2-40B4-BE49-F238E27FC236}">
                <a16:creationId xmlns:a16="http://schemas.microsoft.com/office/drawing/2014/main" xmlns="" id="{95558D96-B2C9-2447-BE96-5E4155638932}"/>
              </a:ext>
            </a:extLst>
          </p:cNvPr>
          <p:cNvSpPr txBox="1"/>
          <p:nvPr/>
        </p:nvSpPr>
        <p:spPr>
          <a:xfrm>
            <a:off x="1906293" y="4071104"/>
            <a:ext cx="1120820" cy="369332"/>
          </a:xfrm>
          <a:prstGeom prst="rect">
            <a:avLst/>
          </a:prstGeom>
          <a:noFill/>
        </p:spPr>
        <p:txBody>
          <a:bodyPr wrap="none" rtlCol="0">
            <a:spAutoFit/>
          </a:bodyPr>
          <a:lstStyle/>
          <a:p>
            <a:r>
              <a:rPr lang="en-US" dirty="0"/>
              <a:t>DOGAMI</a:t>
            </a:r>
          </a:p>
        </p:txBody>
      </p:sp>
      <p:sp>
        <p:nvSpPr>
          <p:cNvPr id="7" name="Title 1">
            <a:extLst>
              <a:ext uri="{FF2B5EF4-FFF2-40B4-BE49-F238E27FC236}">
                <a16:creationId xmlns:a16="http://schemas.microsoft.com/office/drawing/2014/main" xmlns="" id="{E6A2A356-F9CE-3049-87FB-47825561FF87}"/>
              </a:ext>
            </a:extLst>
          </p:cNvPr>
          <p:cNvSpPr>
            <a:spLocks noGrp="1"/>
          </p:cNvSpPr>
          <p:nvPr>
            <p:ph type="title"/>
          </p:nvPr>
        </p:nvSpPr>
        <p:spPr>
          <a:xfrm>
            <a:off x="16873" y="228627"/>
            <a:ext cx="3683258" cy="1440323"/>
          </a:xfrm>
        </p:spPr>
        <p:txBody>
          <a:bodyPr/>
          <a:lstStyle/>
          <a:p>
            <a:pPr>
              <a:lnSpc>
                <a:spcPts val="4980"/>
              </a:lnSpc>
            </a:pPr>
            <a:r>
              <a:rPr lang="en-US" sz="4800" dirty="0">
                <a:latin typeface="Arial" charset="0"/>
              </a:rPr>
              <a:t>Awareness Resources</a:t>
            </a:r>
          </a:p>
        </p:txBody>
      </p:sp>
    </p:spTree>
    <p:extLst>
      <p:ext uri="{BB962C8B-B14F-4D97-AF65-F5344CB8AC3E}">
        <p14:creationId xmlns:p14="http://schemas.microsoft.com/office/powerpoint/2010/main" val="748860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bwMode="auto">
          <a:xfrm>
            <a:off x="144462" y="1683746"/>
            <a:ext cx="9505376" cy="5232400"/>
          </a:xfrm>
          <a:prstGeom prst="rect">
            <a:avLst/>
          </a:prstGeom>
          <a:noFill/>
          <a:ln w="9525">
            <a:noFill/>
            <a:miter lim="800000"/>
            <a:headEnd/>
            <a:tailEnd/>
          </a:ln>
        </p:spPr>
        <p:txBody>
          <a:bodyPr>
            <a:no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3000" dirty="0">
                <a:latin typeface="Arial"/>
                <a:cs typeface="Arial"/>
              </a:rPr>
              <a:t>Emergency Operations </a:t>
            </a:r>
            <a:br>
              <a:rPr lang="en-US" sz="3000" dirty="0">
                <a:latin typeface="Arial"/>
                <a:cs typeface="Arial"/>
              </a:rPr>
            </a:br>
            <a:r>
              <a:rPr lang="en-US" sz="3000" dirty="0">
                <a:latin typeface="Arial"/>
                <a:cs typeface="Arial"/>
              </a:rPr>
              <a:t>and Response Plans </a:t>
            </a:r>
          </a:p>
          <a:p>
            <a:pPr>
              <a:defRPr/>
            </a:pPr>
            <a:r>
              <a:rPr lang="en-US" sz="3000" dirty="0">
                <a:latin typeface="Arial"/>
                <a:cs typeface="Arial"/>
              </a:rPr>
              <a:t>Hot washes and </a:t>
            </a:r>
            <a:br>
              <a:rPr lang="en-US" sz="3000" dirty="0">
                <a:latin typeface="Arial"/>
                <a:cs typeface="Arial"/>
              </a:rPr>
            </a:br>
            <a:r>
              <a:rPr lang="en-US" sz="3000" dirty="0">
                <a:latin typeface="Arial"/>
                <a:cs typeface="Arial"/>
              </a:rPr>
              <a:t>After Actions</a:t>
            </a:r>
          </a:p>
          <a:p>
            <a:pPr>
              <a:defRPr/>
            </a:pPr>
            <a:r>
              <a:rPr lang="en-US" sz="3000" dirty="0">
                <a:latin typeface="Arial"/>
                <a:cs typeface="Arial"/>
              </a:rPr>
              <a:t>Training and Exercises </a:t>
            </a:r>
            <a:br>
              <a:rPr lang="en-US" sz="3000" dirty="0">
                <a:latin typeface="Arial"/>
                <a:cs typeface="Arial"/>
              </a:rPr>
            </a:br>
            <a:endParaRPr lang="en-US" sz="3000" dirty="0">
              <a:latin typeface="Arial"/>
              <a:cs typeface="Arial"/>
            </a:endParaRPr>
          </a:p>
          <a:p>
            <a:pPr marL="19050" indent="0" algn="ctr">
              <a:buNone/>
              <a:defRPr/>
            </a:pPr>
            <a:endParaRPr lang="en-US" sz="2600" dirty="0">
              <a:hlinkClick r:id="rId3"/>
            </a:endParaRPr>
          </a:p>
          <a:p>
            <a:pPr marL="19050" indent="0" algn="ctr">
              <a:buNone/>
              <a:defRPr/>
            </a:pPr>
            <a:endParaRPr lang="en-US" sz="1000" dirty="0">
              <a:hlinkClick r:id="rId3"/>
            </a:endParaRPr>
          </a:p>
          <a:p>
            <a:pPr marL="19050" indent="0" algn="ctr">
              <a:buNone/>
              <a:defRPr/>
            </a:pPr>
            <a:r>
              <a:rPr lang="en-US" sz="2600" dirty="0">
                <a:hlinkClick r:id="rId3"/>
              </a:rPr>
              <a:t>https://multco.us/em/emergency-management-training</a:t>
            </a:r>
            <a:endParaRPr lang="en-US" sz="2600" dirty="0"/>
          </a:p>
          <a:p>
            <a:pPr marL="0" indent="0" algn="ctr">
              <a:buNone/>
              <a:defRPr/>
            </a:pPr>
            <a:r>
              <a:rPr lang="en-US" sz="2600" dirty="0">
                <a:hlinkClick r:id="rId4"/>
              </a:rPr>
              <a:t>https://multco.us/em/emergency-preparedness</a:t>
            </a:r>
            <a:endParaRPr lang="en-US" sz="2600" dirty="0">
              <a:ea typeface="ＭＳ Ｐゴシック" charset="0"/>
              <a:cs typeface="ＭＳ Ｐゴシック" charset="0"/>
            </a:endParaRPr>
          </a:p>
          <a:p>
            <a:pPr marL="0" indent="0">
              <a:buNone/>
              <a:defRPr/>
            </a:pPr>
            <a:endParaRPr lang="en-US" sz="3000" u="sng" dirty="0">
              <a:latin typeface="Arial"/>
              <a:cs typeface="Arial"/>
            </a:endParaRPr>
          </a:p>
          <a:p>
            <a:pPr>
              <a:defRPr/>
            </a:pPr>
            <a:endParaRPr lang="en-US" sz="3000" dirty="0">
              <a:latin typeface="Arial"/>
              <a:cs typeface="Arial"/>
            </a:endParaRPr>
          </a:p>
        </p:txBody>
      </p:sp>
      <p:sp>
        <p:nvSpPr>
          <p:cNvPr id="19458" name="Title 1"/>
          <p:cNvSpPr>
            <a:spLocks noGrp="1"/>
          </p:cNvSpPr>
          <p:nvPr>
            <p:ph type="title"/>
          </p:nvPr>
        </p:nvSpPr>
        <p:spPr>
          <a:xfrm>
            <a:off x="144462" y="122303"/>
            <a:ext cx="5049400" cy="1143000"/>
          </a:xfrm>
        </p:spPr>
        <p:txBody>
          <a:bodyPr/>
          <a:lstStyle/>
          <a:p>
            <a:pPr>
              <a:lnSpc>
                <a:spcPts val="4980"/>
              </a:lnSpc>
            </a:pPr>
            <a:r>
              <a:rPr lang="en-US" sz="4800" dirty="0">
                <a:latin typeface="Arial" charset="0"/>
              </a:rPr>
              <a:t>Awareness Resources</a:t>
            </a:r>
          </a:p>
        </p:txBody>
      </p:sp>
      <p:pic>
        <p:nvPicPr>
          <p:cNvPr id="2050" name="Picture 2">
            <a:extLst>
              <a:ext uri="{FF2B5EF4-FFF2-40B4-BE49-F238E27FC236}">
                <a16:creationId xmlns:a16="http://schemas.microsoft.com/office/drawing/2014/main" xmlns="" id="{AA56F368-C64E-7A4A-8058-F94028E05759}"/>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4944517" y="-21266"/>
            <a:ext cx="4262545" cy="54226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xmlns="" id="{0F03EEAF-FD67-7342-956A-BF36878CA029}"/>
              </a:ext>
            </a:extLst>
          </p:cNvPr>
          <p:cNvPicPr>
            <a:picLocks noChangeAspect="1"/>
          </p:cNvPicPr>
          <p:nvPr/>
        </p:nvPicPr>
        <p:blipFill rotWithShape="1">
          <a:blip r:embed="rId6"/>
          <a:srcRect l="5591" r="3332" b="6098"/>
          <a:stretch/>
        </p:blipFill>
        <p:spPr>
          <a:xfrm>
            <a:off x="171629" y="5486398"/>
            <a:ext cx="532232" cy="767548"/>
          </a:xfrm>
          <a:prstGeom prst="rect">
            <a:avLst/>
          </a:prstGeom>
        </p:spPr>
      </p:pic>
    </p:spTree>
    <p:extLst>
      <p:ext uri="{BB962C8B-B14F-4D97-AF65-F5344CB8AC3E}">
        <p14:creationId xmlns:p14="http://schemas.microsoft.com/office/powerpoint/2010/main" val="2736463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p:nvPr/>
        </p:nvSpPr>
        <p:spPr>
          <a:xfrm>
            <a:off x="1164152" y="2336440"/>
            <a:ext cx="8952614" cy="5639700"/>
          </a:xfrm>
          <a:prstGeom prst="rect">
            <a:avLst/>
          </a:prstGeom>
          <a:noFill/>
          <a:ln>
            <a:noFill/>
          </a:ln>
        </p:spPr>
        <p:txBody>
          <a:bodyPr spcFirstLastPara="1" wrap="square" lIns="91425" tIns="91425" rIns="91425" bIns="91425" anchor="t" anchorCtr="0">
            <a:noAutofit/>
          </a:bodyPr>
          <a:lstStyle/>
          <a:p>
            <a:r>
              <a:rPr lang="en-US" sz="2800" dirty="0">
                <a:hlinkClick r:id="rId3"/>
              </a:rPr>
              <a:t>IS-248</a:t>
            </a:r>
            <a:r>
              <a:rPr lang="en-US" sz="2800" dirty="0"/>
              <a:t> IPAWS for the American People</a:t>
            </a:r>
            <a:endParaRPr lang="en-US" sz="2800" dirty="0">
              <a:solidFill>
                <a:srgbClr val="000000"/>
              </a:solidFill>
              <a:latin typeface="Arial"/>
              <a:ea typeface="Arial"/>
              <a:cs typeface="Arial"/>
              <a:sym typeface="Arial"/>
            </a:endParaRPr>
          </a:p>
          <a:p>
            <a:pPr marL="800100" lvl="1" indent="-342900">
              <a:buFont typeface="Arial" panose="020B0604020202020204" pitchFamily="34" charset="0"/>
              <a:buChar char="•"/>
            </a:pPr>
            <a:r>
              <a:rPr lang="en-US" sz="2800" i="1" dirty="0">
                <a:solidFill>
                  <a:srgbClr val="000000"/>
                </a:solidFill>
                <a:latin typeface="Arial"/>
                <a:ea typeface="Arial"/>
                <a:cs typeface="Arial"/>
                <a:sym typeface="Arial"/>
              </a:rPr>
              <a:t>Wireless Emergency Alerts</a:t>
            </a:r>
            <a:endParaRPr lang="en-US" sz="2800" b="0" i="1" u="none" strike="noStrike" cap="none" dirty="0">
              <a:solidFill>
                <a:srgbClr val="000000"/>
              </a:solidFill>
              <a:latin typeface="Arial"/>
              <a:ea typeface="Arial"/>
              <a:cs typeface="Arial"/>
              <a:sym typeface="Arial"/>
            </a:endParaRPr>
          </a:p>
          <a:p>
            <a:pPr marL="800100" lvl="1" indent="-342900">
              <a:buFont typeface="Arial" panose="020B0604020202020204" pitchFamily="34" charset="0"/>
              <a:buChar char="•"/>
            </a:pPr>
            <a:r>
              <a:rPr lang="en-US" sz="2800" i="1" dirty="0">
                <a:solidFill>
                  <a:srgbClr val="000000"/>
                </a:solidFill>
                <a:latin typeface="Arial"/>
                <a:ea typeface="Arial"/>
                <a:cs typeface="Arial"/>
                <a:sym typeface="Arial"/>
              </a:rPr>
              <a:t>Emergency Alert System</a:t>
            </a:r>
          </a:p>
          <a:p>
            <a:pPr marL="19050" lvl="1"/>
            <a:r>
              <a:rPr lang="en-US" sz="2800" dirty="0">
                <a:solidFill>
                  <a:srgbClr val="000000"/>
                </a:solidFill>
                <a:latin typeface="Arial"/>
                <a:ea typeface="Arial"/>
                <a:cs typeface="Arial"/>
                <a:sym typeface="Arial"/>
              </a:rPr>
              <a:t>CENS: </a:t>
            </a:r>
            <a:r>
              <a:rPr lang="en-US" sz="2800" dirty="0">
                <a:solidFill>
                  <a:srgbClr val="000000"/>
                </a:solidFill>
                <a:latin typeface="Arial"/>
                <a:ea typeface="Arial"/>
                <a:cs typeface="Arial"/>
                <a:sym typeface="Arial"/>
                <a:hlinkClick r:id="rId4"/>
              </a:rPr>
              <a:t>www.publicalerts.org</a:t>
            </a:r>
            <a:r>
              <a:rPr lang="en-US" sz="2800" dirty="0">
                <a:solidFill>
                  <a:srgbClr val="000000"/>
                </a:solidFill>
                <a:latin typeface="Arial"/>
                <a:ea typeface="Arial"/>
                <a:cs typeface="Arial"/>
                <a:sym typeface="Arial"/>
              </a:rPr>
              <a:t> </a:t>
            </a:r>
          </a:p>
          <a:p>
            <a:pPr marL="808038" lvl="1" indent="-385763">
              <a:buFont typeface="Arial" panose="020B0604020202020204" pitchFamily="34" charset="0"/>
              <a:buChar char="•"/>
            </a:pPr>
            <a:r>
              <a:rPr lang="en-US" sz="2400" i="1" dirty="0">
                <a:solidFill>
                  <a:srgbClr val="000000"/>
                </a:solidFill>
                <a:latin typeface="Arial"/>
                <a:ea typeface="Arial"/>
                <a:cs typeface="Arial"/>
                <a:sym typeface="Arial"/>
              </a:rPr>
              <a:t>Everbridge, Code Red, First Call…</a:t>
            </a:r>
          </a:p>
          <a:p>
            <a:pPr marL="19050" lvl="1"/>
            <a:r>
              <a:rPr lang="en-US" sz="2800" dirty="0">
                <a:solidFill>
                  <a:srgbClr val="000000"/>
                </a:solidFill>
                <a:latin typeface="Arial"/>
                <a:ea typeface="Arial"/>
                <a:cs typeface="Arial"/>
                <a:sym typeface="Arial"/>
              </a:rPr>
              <a:t>FEMA App: </a:t>
            </a:r>
            <a:r>
              <a:rPr lang="en-US" sz="2800" dirty="0">
                <a:latin typeface="Arial"/>
                <a:cs typeface="Arial"/>
                <a:sym typeface="Arial"/>
                <a:hlinkClick r:id="rId5"/>
              </a:rPr>
              <a:t>https://www.fema.gov/mobile-app</a:t>
            </a:r>
            <a:endParaRPr lang="en-US" sz="2800" i="1" dirty="0">
              <a:solidFill>
                <a:srgbClr val="000000"/>
              </a:solidFill>
              <a:latin typeface="Arial"/>
              <a:ea typeface="Arial"/>
              <a:cs typeface="Arial"/>
              <a:sym typeface="Arial"/>
            </a:endParaRPr>
          </a:p>
          <a:p>
            <a:r>
              <a:rPr lang="en-US" sz="2800" dirty="0">
                <a:solidFill>
                  <a:srgbClr val="000000"/>
                </a:solidFill>
                <a:latin typeface="Arial"/>
                <a:ea typeface="Arial"/>
                <a:cs typeface="Arial"/>
                <a:sym typeface="Arial"/>
              </a:rPr>
              <a:t>Amateur Radio Communications</a:t>
            </a:r>
          </a:p>
          <a:p>
            <a:pPr marL="803275" indent="-338138">
              <a:buFont typeface="Arial" panose="020B0604020202020204" pitchFamily="34" charset="0"/>
              <a:buChar char="•"/>
            </a:pPr>
            <a:r>
              <a:rPr lang="en-US" sz="2800" i="1" dirty="0">
                <a:hlinkClick r:id="rId6"/>
              </a:rPr>
              <a:t>http://www.arrl.org/getting-licensed</a:t>
            </a:r>
            <a:endParaRPr lang="en-US" sz="2800" i="1" dirty="0">
              <a:solidFill>
                <a:srgbClr val="000000"/>
              </a:solidFill>
              <a:latin typeface="Arial"/>
              <a:cs typeface="Arial"/>
              <a:sym typeface="Arial"/>
            </a:endParaRPr>
          </a:p>
          <a:p>
            <a:pPr marL="803275" indent="-338138">
              <a:buFont typeface="Arial" panose="020B0604020202020204" pitchFamily="34" charset="0"/>
              <a:buChar char="•"/>
            </a:pPr>
            <a:r>
              <a:rPr lang="en-US" sz="2800" i="1" dirty="0">
                <a:hlinkClick r:id="rId7"/>
              </a:rPr>
              <a:t>https://www.multnomahares.org/</a:t>
            </a:r>
            <a:endParaRPr sz="2800" b="0" i="1" u="none" strike="noStrike" cap="none" dirty="0">
              <a:solidFill>
                <a:srgbClr val="000000"/>
              </a:solidFill>
              <a:latin typeface="Arial"/>
              <a:ea typeface="Arial"/>
              <a:cs typeface="Arial"/>
              <a:sym typeface="Arial"/>
            </a:endParaRPr>
          </a:p>
        </p:txBody>
      </p:sp>
      <p:sp>
        <p:nvSpPr>
          <p:cNvPr id="103" name="Google Shape;103;p19"/>
          <p:cNvSpPr txBox="1">
            <a:spLocks noGrp="1"/>
          </p:cNvSpPr>
          <p:nvPr>
            <p:ph type="ctrTitle"/>
          </p:nvPr>
        </p:nvSpPr>
        <p:spPr>
          <a:xfrm>
            <a:off x="0" y="1130551"/>
            <a:ext cx="9144000" cy="1470000"/>
          </a:xfrm>
          <a:prstGeom prst="rect">
            <a:avLst/>
          </a:prstGeom>
          <a:noFill/>
          <a:ln>
            <a:noFill/>
          </a:ln>
        </p:spPr>
        <p:txBody>
          <a:bodyPr spcFirstLastPara="1" wrap="square" lIns="91425" tIns="45700" rIns="91425" bIns="45700" anchor="ctr" anchorCtr="0">
            <a:noAutofit/>
          </a:bodyPr>
          <a:lstStyle/>
          <a:p>
            <a:r>
              <a:rPr lang="en-US" sz="3200" b="0" i="0" u="none" strike="noStrike" cap="none" dirty="0">
                <a:solidFill>
                  <a:schemeClr val="dk1"/>
                </a:solidFill>
                <a:latin typeface="Arial"/>
                <a:ea typeface="Arial"/>
                <a:cs typeface="Arial"/>
                <a:sym typeface="Arial"/>
              </a:rPr>
              <a:t>Emergency Alerts and Warnings</a:t>
            </a:r>
            <a:br>
              <a:rPr lang="en-US" sz="3200" b="0" i="0" u="none" strike="noStrike" cap="none" dirty="0">
                <a:solidFill>
                  <a:schemeClr val="dk1"/>
                </a:solidFill>
                <a:latin typeface="Arial"/>
                <a:ea typeface="Arial"/>
                <a:cs typeface="Arial"/>
                <a:sym typeface="Arial"/>
              </a:rPr>
            </a:br>
            <a:r>
              <a:rPr lang="en-US" sz="3200" dirty="0">
                <a:hlinkClick r:id="rId8"/>
              </a:rPr>
              <a:t>https://www.facebook.com/MultcoEM/</a:t>
            </a:r>
            <a:r>
              <a:rPr lang="en-US" sz="3200" dirty="0"/>
              <a:t/>
            </a:r>
            <a:br>
              <a:rPr lang="en-US" sz="3200" dirty="0"/>
            </a:br>
            <a:endParaRPr sz="3200" dirty="0"/>
          </a:p>
        </p:txBody>
      </p:sp>
      <p:pic>
        <p:nvPicPr>
          <p:cNvPr id="4" name="Picture 3" descr="A close up of a sign&#10;&#10;Description automatically generated">
            <a:extLst>
              <a:ext uri="{FF2B5EF4-FFF2-40B4-BE49-F238E27FC236}">
                <a16:creationId xmlns:a16="http://schemas.microsoft.com/office/drawing/2014/main" xmlns="" id="{8777C773-D7AA-7B48-8AC0-AD8FF9875720}"/>
              </a:ext>
            </a:extLst>
          </p:cNvPr>
          <p:cNvPicPr>
            <a:picLocks noChangeAspect="1"/>
          </p:cNvPicPr>
          <p:nvPr/>
        </p:nvPicPr>
        <p:blipFill rotWithShape="1">
          <a:blip r:embed="rId9"/>
          <a:srcRect l="5591" r="3332" b="6098"/>
          <a:stretch/>
        </p:blipFill>
        <p:spPr>
          <a:xfrm>
            <a:off x="152174" y="5486398"/>
            <a:ext cx="532232" cy="767548"/>
          </a:xfrm>
          <a:prstGeom prst="rect">
            <a:avLst/>
          </a:prstGeom>
        </p:spPr>
      </p:pic>
      <p:sp>
        <p:nvSpPr>
          <p:cNvPr id="5" name="TextBox 4">
            <a:extLst>
              <a:ext uri="{FF2B5EF4-FFF2-40B4-BE49-F238E27FC236}">
                <a16:creationId xmlns:a16="http://schemas.microsoft.com/office/drawing/2014/main" xmlns="" id="{4A3356BB-A851-4B45-9B29-016BA40ABFB3}"/>
              </a:ext>
            </a:extLst>
          </p:cNvPr>
          <p:cNvSpPr txBox="1"/>
          <p:nvPr/>
        </p:nvSpPr>
        <p:spPr>
          <a:xfrm>
            <a:off x="0" y="42531"/>
            <a:ext cx="9117943" cy="830997"/>
          </a:xfrm>
          <a:prstGeom prst="rect">
            <a:avLst/>
          </a:prstGeom>
          <a:noFill/>
        </p:spPr>
        <p:txBody>
          <a:bodyPr wrap="square" rtlCol="0">
            <a:spAutoFit/>
          </a:bodyPr>
          <a:lstStyle/>
          <a:p>
            <a:pPr algn="ctr"/>
            <a:r>
              <a:rPr lang="en-US" sz="4800" dirty="0"/>
              <a:t>Awareness Resources</a:t>
            </a:r>
          </a:p>
        </p:txBody>
      </p:sp>
    </p:spTree>
    <p:extLst>
      <p:ext uri="{BB962C8B-B14F-4D97-AF65-F5344CB8AC3E}">
        <p14:creationId xmlns:p14="http://schemas.microsoft.com/office/powerpoint/2010/main" val="631847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14" name="Google Shape;214;p35"/>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15" name="Google Shape;215;p35"/>
          <p:cNvPicPr preferRelativeResize="0"/>
          <p:nvPr/>
        </p:nvPicPr>
        <p:blipFill>
          <a:blip r:embed="rId3">
            <a:alphaModFix/>
          </a:blip>
          <a:stretch>
            <a:fillRect/>
          </a:stretch>
        </p:blipFill>
        <p:spPr>
          <a:xfrm>
            <a:off x="0" y="992767"/>
            <a:ext cx="9301937" cy="6017634"/>
          </a:xfrm>
          <a:prstGeom prst="rect">
            <a:avLst/>
          </a:prstGeom>
          <a:noFill/>
          <a:ln>
            <a:noFill/>
          </a:ln>
        </p:spPr>
      </p:pic>
      <p:sp>
        <p:nvSpPr>
          <p:cNvPr id="2" name="Rectangle 1">
            <a:extLst>
              <a:ext uri="{FF2B5EF4-FFF2-40B4-BE49-F238E27FC236}">
                <a16:creationId xmlns:a16="http://schemas.microsoft.com/office/drawing/2014/main" xmlns="" id="{BC7E8EF4-FCEF-CA48-90F5-8702D5BD32F8}"/>
              </a:ext>
            </a:extLst>
          </p:cNvPr>
          <p:cNvSpPr/>
          <p:nvPr/>
        </p:nvSpPr>
        <p:spPr>
          <a:xfrm>
            <a:off x="2169040" y="1289583"/>
            <a:ext cx="3561907" cy="2862322"/>
          </a:xfrm>
          <a:prstGeom prst="rect">
            <a:avLst/>
          </a:prstGeom>
        </p:spPr>
        <p:txBody>
          <a:bodyPr wrap="square">
            <a:spAutoFit/>
          </a:bodyPr>
          <a:lstStyle/>
          <a:p>
            <a:pPr marL="57150" lvl="0" algn="ctr">
              <a:spcBef>
                <a:spcPts val="10"/>
              </a:spcBef>
              <a:spcAft>
                <a:spcPts val="0"/>
              </a:spcAft>
              <a:buClr>
                <a:schemeClr val="dk1"/>
              </a:buClr>
              <a:buSzPts val="2600"/>
            </a:pPr>
            <a:r>
              <a:rPr lang="en-US" sz="3000" b="1" dirty="0">
                <a:solidFill>
                  <a:schemeClr val="dk1"/>
                </a:solidFill>
                <a:latin typeface="Arial"/>
                <a:cs typeface="Arial"/>
                <a:sym typeface="Arial"/>
              </a:rPr>
              <a:t>How / Where are you going to get your information? </a:t>
            </a:r>
          </a:p>
          <a:p>
            <a:pPr marL="57150" lvl="0" algn="ctr">
              <a:spcBef>
                <a:spcPts val="10"/>
              </a:spcBef>
              <a:spcAft>
                <a:spcPts val="0"/>
              </a:spcAft>
              <a:buClr>
                <a:schemeClr val="dk1"/>
              </a:buClr>
              <a:buSzPts val="2600"/>
            </a:pPr>
            <a:endParaRPr lang="en-US" sz="3000" b="1" dirty="0">
              <a:solidFill>
                <a:schemeClr val="dk1"/>
              </a:solidFill>
              <a:latin typeface="Arial"/>
              <a:cs typeface="Arial"/>
              <a:sym typeface="Arial"/>
            </a:endParaRPr>
          </a:p>
          <a:p>
            <a:pPr marL="57150" lvl="0" algn="ctr">
              <a:spcBef>
                <a:spcPts val="10"/>
              </a:spcBef>
              <a:spcAft>
                <a:spcPts val="0"/>
              </a:spcAft>
              <a:buClr>
                <a:schemeClr val="dk1"/>
              </a:buClr>
              <a:buSzPts val="2600"/>
            </a:pPr>
            <a:endParaRPr lang="en-US" sz="3000" b="1" dirty="0">
              <a:solidFill>
                <a:schemeClr val="dk1"/>
              </a:solidFill>
              <a:latin typeface="Arial"/>
              <a:cs typeface="Arial"/>
              <a:sym typeface="Arial"/>
            </a:endParaRPr>
          </a:p>
          <a:p>
            <a:pPr marL="57150" lvl="0" algn="ctr">
              <a:spcBef>
                <a:spcPts val="10"/>
              </a:spcBef>
              <a:spcAft>
                <a:spcPts val="0"/>
              </a:spcAft>
              <a:buClr>
                <a:schemeClr val="dk1"/>
              </a:buClr>
              <a:buSzPts val="2600"/>
            </a:pPr>
            <a:r>
              <a:rPr lang="en-US" sz="3000" b="1" dirty="0">
                <a:solidFill>
                  <a:schemeClr val="dk1"/>
                </a:solidFill>
                <a:latin typeface="Arial"/>
                <a:cs typeface="Arial"/>
                <a:sym typeface="Arial"/>
              </a:rPr>
              <a:t>TRAPLINE </a:t>
            </a:r>
            <a:endParaRPr lang="en-US" sz="3000" dirty="0">
              <a:solidFill>
                <a:schemeClr val="dk1"/>
              </a:solidFill>
              <a:latin typeface="Arial"/>
              <a:ea typeface="Arial"/>
              <a:cs typeface="Arial"/>
              <a:sym typeface="Arial"/>
            </a:endParaRPr>
          </a:p>
        </p:txBody>
      </p:sp>
      <p:sp>
        <p:nvSpPr>
          <p:cNvPr id="3" name="TextBox 2">
            <a:extLst>
              <a:ext uri="{FF2B5EF4-FFF2-40B4-BE49-F238E27FC236}">
                <a16:creationId xmlns:a16="http://schemas.microsoft.com/office/drawing/2014/main" xmlns="" id="{B0224FFB-46C5-1F4E-BD54-1C67FA7EE257}"/>
              </a:ext>
            </a:extLst>
          </p:cNvPr>
          <p:cNvSpPr txBox="1"/>
          <p:nvPr/>
        </p:nvSpPr>
        <p:spPr>
          <a:xfrm>
            <a:off x="0" y="42531"/>
            <a:ext cx="9117943" cy="830997"/>
          </a:xfrm>
          <a:prstGeom prst="rect">
            <a:avLst/>
          </a:prstGeom>
          <a:noFill/>
        </p:spPr>
        <p:txBody>
          <a:bodyPr wrap="square" rtlCol="0">
            <a:spAutoFit/>
          </a:bodyPr>
          <a:lstStyle/>
          <a:p>
            <a:pPr algn="ctr"/>
            <a:r>
              <a:rPr lang="en-US" sz="4800" dirty="0"/>
              <a:t>Awareness Resources</a:t>
            </a:r>
          </a:p>
        </p:txBody>
      </p:sp>
    </p:spTree>
    <p:extLst>
      <p:ext uri="{BB962C8B-B14F-4D97-AF65-F5344CB8AC3E}">
        <p14:creationId xmlns:p14="http://schemas.microsoft.com/office/powerpoint/2010/main" val="3391152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ctrTitle"/>
          </p:nvPr>
        </p:nvSpPr>
        <p:spPr>
          <a:xfrm>
            <a:off x="0" y="-778448"/>
            <a:ext cx="9144000" cy="2458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US" sz="4800" b="0" i="0" u="none" strike="noStrike" cap="none" dirty="0">
                <a:solidFill>
                  <a:schemeClr val="dk1"/>
                </a:solidFill>
                <a:latin typeface="Arial"/>
                <a:ea typeface="Arial"/>
                <a:cs typeface="Arial"/>
                <a:sym typeface="Arial"/>
              </a:rPr>
              <a:t>Awareness Resources</a:t>
            </a:r>
            <a:endParaRPr sz="4800" dirty="0"/>
          </a:p>
        </p:txBody>
      </p:sp>
      <p:pic>
        <p:nvPicPr>
          <p:cNvPr id="183" name="Google Shape;183;p30" descr="36970260496_066506099e_o (1).jpg"/>
          <p:cNvPicPr preferRelativeResize="0"/>
          <p:nvPr/>
        </p:nvPicPr>
        <p:blipFill rotWithShape="1">
          <a:blip r:embed="rId3">
            <a:alphaModFix/>
          </a:blip>
          <a:srcRect/>
          <a:stretch/>
        </p:blipFill>
        <p:spPr>
          <a:xfrm>
            <a:off x="0" y="850603"/>
            <a:ext cx="9144000" cy="5418348"/>
          </a:xfrm>
          <a:prstGeom prst="rect">
            <a:avLst/>
          </a:prstGeom>
          <a:noFill/>
          <a:ln>
            <a:noFill/>
          </a:ln>
        </p:spPr>
      </p:pic>
      <p:sp>
        <p:nvSpPr>
          <p:cNvPr id="4" name="Google Shape;182;p30">
            <a:extLst>
              <a:ext uri="{FF2B5EF4-FFF2-40B4-BE49-F238E27FC236}">
                <a16:creationId xmlns:a16="http://schemas.microsoft.com/office/drawing/2014/main" xmlns="" id="{80272EBC-6C53-EF4D-B267-91FE625A54B4}"/>
              </a:ext>
            </a:extLst>
          </p:cNvPr>
          <p:cNvSpPr txBox="1">
            <a:spLocks/>
          </p:cNvSpPr>
          <p:nvPr/>
        </p:nvSpPr>
        <p:spPr>
          <a:xfrm>
            <a:off x="0" y="5337411"/>
            <a:ext cx="9144000" cy="2458500"/>
          </a:xfrm>
          <a:prstGeom prst="rect">
            <a:avLst/>
          </a:prstGeom>
          <a:noFill/>
          <a:ln>
            <a:noFill/>
          </a:ln>
        </p:spPr>
        <p:txBody>
          <a:bodyPr spcFirstLastPara="1" wrap="square" lIns="91425" tIns="45700" rIns="91425" bIns="45700" anchor="ctr" anchorCtr="0">
            <a:noAutofit/>
          </a:bodyPr>
          <a:lstStyle>
            <a:lvl1pPr marL="0" marR="0" lvl="0" indent="0" algn="ctr" defTabSz="457200" rtl="0" fontAlgn="base">
              <a:lnSpc>
                <a:spcPct val="100000"/>
              </a:lnSpc>
              <a:spcBef>
                <a:spcPts val="0"/>
              </a:spcBef>
              <a:spcAft>
                <a:spcPts val="0"/>
              </a:spcAft>
              <a:buClr>
                <a:schemeClr val="dk1"/>
              </a:buClr>
              <a:buSzPts val="1400"/>
              <a:buFont typeface="Arial"/>
              <a:buNone/>
              <a:defRPr sz="5200" b="0" i="0" u="none" strike="noStrike" kern="1200" cap="none">
                <a:solidFill>
                  <a:schemeClr val="dk1"/>
                </a:solidFill>
                <a:latin typeface="Arial"/>
                <a:ea typeface="Arial"/>
                <a:cs typeface="Arial"/>
                <a:sym typeface="Arial"/>
              </a:defRPr>
            </a:lvl1pPr>
            <a:lvl2pPr lvl="1" indent="0" algn="ctr" defTabSz="457200" rtl="0" fontAlgn="base">
              <a:spcBef>
                <a:spcPts val="0"/>
              </a:spcBef>
              <a:spcAft>
                <a:spcPts val="0"/>
              </a:spcAft>
              <a:buClr>
                <a:schemeClr val="dk1"/>
              </a:buClr>
              <a:buSzPts val="1400"/>
              <a:buFont typeface="Arial"/>
              <a:buNone/>
              <a:defRPr sz="5200">
                <a:solidFill>
                  <a:schemeClr val="dk1"/>
                </a:solidFill>
                <a:latin typeface="Arial" charset="0"/>
              </a:defRPr>
            </a:lvl2pPr>
            <a:lvl3pPr lvl="2" indent="0" algn="ctr" defTabSz="457200" rtl="0" fontAlgn="base">
              <a:spcBef>
                <a:spcPts val="0"/>
              </a:spcBef>
              <a:spcAft>
                <a:spcPts val="0"/>
              </a:spcAft>
              <a:buClr>
                <a:schemeClr val="dk1"/>
              </a:buClr>
              <a:buSzPts val="1400"/>
              <a:buFont typeface="Arial"/>
              <a:buNone/>
              <a:defRPr sz="5200">
                <a:solidFill>
                  <a:schemeClr val="dk1"/>
                </a:solidFill>
                <a:latin typeface="Arial" charset="0"/>
              </a:defRPr>
            </a:lvl3pPr>
            <a:lvl4pPr lvl="3" indent="0" algn="ctr" defTabSz="457200" rtl="0" fontAlgn="base">
              <a:spcBef>
                <a:spcPts val="0"/>
              </a:spcBef>
              <a:spcAft>
                <a:spcPts val="0"/>
              </a:spcAft>
              <a:buClr>
                <a:schemeClr val="dk1"/>
              </a:buClr>
              <a:buSzPts val="1400"/>
              <a:buFont typeface="Arial"/>
              <a:buNone/>
              <a:defRPr sz="5200">
                <a:solidFill>
                  <a:schemeClr val="dk1"/>
                </a:solidFill>
                <a:latin typeface="Arial" charset="0"/>
              </a:defRPr>
            </a:lvl4pPr>
            <a:lvl5pPr lvl="4" indent="0" algn="ctr" defTabSz="457200" rtl="0" fontAlgn="base">
              <a:spcBef>
                <a:spcPts val="0"/>
              </a:spcBef>
              <a:spcAft>
                <a:spcPts val="0"/>
              </a:spcAft>
              <a:buClr>
                <a:schemeClr val="dk1"/>
              </a:buClr>
              <a:buSzPts val="1400"/>
              <a:buFont typeface="Arial"/>
              <a:buNone/>
              <a:defRPr sz="5200">
                <a:solidFill>
                  <a:schemeClr val="dk1"/>
                </a:solidFill>
                <a:latin typeface="Arial" charset="0"/>
              </a:defRPr>
            </a:lvl5pPr>
            <a:lvl6pPr marL="457200" lvl="5" indent="0" algn="ctr" defTabSz="457200" rtl="0" fontAlgn="base">
              <a:spcBef>
                <a:spcPts val="0"/>
              </a:spcBef>
              <a:spcAft>
                <a:spcPts val="0"/>
              </a:spcAft>
              <a:buClr>
                <a:schemeClr val="dk1"/>
              </a:buClr>
              <a:buSzPts val="1400"/>
              <a:buFont typeface="Arial"/>
              <a:buNone/>
              <a:defRPr sz="5200">
                <a:solidFill>
                  <a:schemeClr val="dk1"/>
                </a:solidFill>
                <a:latin typeface="Arial" charset="0"/>
              </a:defRPr>
            </a:lvl6pPr>
            <a:lvl7pPr marL="914400" lvl="6" indent="0" algn="ctr" defTabSz="457200" rtl="0" fontAlgn="base">
              <a:spcBef>
                <a:spcPts val="0"/>
              </a:spcBef>
              <a:spcAft>
                <a:spcPts val="0"/>
              </a:spcAft>
              <a:buClr>
                <a:schemeClr val="dk1"/>
              </a:buClr>
              <a:buSzPts val="1400"/>
              <a:buFont typeface="Arial"/>
              <a:buNone/>
              <a:defRPr sz="5200">
                <a:solidFill>
                  <a:schemeClr val="dk1"/>
                </a:solidFill>
                <a:latin typeface="Arial" charset="0"/>
              </a:defRPr>
            </a:lvl7pPr>
            <a:lvl8pPr marL="1371600" lvl="7" indent="0" algn="ctr" defTabSz="457200" rtl="0" fontAlgn="base">
              <a:spcBef>
                <a:spcPts val="0"/>
              </a:spcBef>
              <a:spcAft>
                <a:spcPts val="0"/>
              </a:spcAft>
              <a:buClr>
                <a:schemeClr val="dk1"/>
              </a:buClr>
              <a:buSzPts val="1400"/>
              <a:buFont typeface="Arial"/>
              <a:buNone/>
              <a:defRPr sz="5200">
                <a:solidFill>
                  <a:schemeClr val="dk1"/>
                </a:solidFill>
                <a:latin typeface="Arial" charset="0"/>
              </a:defRPr>
            </a:lvl8pPr>
            <a:lvl9pPr marL="1828800" lvl="8" indent="0" algn="ctr" defTabSz="457200" rtl="0" fontAlgn="base">
              <a:spcBef>
                <a:spcPts val="0"/>
              </a:spcBef>
              <a:spcAft>
                <a:spcPts val="0"/>
              </a:spcAft>
              <a:buClr>
                <a:schemeClr val="dk1"/>
              </a:buClr>
              <a:buSzPts val="1400"/>
              <a:buFont typeface="Arial"/>
              <a:buNone/>
              <a:defRPr sz="5200">
                <a:solidFill>
                  <a:schemeClr val="dk1"/>
                </a:solidFill>
                <a:latin typeface="Arial" charset="0"/>
              </a:defRPr>
            </a:lvl9pPr>
          </a:lstStyle>
          <a:p>
            <a:pPr>
              <a:buFont typeface="Calibri"/>
              <a:buNone/>
            </a:pPr>
            <a:r>
              <a:rPr lang="en-US" sz="3600" dirty="0"/>
              <a:t>Community Meetings</a:t>
            </a:r>
          </a:p>
        </p:txBody>
      </p:sp>
    </p:spTree>
    <p:extLst>
      <p:ext uri="{BB962C8B-B14F-4D97-AF65-F5344CB8AC3E}">
        <p14:creationId xmlns:p14="http://schemas.microsoft.com/office/powerpoint/2010/main" val="2594454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C8DC462-C576-8F43-96F1-431FFA3AFC24}"/>
              </a:ext>
            </a:extLst>
          </p:cNvPr>
          <p:cNvSpPr>
            <a:spLocks noGrp="1"/>
          </p:cNvSpPr>
          <p:nvPr>
            <p:ph type="title"/>
          </p:nvPr>
        </p:nvSpPr>
        <p:spPr>
          <a:xfrm>
            <a:off x="266700" y="437908"/>
            <a:ext cx="8699500" cy="1143000"/>
          </a:xfrm>
        </p:spPr>
        <p:txBody>
          <a:bodyPr/>
          <a:lstStyle/>
          <a:p>
            <a:pPr>
              <a:lnSpc>
                <a:spcPts val="3680"/>
              </a:lnSpc>
            </a:pPr>
            <a:r>
              <a:rPr lang="en-US" dirty="0"/>
              <a:t>OBJECTIVES</a:t>
            </a:r>
            <a:r>
              <a:rPr lang="en-US" sz="2000" dirty="0"/>
              <a:t/>
            </a:r>
            <a:br>
              <a:rPr lang="en-US" sz="2000" dirty="0"/>
            </a:br>
            <a:r>
              <a:rPr lang="en-US" sz="1000" dirty="0"/>
              <a:t/>
            </a:r>
            <a:br>
              <a:rPr lang="en-US" sz="1000" dirty="0"/>
            </a:br>
            <a:r>
              <a:rPr lang="en-US" sz="3600" b="1" dirty="0"/>
              <a:t>Awareness </a:t>
            </a:r>
            <a:r>
              <a:rPr lang="en-US" sz="3600" dirty="0"/>
              <a:t/>
            </a:r>
            <a:br>
              <a:rPr lang="en-US" sz="3600" dirty="0"/>
            </a:br>
            <a:r>
              <a:rPr lang="en-US" sz="3600" dirty="0"/>
              <a:t>of Hazards and Situation</a:t>
            </a:r>
            <a:br>
              <a:rPr lang="en-US" sz="3600" dirty="0"/>
            </a:br>
            <a:r>
              <a:rPr lang="en-US" sz="2000" dirty="0"/>
              <a:t/>
            </a:r>
            <a:br>
              <a:rPr lang="en-US" sz="2000" dirty="0"/>
            </a:br>
            <a:r>
              <a:rPr lang="en-US" sz="3600" b="1" dirty="0"/>
              <a:t>Conversations</a:t>
            </a:r>
            <a:r>
              <a:rPr lang="en-US" sz="3600" dirty="0"/>
              <a:t>  </a:t>
            </a:r>
            <a:br>
              <a:rPr lang="en-US" sz="3600" dirty="0"/>
            </a:br>
            <a:r>
              <a:rPr lang="en-US" sz="3600" dirty="0"/>
              <a:t>Understanding of Plan(s)</a:t>
            </a:r>
            <a:br>
              <a:rPr lang="en-US" sz="3600" dirty="0"/>
            </a:br>
            <a:r>
              <a:rPr lang="en-US" sz="2000" dirty="0"/>
              <a:t/>
            </a:r>
            <a:br>
              <a:rPr lang="en-US" sz="2000" dirty="0"/>
            </a:br>
            <a:r>
              <a:rPr lang="en-US" sz="3600" b="1" dirty="0"/>
              <a:t>Preparedness </a:t>
            </a:r>
            <a:r>
              <a:rPr lang="en-US" sz="3600" dirty="0"/>
              <a:t/>
            </a:r>
            <a:br>
              <a:rPr lang="en-US" sz="3600" dirty="0"/>
            </a:br>
            <a:r>
              <a:rPr lang="en-US" sz="3600" dirty="0"/>
              <a:t>Community Connections/Social Capital,</a:t>
            </a:r>
            <a:br>
              <a:rPr lang="en-US" sz="3600" dirty="0"/>
            </a:br>
            <a:r>
              <a:rPr lang="en-US" sz="3600" dirty="0"/>
              <a:t>Training/Practice, and Water &amp; Medications</a:t>
            </a:r>
          </a:p>
        </p:txBody>
      </p:sp>
      <p:pic>
        <p:nvPicPr>
          <p:cNvPr id="3" name="Picture 2" descr="A close up of a sign&#10;&#10;Description automatically generated">
            <a:extLst>
              <a:ext uri="{FF2B5EF4-FFF2-40B4-BE49-F238E27FC236}">
                <a16:creationId xmlns:a16="http://schemas.microsoft.com/office/drawing/2014/main" xmlns="" id="{5BCEF446-9BB6-A749-9528-EC88F9710AA4}"/>
              </a:ext>
            </a:extLst>
          </p:cNvPr>
          <p:cNvPicPr>
            <a:picLocks noChangeAspect="1"/>
          </p:cNvPicPr>
          <p:nvPr/>
        </p:nvPicPr>
        <p:blipFill rotWithShape="1">
          <a:blip r:embed="rId3"/>
          <a:srcRect l="5591" r="3332" b="6098"/>
          <a:stretch/>
        </p:blipFill>
        <p:spPr>
          <a:xfrm>
            <a:off x="160375" y="5507667"/>
            <a:ext cx="532232" cy="767548"/>
          </a:xfrm>
          <a:prstGeom prst="rect">
            <a:avLst/>
          </a:prstGeom>
        </p:spPr>
      </p:pic>
    </p:spTree>
    <p:extLst>
      <p:ext uri="{BB962C8B-B14F-4D97-AF65-F5344CB8AC3E}">
        <p14:creationId xmlns:p14="http://schemas.microsoft.com/office/powerpoint/2010/main" val="1887593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txBox="1">
            <a:spLocks noChangeArrowheads="1"/>
          </p:cNvSpPr>
          <p:nvPr/>
        </p:nvSpPr>
        <p:spPr bwMode="auto">
          <a:xfrm>
            <a:off x="304800" y="762000"/>
            <a:ext cx="85344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atin typeface="Calibri" charset="0"/>
            </a:endParaRPr>
          </a:p>
        </p:txBody>
      </p:sp>
      <p:sp>
        <p:nvSpPr>
          <p:cNvPr id="90114" name="Rectangle 2"/>
          <p:cNvSpPr txBox="1">
            <a:spLocks noChangeArrowheads="1"/>
          </p:cNvSpPr>
          <p:nvPr/>
        </p:nvSpPr>
        <p:spPr bwMode="auto">
          <a:xfrm>
            <a:off x="533400" y="1524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dirty="0">
                <a:latin typeface="Arial" panose="020B0604020202020204" pitchFamily="34" charset="0"/>
                <a:cs typeface="Arial" panose="020B0604020202020204" pitchFamily="34" charset="0"/>
              </a:rPr>
              <a:t>Resiliency Factors	</a:t>
            </a:r>
          </a:p>
        </p:txBody>
      </p:sp>
      <p:sp>
        <p:nvSpPr>
          <p:cNvPr id="90115" name="Rectangle 4"/>
          <p:cNvSpPr>
            <a:spLocks noChangeArrowheads="1"/>
          </p:cNvSpPr>
          <p:nvPr/>
        </p:nvSpPr>
        <p:spPr bwMode="auto">
          <a:xfrm>
            <a:off x="308345" y="1700955"/>
            <a:ext cx="8382000"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11163" indent="-411163">
              <a:buFontTx/>
              <a:buChar char="•"/>
            </a:pPr>
            <a:r>
              <a:rPr lang="en-US" sz="3600" dirty="0"/>
              <a:t>Access to Information and Education</a:t>
            </a:r>
          </a:p>
          <a:p>
            <a:pPr marL="411163" indent="-411163">
              <a:buFontTx/>
              <a:buChar char="•"/>
            </a:pPr>
            <a:endParaRPr lang="en-US" sz="2000" dirty="0"/>
          </a:p>
          <a:p>
            <a:pPr marL="411163" indent="-411163">
              <a:buFontTx/>
              <a:buChar char="•"/>
            </a:pPr>
            <a:r>
              <a:rPr lang="en-US" sz="3600" dirty="0"/>
              <a:t>Physical Health</a:t>
            </a:r>
          </a:p>
          <a:p>
            <a:pPr marL="411163" indent="-411163">
              <a:buFontTx/>
              <a:buChar char="•"/>
            </a:pPr>
            <a:endParaRPr lang="en-US" sz="2000" dirty="0"/>
          </a:p>
          <a:p>
            <a:pPr marL="411163" indent="-411163">
              <a:buFontTx/>
              <a:buChar char="•"/>
            </a:pPr>
            <a:r>
              <a:rPr lang="en-US" sz="3600" dirty="0"/>
              <a:t>Psychological Hardiness</a:t>
            </a:r>
          </a:p>
          <a:p>
            <a:pPr marL="411163" indent="-411163">
              <a:buFontTx/>
              <a:buChar char="•"/>
            </a:pPr>
            <a:endParaRPr lang="en-US" sz="2000" dirty="0"/>
          </a:p>
          <a:p>
            <a:pPr marL="411163" indent="-411163">
              <a:buFontTx/>
              <a:buChar char="•"/>
            </a:pPr>
            <a:r>
              <a:rPr lang="en-US" sz="3600" dirty="0"/>
              <a:t>Community Connectedness</a:t>
            </a:r>
          </a:p>
        </p:txBody>
      </p:sp>
      <p:pic>
        <p:nvPicPr>
          <p:cNvPr id="5" name="Picture 4" descr="A close up of a sign&#10;&#10;Description automatically generated">
            <a:extLst>
              <a:ext uri="{FF2B5EF4-FFF2-40B4-BE49-F238E27FC236}">
                <a16:creationId xmlns:a16="http://schemas.microsoft.com/office/drawing/2014/main" xmlns="" id="{350D2EEF-6151-2048-B0AE-C5F4F1770122}"/>
              </a:ext>
            </a:extLst>
          </p:cNvPr>
          <p:cNvPicPr>
            <a:picLocks noChangeAspect="1"/>
          </p:cNvPicPr>
          <p:nvPr/>
        </p:nvPicPr>
        <p:blipFill rotWithShape="1">
          <a:blip r:embed="rId2"/>
          <a:srcRect l="5591" r="3332" b="6098"/>
          <a:stretch/>
        </p:blipFill>
        <p:spPr>
          <a:xfrm>
            <a:off x="191084" y="5525308"/>
            <a:ext cx="532232" cy="767548"/>
          </a:xfrm>
          <a:prstGeom prst="rect">
            <a:avLst/>
          </a:prstGeom>
        </p:spPr>
      </p:pic>
    </p:spTree>
    <p:extLst>
      <p:ext uri="{BB962C8B-B14F-4D97-AF65-F5344CB8AC3E}">
        <p14:creationId xmlns:p14="http://schemas.microsoft.com/office/powerpoint/2010/main" val="4064600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txBox="1">
            <a:spLocks noChangeArrowheads="1"/>
          </p:cNvSpPr>
          <p:nvPr/>
        </p:nvSpPr>
        <p:spPr bwMode="auto">
          <a:xfrm>
            <a:off x="338666" y="762000"/>
            <a:ext cx="85344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atin typeface="Calibri" charset="0"/>
            </a:endParaRPr>
          </a:p>
        </p:txBody>
      </p:sp>
      <p:sp>
        <p:nvSpPr>
          <p:cNvPr id="74754" name="Rectangle 2"/>
          <p:cNvSpPr txBox="1">
            <a:spLocks noChangeArrowheads="1"/>
          </p:cNvSpPr>
          <p:nvPr/>
        </p:nvSpPr>
        <p:spPr bwMode="auto">
          <a:xfrm>
            <a:off x="507996" y="-135464"/>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dirty="0">
                <a:cs typeface="Arial" charset="0"/>
              </a:rPr>
              <a:t>Priority - Make a Plan</a:t>
            </a:r>
          </a:p>
        </p:txBody>
      </p:sp>
      <p:sp>
        <p:nvSpPr>
          <p:cNvPr id="74755" name="Rectangle 4"/>
          <p:cNvSpPr>
            <a:spLocks noChangeArrowheads="1"/>
          </p:cNvSpPr>
          <p:nvPr/>
        </p:nvSpPr>
        <p:spPr bwMode="auto">
          <a:xfrm>
            <a:off x="220135" y="880536"/>
            <a:ext cx="8805334" cy="5416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600" b="1" dirty="0"/>
              <a:t>Car Kits:</a:t>
            </a:r>
            <a:r>
              <a:rPr lang="en-US" sz="2600" dirty="0"/>
              <a:t>  Where are you going?  How are you going to get there? What are you going to want to do there?</a:t>
            </a:r>
          </a:p>
          <a:p>
            <a:r>
              <a:rPr lang="en-US" sz="2600" dirty="0"/>
              <a:t>For how long?</a:t>
            </a:r>
          </a:p>
          <a:p>
            <a:endParaRPr lang="en-US" sz="3000" dirty="0"/>
          </a:p>
          <a:p>
            <a:r>
              <a:rPr lang="en-US" sz="2600" b="1" dirty="0"/>
              <a:t>Home 'kits’:</a:t>
            </a:r>
            <a:r>
              <a:rPr lang="en-US" sz="2600" dirty="0"/>
              <a:t> Why make a 'bug out bag' or 'go kit’ - where are you going/Why are you going? How long will you be there? How are you going to get there?</a:t>
            </a:r>
          </a:p>
          <a:p>
            <a:endParaRPr lang="en-US" sz="3000" dirty="0"/>
          </a:p>
          <a:p>
            <a:r>
              <a:rPr lang="en-US" sz="2600" b="1" dirty="0"/>
              <a:t>Office kit:</a:t>
            </a:r>
            <a:r>
              <a:rPr lang="en-US" sz="2600" dirty="0"/>
              <a:t> What role do you want to play after a disaster?</a:t>
            </a:r>
          </a:p>
          <a:p>
            <a:r>
              <a:rPr lang="en-US" sz="2600" dirty="0"/>
              <a:t>What items might you need in order to fulfill that role? What items do you need to protect your head, feet, hands, eyes, and nose? How long do you think you will need supplies to last?</a:t>
            </a:r>
          </a:p>
        </p:txBody>
      </p:sp>
    </p:spTree>
    <p:extLst>
      <p:ext uri="{BB962C8B-B14F-4D97-AF65-F5344CB8AC3E}">
        <p14:creationId xmlns:p14="http://schemas.microsoft.com/office/powerpoint/2010/main" val="2765771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descr="Screen Shot 2015-12-16 at 5.31.03 PM.png"/>
          <p:cNvPicPr>
            <a:picLocks noChangeAspect="1"/>
          </p:cNvPicPr>
          <p:nvPr/>
        </p:nvPicPr>
        <p:blipFill>
          <a:blip r:embed="rId3">
            <a:extLst>
              <a:ext uri="{28A0092B-C50C-407E-A947-70E740481C1C}">
                <a14:useLocalDpi xmlns:a14="http://schemas.microsoft.com/office/drawing/2010/main" val="0"/>
              </a:ext>
            </a:extLst>
          </a:blip>
          <a:srcRect l="3210"/>
          <a:stretch>
            <a:fillRect/>
          </a:stretch>
        </p:blipFill>
        <p:spPr bwMode="auto">
          <a:xfrm>
            <a:off x="0" y="30680"/>
            <a:ext cx="5560068" cy="713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5" name="Rectangle 2"/>
          <p:cNvSpPr>
            <a:spLocks noChangeArrowheads="1"/>
          </p:cNvSpPr>
          <p:nvPr/>
        </p:nvSpPr>
        <p:spPr bwMode="auto">
          <a:xfrm>
            <a:off x="3986952" y="125160"/>
            <a:ext cx="48593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4800" dirty="0"/>
              <a:t>Medications</a:t>
            </a:r>
          </a:p>
        </p:txBody>
      </p:sp>
    </p:spTree>
    <p:extLst>
      <p:ext uri="{BB962C8B-B14F-4D97-AF65-F5344CB8AC3E}">
        <p14:creationId xmlns:p14="http://schemas.microsoft.com/office/powerpoint/2010/main" val="248400127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04800" y="0"/>
            <a:ext cx="8458200" cy="1295400"/>
          </a:xfrm>
        </p:spPr>
        <p:txBody>
          <a:bodyPr/>
          <a:lstStyle/>
          <a:p>
            <a:pPr eaLnBrk="1" hangingPunct="1"/>
            <a:r>
              <a:rPr lang="en-US" sz="4000" dirty="0">
                <a:latin typeface="Arial" charset="0"/>
                <a:ea typeface="ＭＳ Ｐゴシック" charset="0"/>
                <a:cs typeface="Arial" charset="0"/>
              </a:rPr>
              <a:t>Role as an Individual</a:t>
            </a:r>
          </a:p>
        </p:txBody>
      </p:sp>
      <p:pic>
        <p:nvPicPr>
          <p:cNvPr id="4" name="Picture 2" descr="Screen Shot 2015-03-21 at 10.00.18 PM.png"/>
          <p:cNvPicPr>
            <a:picLocks noGrp="1" noChangeAspect="1"/>
          </p:cNvPicPr>
          <p:nvPr>
            <p:ph sz="half" idx="1"/>
          </p:nvPr>
        </p:nvPicPr>
        <p:blipFill>
          <a:blip r:embed="rId3">
            <a:extLst>
              <a:ext uri="{28A0092B-C50C-407E-A947-70E740481C1C}">
                <a14:useLocalDpi xmlns:a14="http://schemas.microsoft.com/office/drawing/2010/main" val="0"/>
              </a:ext>
            </a:extLst>
          </a:blip>
          <a:srcRect t="6053" b="6053"/>
          <a:stretch>
            <a:fillRect/>
          </a:stretch>
        </p:blipFill>
        <p:spPr bwMode="auto">
          <a:xfrm>
            <a:off x="177800" y="705328"/>
            <a:ext cx="8966200" cy="4671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A close up of a sign&#10;&#10;Description automatically generated">
            <a:extLst>
              <a:ext uri="{FF2B5EF4-FFF2-40B4-BE49-F238E27FC236}">
                <a16:creationId xmlns:a16="http://schemas.microsoft.com/office/drawing/2014/main" xmlns="" id="{DD3BF769-8A49-DD48-9DEF-55B718DADECE}"/>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863911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1" name="Google Shape;181;p23"/>
          <p:cNvSpPr/>
          <p:nvPr/>
        </p:nvSpPr>
        <p:spPr>
          <a:xfrm>
            <a:off x="125251" y="133225"/>
            <a:ext cx="5187724" cy="2100575"/>
          </a:xfrm>
          <a:prstGeom prst="rect">
            <a:avLst/>
          </a:prstGeom>
          <a:noFill/>
          <a:ln>
            <a:noFill/>
          </a:ln>
        </p:spPr>
        <p:txBody>
          <a:bodyPr spcFirstLastPara="1" wrap="square" lIns="68569" tIns="34275" rIns="68569" bIns="34275" anchor="t" anchorCtr="0">
            <a:noAutofit/>
          </a:bodyPr>
          <a:lstStyle/>
          <a:p>
            <a:pPr marL="14288">
              <a:spcBef>
                <a:spcPts val="0"/>
              </a:spcBef>
              <a:spcAft>
                <a:spcPts val="0"/>
              </a:spcAft>
              <a:buClr>
                <a:srgbClr val="000000"/>
              </a:buClr>
              <a:buSzPts val="4400"/>
            </a:pPr>
            <a:r>
              <a:rPr lang="en-US" sz="4000" dirty="0">
                <a:latin typeface="Arial"/>
                <a:ea typeface="Arial"/>
                <a:cs typeface="Arial"/>
                <a:sym typeface="Arial"/>
              </a:rPr>
              <a:t>Disaster Sanitation</a:t>
            </a:r>
          </a:p>
          <a:p>
            <a:pPr marL="471488" indent="-457200">
              <a:spcBef>
                <a:spcPts val="0"/>
              </a:spcBef>
              <a:spcAft>
                <a:spcPts val="0"/>
              </a:spcAft>
              <a:buClr>
                <a:srgbClr val="000000"/>
              </a:buClr>
              <a:buSzPts val="4400"/>
              <a:buFont typeface="Arial" panose="020B0604020202020204" pitchFamily="34" charset="0"/>
              <a:buChar char="•"/>
            </a:pPr>
            <a:r>
              <a:rPr lang="en-US" sz="3300" dirty="0">
                <a:solidFill>
                  <a:srgbClr val="000000"/>
                </a:solidFill>
                <a:latin typeface="Arial"/>
                <a:ea typeface="Arial"/>
                <a:cs typeface="Arial"/>
                <a:sym typeface="Arial"/>
              </a:rPr>
              <a:t>Twin Bucket System</a:t>
            </a:r>
            <a:endParaRPr dirty="0"/>
          </a:p>
          <a:p>
            <a:pPr marL="471488" indent="-457200">
              <a:spcBef>
                <a:spcPts val="0"/>
              </a:spcBef>
              <a:spcAft>
                <a:spcPts val="0"/>
              </a:spcAft>
              <a:buClr>
                <a:srgbClr val="000000"/>
              </a:buClr>
              <a:buSzPts val="4400"/>
              <a:buFont typeface="Arial" panose="020B0604020202020204" pitchFamily="34" charset="0"/>
              <a:buChar char="•"/>
            </a:pPr>
            <a:r>
              <a:rPr lang="en-US" sz="3300" dirty="0">
                <a:solidFill>
                  <a:srgbClr val="000000"/>
                </a:solidFill>
                <a:latin typeface="Arial"/>
                <a:ea typeface="Arial"/>
                <a:cs typeface="Arial"/>
                <a:sym typeface="Arial"/>
              </a:rPr>
              <a:t>Latrine (Pit Toilet)</a:t>
            </a:r>
            <a:endParaRPr dirty="0"/>
          </a:p>
          <a:p>
            <a:pPr marL="471488" indent="-457200">
              <a:spcBef>
                <a:spcPts val="0"/>
              </a:spcBef>
              <a:spcAft>
                <a:spcPts val="0"/>
              </a:spcAft>
              <a:buClr>
                <a:srgbClr val="000000"/>
              </a:buClr>
              <a:buSzPts val="4400"/>
              <a:buFont typeface="Arial" panose="020B0604020202020204" pitchFamily="34" charset="0"/>
              <a:buChar char="•"/>
            </a:pPr>
            <a:r>
              <a:rPr lang="en-US" sz="3300" dirty="0">
                <a:solidFill>
                  <a:srgbClr val="000000"/>
                </a:solidFill>
                <a:latin typeface="Arial"/>
                <a:ea typeface="Arial"/>
                <a:cs typeface="Arial"/>
                <a:sym typeface="Arial"/>
              </a:rPr>
              <a:t>Septic System</a:t>
            </a:r>
            <a:endParaRPr dirty="0"/>
          </a:p>
        </p:txBody>
      </p:sp>
      <p:pic>
        <p:nvPicPr>
          <p:cNvPr id="182" name="Google Shape;182;p23"/>
          <p:cNvPicPr preferRelativeResize="0"/>
          <p:nvPr/>
        </p:nvPicPr>
        <p:blipFill rotWithShape="1">
          <a:blip r:embed="rId3">
            <a:alphaModFix/>
          </a:blip>
          <a:srcRect/>
          <a:stretch/>
        </p:blipFill>
        <p:spPr>
          <a:xfrm>
            <a:off x="4572001" y="583204"/>
            <a:ext cx="4572000" cy="3042862"/>
          </a:xfrm>
          <a:prstGeom prst="rect">
            <a:avLst/>
          </a:prstGeom>
          <a:noFill/>
          <a:ln>
            <a:noFill/>
          </a:ln>
        </p:spPr>
      </p:pic>
      <p:pic>
        <p:nvPicPr>
          <p:cNvPr id="183" name="Google Shape;183;p23"/>
          <p:cNvPicPr preferRelativeResize="0"/>
          <p:nvPr/>
        </p:nvPicPr>
        <p:blipFill rotWithShape="1">
          <a:blip r:embed="rId4">
            <a:alphaModFix/>
          </a:blip>
          <a:srcRect/>
          <a:stretch/>
        </p:blipFill>
        <p:spPr>
          <a:xfrm>
            <a:off x="1116635" y="3736428"/>
            <a:ext cx="5006757" cy="3111647"/>
          </a:xfrm>
          <a:prstGeom prst="rect">
            <a:avLst/>
          </a:prstGeom>
          <a:noFill/>
          <a:ln>
            <a:noFill/>
          </a:ln>
        </p:spPr>
      </p:pic>
      <p:pic>
        <p:nvPicPr>
          <p:cNvPr id="5" name="Picture 4" descr="A close up of a sign&#10;&#10;Description automatically generated">
            <a:extLst>
              <a:ext uri="{FF2B5EF4-FFF2-40B4-BE49-F238E27FC236}">
                <a16:creationId xmlns:a16="http://schemas.microsoft.com/office/drawing/2014/main" xmlns="" id="{FFB7E942-32C3-2844-9F75-C017D7757E54}"/>
              </a:ext>
            </a:extLst>
          </p:cNvPr>
          <p:cNvPicPr>
            <a:picLocks noChangeAspect="1"/>
          </p:cNvPicPr>
          <p:nvPr/>
        </p:nvPicPr>
        <p:blipFill rotWithShape="1">
          <a:blip r:embed="rId5"/>
          <a:srcRect l="5591" r="3332" b="6098"/>
          <a:stretch/>
        </p:blipFill>
        <p:spPr>
          <a:xfrm>
            <a:off x="171629" y="5486398"/>
            <a:ext cx="532232" cy="767548"/>
          </a:xfrm>
          <a:prstGeom prst="rect">
            <a:avLst/>
          </a:prstGeom>
        </p:spPr>
      </p:pic>
    </p:spTree>
    <p:extLst>
      <p:ext uri="{BB962C8B-B14F-4D97-AF65-F5344CB8AC3E}">
        <p14:creationId xmlns:p14="http://schemas.microsoft.com/office/powerpoint/2010/main" val="2155775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Picture 4" descr="MOU for School Districts ICS Basics.pptx"/>
          <p:cNvSpPr>
            <a:spLocks noChangeAspect="1"/>
          </p:cNvSpPr>
          <p:nvPr/>
        </p:nvSpPr>
        <p:spPr bwMode="auto">
          <a:xfrm>
            <a:off x="3937000" y="2794000"/>
            <a:ext cx="12700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76802" name="Picture 12" descr="2014-10-14 13.32.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xmlns="" id="{1193DB1A-71B7-4449-8267-3BDA459575B6}"/>
              </a:ext>
            </a:extLst>
          </p:cNvPr>
          <p:cNvPicPr>
            <a:picLocks noChangeAspect="1"/>
          </p:cNvPicPr>
          <p:nvPr/>
        </p:nvPicPr>
        <p:blipFill rotWithShape="1">
          <a:blip r:embed="rId3"/>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179879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685800" y="381000"/>
            <a:ext cx="7772400" cy="1143000"/>
          </a:xfrm>
        </p:spPr>
        <p:txBody>
          <a:bodyPr/>
          <a:lstStyle/>
          <a:p>
            <a:pPr eaLnBrk="1" hangingPunct="1"/>
            <a:endParaRPr lang="en-US">
              <a:latin typeface="Arial" charset="0"/>
            </a:endParaRPr>
          </a:p>
        </p:txBody>
      </p:sp>
      <p:pic>
        <p:nvPicPr>
          <p:cNvPr id="77827" name="Picture 5" descr="2015-05-31 18.42.57.jpg"/>
          <p:cNvPicPr>
            <a:picLocks noChangeAspect="1"/>
          </p:cNvPicPr>
          <p:nvPr/>
        </p:nvPicPr>
        <p:blipFill rotWithShape="1">
          <a:blip r:embed="rId3">
            <a:extLst>
              <a:ext uri="{28A0092B-C50C-407E-A947-70E740481C1C}">
                <a14:useLocalDpi xmlns:a14="http://schemas.microsoft.com/office/drawing/2010/main" val="0"/>
              </a:ext>
            </a:extLst>
          </a:blip>
          <a:srcRect b="15370"/>
          <a:stretch/>
        </p:blipFill>
        <p:spPr bwMode="auto">
          <a:xfrm>
            <a:off x="1904999" y="0"/>
            <a:ext cx="607765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A close up of a sign&#10;&#10;Description automatically generated">
            <a:extLst>
              <a:ext uri="{FF2B5EF4-FFF2-40B4-BE49-F238E27FC236}">
                <a16:creationId xmlns:a16="http://schemas.microsoft.com/office/drawing/2014/main" xmlns="" id="{B5379553-D013-2740-BECB-82C3F9BAA7BE}"/>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2809200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685800" y="381000"/>
            <a:ext cx="7772400" cy="1143000"/>
          </a:xfrm>
        </p:spPr>
        <p:txBody>
          <a:bodyPr/>
          <a:lstStyle/>
          <a:p>
            <a:pPr eaLnBrk="1" hangingPunct="1"/>
            <a:endParaRPr lang="en-US">
              <a:latin typeface="Arial" charset="0"/>
            </a:endParaRPr>
          </a:p>
        </p:txBody>
      </p:sp>
      <p:pic>
        <p:nvPicPr>
          <p:cNvPr id="79874" name="Picture 2" descr="2015-05-31 19.01.22.jpg"/>
          <p:cNvPicPr>
            <a:picLocks noChangeAspect="1"/>
          </p:cNvPicPr>
          <p:nvPr/>
        </p:nvPicPr>
        <p:blipFill rotWithShape="1">
          <a:blip r:embed="rId3">
            <a:extLst>
              <a:ext uri="{28A0092B-C50C-407E-A947-70E740481C1C}">
                <a14:useLocalDpi xmlns:a14="http://schemas.microsoft.com/office/drawing/2010/main" val="0"/>
              </a:ext>
            </a:extLst>
          </a:blip>
          <a:srcRect l="8878" t="185" r="15833" b="7978"/>
          <a:stretch/>
        </p:blipFill>
        <p:spPr bwMode="auto">
          <a:xfrm>
            <a:off x="1128713" y="12700"/>
            <a:ext cx="6872287"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xmlns="" id="{7C7A1402-ADD1-2F48-B786-225B731DEAED}"/>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3820049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85800" y="381000"/>
            <a:ext cx="7772400" cy="1143000"/>
          </a:xfrm>
        </p:spPr>
        <p:txBody>
          <a:bodyPr/>
          <a:lstStyle/>
          <a:p>
            <a:pPr eaLnBrk="1" hangingPunct="1"/>
            <a:endParaRPr lang="en-US">
              <a:latin typeface="Arial" charset="0"/>
            </a:endParaRPr>
          </a:p>
        </p:txBody>
      </p:sp>
      <p:pic>
        <p:nvPicPr>
          <p:cNvPr id="81923" name="Picture 1" descr="2015-05-31 19.03.25.jpg"/>
          <p:cNvPicPr>
            <a:picLocks noChangeAspect="1"/>
          </p:cNvPicPr>
          <p:nvPr/>
        </p:nvPicPr>
        <p:blipFill>
          <a:blip r:embed="rId3">
            <a:extLst>
              <a:ext uri="{28A0092B-C50C-407E-A947-70E740481C1C}">
                <a14:useLocalDpi xmlns:a14="http://schemas.microsoft.com/office/drawing/2010/main" val="0"/>
              </a:ext>
            </a:extLst>
          </a:blip>
          <a:srcRect t="16852"/>
          <a:stretch>
            <a:fillRect/>
          </a:stretch>
        </p:blipFill>
        <p:spPr bwMode="auto">
          <a:xfrm>
            <a:off x="1600200" y="-33338"/>
            <a:ext cx="621665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A close up of a sign&#10;&#10;Description automatically generated">
            <a:extLst>
              <a:ext uri="{FF2B5EF4-FFF2-40B4-BE49-F238E27FC236}">
                <a16:creationId xmlns:a16="http://schemas.microsoft.com/office/drawing/2014/main" xmlns="" id="{0DE4D1EF-EC34-C746-B56F-AB321DBDAD53}"/>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2787419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381000"/>
            <a:ext cx="7772400" cy="1143000"/>
          </a:xfrm>
        </p:spPr>
        <p:txBody>
          <a:bodyPr/>
          <a:lstStyle/>
          <a:p>
            <a:pPr eaLnBrk="1" hangingPunct="1"/>
            <a:endParaRPr lang="en-US">
              <a:latin typeface="Arial" charset="0"/>
            </a:endParaRPr>
          </a:p>
        </p:txBody>
      </p:sp>
      <p:pic>
        <p:nvPicPr>
          <p:cNvPr id="83970" name="Content Placeholder 6" descr="2014-12-30 13.18.55.jpg"/>
          <p:cNvPicPr>
            <a:picLocks noGrp="1" noChangeAspect="1"/>
          </p:cNvPicPr>
          <p:nvPr>
            <p:ph sz="half" idx="1"/>
          </p:nvPr>
        </p:nvPicPr>
        <p:blipFill>
          <a:blip r:embed="rId3">
            <a:extLst>
              <a:ext uri="{28A0092B-C50C-407E-A947-70E740481C1C}">
                <a14:useLocalDpi xmlns:a14="http://schemas.microsoft.com/office/drawing/2010/main" val="0"/>
              </a:ext>
            </a:extLst>
          </a:blip>
          <a:srcRect t="-945" r="8772" b="18419"/>
          <a:stretch>
            <a:fillRect/>
          </a:stretch>
        </p:blipFill>
        <p:spPr>
          <a:xfrm>
            <a:off x="708025" y="-84138"/>
            <a:ext cx="7673975" cy="6942138"/>
          </a:xfrm>
        </p:spPr>
      </p:pic>
      <p:pic>
        <p:nvPicPr>
          <p:cNvPr id="83971" name="Picture 1" descr="Screen Shot 2015-03-18 at 1.39.58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17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7F8A75CF-1C20-C146-B93B-0CC9B29A46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23"/>
          <a:stretch/>
        </p:blipFill>
        <p:spPr bwMode="auto">
          <a:xfrm>
            <a:off x="1181099" y="-38100"/>
            <a:ext cx="6882413" cy="6896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xmlns="" id="{EEC11728-2AAC-2B41-A435-DDE19141D7F7}"/>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3699100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Screen Shot 2015-06-02 at 9.01.3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9481" y="-320675"/>
            <a:ext cx="7391400" cy="717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close up of a sign&#10;&#10;Description automatically generated">
            <a:extLst>
              <a:ext uri="{FF2B5EF4-FFF2-40B4-BE49-F238E27FC236}">
                <a16:creationId xmlns:a16="http://schemas.microsoft.com/office/drawing/2014/main" xmlns="" id="{663B3906-1D12-6D4F-9BC7-B03AFAB1E774}"/>
              </a:ext>
            </a:extLst>
          </p:cNvPr>
          <p:cNvPicPr>
            <a:picLocks noChangeAspect="1"/>
          </p:cNvPicPr>
          <p:nvPr/>
        </p:nvPicPr>
        <p:blipFill rotWithShape="1">
          <a:blip r:embed="rId4"/>
          <a:srcRect l="5591" r="3332" b="6098"/>
          <a:stretch/>
        </p:blipFill>
        <p:spPr>
          <a:xfrm>
            <a:off x="171629" y="5486398"/>
            <a:ext cx="532232" cy="767548"/>
          </a:xfrm>
          <a:prstGeom prst="rect">
            <a:avLst/>
          </a:prstGeom>
        </p:spPr>
      </p:pic>
    </p:spTree>
    <p:extLst>
      <p:ext uri="{BB962C8B-B14F-4D97-AF65-F5344CB8AC3E}">
        <p14:creationId xmlns:p14="http://schemas.microsoft.com/office/powerpoint/2010/main" val="106481185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Screen Shot 2015-06-02 at 9.01.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05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58949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p:cNvSpPr>
            <a:spLocks noGrp="1"/>
          </p:cNvSpPr>
          <p:nvPr>
            <p:ph type="title"/>
          </p:nvPr>
        </p:nvSpPr>
        <p:spPr/>
        <p:txBody>
          <a:bodyPr/>
          <a:lstStyle/>
          <a:p>
            <a:pPr eaLnBrk="1" hangingPunct="1"/>
            <a:endParaRPr lang="en-US">
              <a:latin typeface="Arial" charset="0"/>
            </a:endParaRPr>
          </a:p>
        </p:txBody>
      </p:sp>
      <p:sp>
        <p:nvSpPr>
          <p:cNvPr id="90115" name="Content Placeholder 2"/>
          <p:cNvSpPr>
            <a:spLocks noGrp="1"/>
          </p:cNvSpPr>
          <p:nvPr>
            <p:ph sz="half" idx="2"/>
          </p:nvPr>
        </p:nvSpPr>
        <p:spPr/>
        <p:txBody>
          <a:bodyPr/>
          <a:lstStyle/>
          <a:p>
            <a:pPr eaLnBrk="1" hangingPunct="1"/>
            <a:endParaRPr lang="en-US">
              <a:latin typeface="Arial" charset="0"/>
            </a:endParaRPr>
          </a:p>
        </p:txBody>
      </p:sp>
      <p:pic>
        <p:nvPicPr>
          <p:cNvPr id="90116" name="Picture 7" descr="2014-05-23 20.27.21.jpg"/>
          <p:cNvPicPr>
            <a:picLocks noChangeAspect="1"/>
          </p:cNvPicPr>
          <p:nvPr/>
        </p:nvPicPr>
        <p:blipFill>
          <a:blip r:embed="rId2">
            <a:extLst>
              <a:ext uri="{28A0092B-C50C-407E-A947-70E740481C1C}">
                <a14:useLocalDpi xmlns:a14="http://schemas.microsoft.com/office/drawing/2010/main" val="0"/>
              </a:ext>
            </a:extLst>
          </a:blip>
          <a:srcRect t="2779" b="9259"/>
          <a:stretch>
            <a:fillRect/>
          </a:stretch>
        </p:blipFill>
        <p:spPr bwMode="auto">
          <a:xfrm>
            <a:off x="1576388" y="0"/>
            <a:ext cx="5815012"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 close up of a sign&#10;&#10;Description automatically generated">
            <a:extLst>
              <a:ext uri="{FF2B5EF4-FFF2-40B4-BE49-F238E27FC236}">
                <a16:creationId xmlns:a16="http://schemas.microsoft.com/office/drawing/2014/main" xmlns="" id="{27414DFC-CB98-D64E-99E3-B59722E92A5B}"/>
              </a:ext>
            </a:extLst>
          </p:cNvPr>
          <p:cNvPicPr>
            <a:picLocks noChangeAspect="1"/>
          </p:cNvPicPr>
          <p:nvPr/>
        </p:nvPicPr>
        <p:blipFill rotWithShape="1">
          <a:blip r:embed="rId3"/>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3188490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3"/>
          <p:cNvSpPr>
            <a:spLocks noGrp="1"/>
          </p:cNvSpPr>
          <p:nvPr>
            <p:ph type="title"/>
          </p:nvPr>
        </p:nvSpPr>
        <p:spPr/>
        <p:txBody>
          <a:bodyPr/>
          <a:lstStyle/>
          <a:p>
            <a:pPr eaLnBrk="1" hangingPunct="1"/>
            <a:endParaRPr lang="en-US">
              <a:latin typeface="Arial" charset="0"/>
            </a:endParaRPr>
          </a:p>
        </p:txBody>
      </p:sp>
      <p:sp>
        <p:nvSpPr>
          <p:cNvPr id="91138" name="Content Placeholder 1"/>
          <p:cNvSpPr>
            <a:spLocks noGrp="1"/>
          </p:cNvSpPr>
          <p:nvPr>
            <p:ph sz="half" idx="1"/>
          </p:nvPr>
        </p:nvSpPr>
        <p:spPr/>
        <p:txBody>
          <a:bodyPr/>
          <a:lstStyle/>
          <a:p>
            <a:pPr eaLnBrk="1" hangingPunct="1"/>
            <a:endParaRPr lang="en-US">
              <a:latin typeface="Arial" charset="0"/>
            </a:endParaRPr>
          </a:p>
        </p:txBody>
      </p:sp>
      <p:sp>
        <p:nvSpPr>
          <p:cNvPr id="91139" name="Content Placeholder 2"/>
          <p:cNvSpPr>
            <a:spLocks noGrp="1"/>
          </p:cNvSpPr>
          <p:nvPr>
            <p:ph sz="half" idx="2"/>
          </p:nvPr>
        </p:nvSpPr>
        <p:spPr/>
        <p:txBody>
          <a:bodyPr/>
          <a:lstStyle/>
          <a:p>
            <a:pPr eaLnBrk="1" hangingPunct="1"/>
            <a:endParaRPr lang="en-US">
              <a:latin typeface="Arial" charset="0"/>
            </a:endParaRPr>
          </a:p>
        </p:txBody>
      </p:sp>
      <p:pic>
        <p:nvPicPr>
          <p:cNvPr id="91140" name="Picture 5" descr="2014-05-23 21.14.11.jpg"/>
          <p:cNvPicPr>
            <a:picLocks noChangeAspect="1"/>
          </p:cNvPicPr>
          <p:nvPr/>
        </p:nvPicPr>
        <p:blipFill>
          <a:blip r:embed="rId2">
            <a:extLst>
              <a:ext uri="{28A0092B-C50C-407E-A947-70E740481C1C}">
                <a14:useLocalDpi xmlns:a14="http://schemas.microsoft.com/office/drawing/2010/main" val="0"/>
              </a:ext>
            </a:extLst>
          </a:blip>
          <a:srcRect r="12346"/>
          <a:stretch>
            <a:fillRect/>
          </a:stretch>
        </p:blipFill>
        <p:spPr bwMode="auto">
          <a:xfrm>
            <a:off x="4635500" y="0"/>
            <a:ext cx="4508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41" name="Picture 6" descr="2014-05-23 21.17.17.jpg"/>
          <p:cNvPicPr>
            <a:picLocks noChangeAspect="1"/>
          </p:cNvPicPr>
          <p:nvPr/>
        </p:nvPicPr>
        <p:blipFill>
          <a:blip r:embed="rId3">
            <a:extLst>
              <a:ext uri="{28A0092B-C50C-407E-A947-70E740481C1C}">
                <a14:useLocalDpi xmlns:a14="http://schemas.microsoft.com/office/drawing/2010/main" val="0"/>
              </a:ext>
            </a:extLst>
          </a:blip>
          <a:srcRect l="2" r="1729"/>
          <a:stretch>
            <a:fillRect/>
          </a:stretch>
        </p:blipFill>
        <p:spPr bwMode="auto">
          <a:xfrm>
            <a:off x="0" y="38100"/>
            <a:ext cx="5054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614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2015-10-25 17.08.35.jpg"/>
          <p:cNvPicPr>
            <a:picLocks noChangeAspect="1"/>
          </p:cNvPicPr>
          <p:nvPr/>
        </p:nvPicPr>
        <p:blipFill>
          <a:blip r:embed="rId3">
            <a:extLst>
              <a:ext uri="{28A0092B-C50C-407E-A947-70E740481C1C}">
                <a14:useLocalDpi xmlns:a14="http://schemas.microsoft.com/office/drawing/2010/main" val="0"/>
              </a:ext>
            </a:extLst>
          </a:blip>
          <a:srcRect r="12839"/>
          <a:stretch>
            <a:fillRect/>
          </a:stretch>
        </p:blipFill>
        <p:spPr bwMode="auto">
          <a:xfrm>
            <a:off x="1993900" y="0"/>
            <a:ext cx="448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close up of a sign&#10;&#10;Description automatically generated">
            <a:extLst>
              <a:ext uri="{FF2B5EF4-FFF2-40B4-BE49-F238E27FC236}">
                <a16:creationId xmlns:a16="http://schemas.microsoft.com/office/drawing/2014/main" xmlns="" id="{FB2B9825-E28C-404A-8D5B-275D9BB3C1F8}"/>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298627597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1" name="Google Shape;171;p22"/>
          <p:cNvPicPr preferRelativeResize="0">
            <a:picLocks noGrp="1"/>
          </p:cNvPicPr>
          <p:nvPr>
            <p:ph type="body" idx="2"/>
          </p:nvPr>
        </p:nvPicPr>
        <p:blipFill rotWithShape="1">
          <a:blip r:embed="rId3">
            <a:alphaModFix/>
          </a:blip>
          <a:srcRect/>
          <a:stretch/>
        </p:blipFill>
        <p:spPr>
          <a:xfrm>
            <a:off x="7192307" y="5280373"/>
            <a:ext cx="1555215" cy="482653"/>
          </a:xfrm>
          <a:prstGeom prst="rect">
            <a:avLst/>
          </a:prstGeom>
          <a:noFill/>
          <a:ln>
            <a:noFill/>
          </a:ln>
        </p:spPr>
      </p:pic>
      <p:pic>
        <p:nvPicPr>
          <p:cNvPr id="172" name="Google Shape;172;p22"/>
          <p:cNvPicPr preferRelativeResize="0"/>
          <p:nvPr/>
        </p:nvPicPr>
        <p:blipFill rotWithShape="1">
          <a:blip r:embed="rId4">
            <a:alphaModFix/>
          </a:blip>
          <a:srcRect/>
          <a:stretch/>
        </p:blipFill>
        <p:spPr>
          <a:xfrm>
            <a:off x="1858187" y="962248"/>
            <a:ext cx="5818187" cy="2454275"/>
          </a:xfrm>
          <a:prstGeom prst="rect">
            <a:avLst/>
          </a:prstGeom>
          <a:noFill/>
          <a:ln>
            <a:noFill/>
          </a:ln>
        </p:spPr>
      </p:pic>
      <p:pic>
        <p:nvPicPr>
          <p:cNvPr id="173" name="Google Shape;173;p22"/>
          <p:cNvPicPr preferRelativeResize="0"/>
          <p:nvPr/>
        </p:nvPicPr>
        <p:blipFill rotWithShape="1">
          <a:blip r:embed="rId5">
            <a:alphaModFix/>
          </a:blip>
          <a:srcRect/>
          <a:stretch/>
        </p:blipFill>
        <p:spPr>
          <a:xfrm>
            <a:off x="2274112" y="3540311"/>
            <a:ext cx="4986338" cy="1917700"/>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xmlns="" id="{E83E133C-DA13-6D42-ABE7-4496362A2B36}"/>
              </a:ext>
            </a:extLst>
          </p:cNvPr>
          <p:cNvPicPr>
            <a:picLocks noChangeAspect="1"/>
          </p:cNvPicPr>
          <p:nvPr/>
        </p:nvPicPr>
        <p:blipFill rotWithShape="1">
          <a:blip r:embed="rId6"/>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775881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Screen Shot 2015-06-01 at 8.11.14 PM.png"/>
          <p:cNvPicPr>
            <a:picLocks noChangeAspect="1"/>
          </p:cNvPicPr>
          <p:nvPr/>
        </p:nvPicPr>
        <p:blipFill>
          <a:blip r:embed="rId3">
            <a:extLst>
              <a:ext uri="{28A0092B-C50C-407E-A947-70E740481C1C}">
                <a14:useLocalDpi xmlns:a14="http://schemas.microsoft.com/office/drawing/2010/main" val="0"/>
              </a:ext>
            </a:extLst>
          </a:blip>
          <a:srcRect r="1067"/>
          <a:stretch>
            <a:fillRect/>
          </a:stretch>
        </p:blipFill>
        <p:spPr bwMode="auto">
          <a:xfrm>
            <a:off x="1066800" y="0"/>
            <a:ext cx="80772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close up of a sign&#10;&#10;Description automatically generated">
            <a:extLst>
              <a:ext uri="{FF2B5EF4-FFF2-40B4-BE49-F238E27FC236}">
                <a16:creationId xmlns:a16="http://schemas.microsoft.com/office/drawing/2014/main" xmlns="" id="{9BEFC6F7-09BE-BC4E-9A28-9A4A7A0A7B70}"/>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154776549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685800" y="381000"/>
            <a:ext cx="7772400" cy="1143000"/>
          </a:xfrm>
        </p:spPr>
        <p:txBody>
          <a:bodyPr/>
          <a:lstStyle/>
          <a:p>
            <a:pPr eaLnBrk="1" hangingPunct="1"/>
            <a:endParaRPr lang="en-US">
              <a:latin typeface="Arial" charset="0"/>
            </a:endParaRPr>
          </a:p>
        </p:txBody>
      </p:sp>
      <p:pic>
        <p:nvPicPr>
          <p:cNvPr id="98306" name="Picture 8" descr="2015-05-31 18.00.03.jpg"/>
          <p:cNvPicPr>
            <a:picLocks noChangeAspect="1"/>
          </p:cNvPicPr>
          <p:nvPr/>
        </p:nvPicPr>
        <p:blipFill rotWithShape="1">
          <a:blip r:embed="rId3">
            <a:extLst>
              <a:ext uri="{28A0092B-C50C-407E-A947-70E740481C1C}">
                <a14:useLocalDpi xmlns:a14="http://schemas.microsoft.com/office/drawing/2010/main" val="0"/>
              </a:ext>
            </a:extLst>
          </a:blip>
          <a:srcRect l="12302" b="18601"/>
          <a:stretch/>
        </p:blipFill>
        <p:spPr bwMode="auto">
          <a:xfrm>
            <a:off x="2159000" y="-88900"/>
            <a:ext cx="56134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xmlns="" id="{880C499F-B491-A441-94A2-736DD7073917}"/>
              </a:ext>
            </a:extLst>
          </p:cNvPr>
          <p:cNvPicPr>
            <a:picLocks noChangeAspect="1"/>
          </p:cNvPicPr>
          <p:nvPr/>
        </p:nvPicPr>
        <p:blipFill rotWithShape="1">
          <a:blip r:embed="rId4"/>
          <a:srcRect l="5591" r="3332" b="6098"/>
          <a:stretch/>
        </p:blipFill>
        <p:spPr>
          <a:xfrm>
            <a:off x="210539" y="5486398"/>
            <a:ext cx="532232" cy="767548"/>
          </a:xfrm>
          <a:prstGeom prst="rect">
            <a:avLst/>
          </a:prstGeom>
        </p:spPr>
      </p:pic>
    </p:spTree>
    <p:extLst>
      <p:ext uri="{BB962C8B-B14F-4D97-AF65-F5344CB8AC3E}">
        <p14:creationId xmlns:p14="http://schemas.microsoft.com/office/powerpoint/2010/main" val="1101991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685800" y="381000"/>
            <a:ext cx="7772400" cy="1143000"/>
          </a:xfrm>
        </p:spPr>
        <p:txBody>
          <a:bodyPr/>
          <a:lstStyle/>
          <a:p>
            <a:pPr eaLnBrk="1" hangingPunct="1"/>
            <a:endParaRPr lang="en-US">
              <a:latin typeface="Arial" charset="0"/>
            </a:endParaRPr>
          </a:p>
        </p:txBody>
      </p:sp>
      <p:pic>
        <p:nvPicPr>
          <p:cNvPr id="100354" name="Content Placeholder 5" descr="2015-05-31 18.05.45.jpg"/>
          <p:cNvPicPr>
            <a:picLocks noGrp="1" noChangeAspect="1"/>
          </p:cNvPicPr>
          <p:nvPr>
            <p:ph sz="half" idx="1"/>
          </p:nvPr>
        </p:nvPicPr>
        <p:blipFill>
          <a:blip r:embed="rId3">
            <a:extLst>
              <a:ext uri="{28A0092B-C50C-407E-A947-70E740481C1C}">
                <a14:useLocalDpi xmlns:a14="http://schemas.microsoft.com/office/drawing/2010/main" val="0"/>
              </a:ext>
            </a:extLst>
          </a:blip>
          <a:srcRect l="9711" t="14561" r="2309"/>
          <a:stretch>
            <a:fillRect/>
          </a:stretch>
        </p:blipFill>
        <p:spPr>
          <a:xfrm>
            <a:off x="0" y="-292100"/>
            <a:ext cx="9817100" cy="7150100"/>
          </a:xfrm>
        </p:spPr>
      </p:pic>
    </p:spTree>
    <p:extLst>
      <p:ext uri="{BB962C8B-B14F-4D97-AF65-F5344CB8AC3E}">
        <p14:creationId xmlns:p14="http://schemas.microsoft.com/office/powerpoint/2010/main" val="1420039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txBox="1">
            <a:spLocks noChangeArrowheads="1"/>
          </p:cNvSpPr>
          <p:nvPr/>
        </p:nvSpPr>
        <p:spPr bwMode="auto">
          <a:xfrm>
            <a:off x="304800" y="762000"/>
            <a:ext cx="85344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atin typeface="Calibri" charset="0"/>
            </a:endParaRPr>
          </a:p>
        </p:txBody>
      </p:sp>
      <p:sp>
        <p:nvSpPr>
          <p:cNvPr id="50179" name="Rectangle 2"/>
          <p:cNvSpPr txBox="1">
            <a:spLocks noChangeArrowheads="1"/>
          </p:cNvSpPr>
          <p:nvPr/>
        </p:nvSpPr>
        <p:spPr bwMode="auto">
          <a:xfrm>
            <a:off x="0" y="-228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latin typeface="Arial"/>
                <a:cs typeface="Arial"/>
              </a:rPr>
              <a:t>Role as a Neighbor </a:t>
            </a:r>
          </a:p>
        </p:txBody>
      </p:sp>
      <p:pic>
        <p:nvPicPr>
          <p:cNvPr id="2" name="Picture 1" descr="Screen Shot 2017-02-03 at 6.48.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0400"/>
            <a:ext cx="9144000" cy="6210464"/>
          </a:xfrm>
          <a:prstGeom prst="rect">
            <a:avLst/>
          </a:prstGeom>
        </p:spPr>
      </p:pic>
    </p:spTree>
    <p:extLst>
      <p:ext uri="{BB962C8B-B14F-4D97-AF65-F5344CB8AC3E}">
        <p14:creationId xmlns:p14="http://schemas.microsoft.com/office/powerpoint/2010/main" val="925838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6675" y="295"/>
            <a:ext cx="8991600" cy="1143000"/>
          </a:xfrm>
        </p:spPr>
        <p:txBody>
          <a:bodyPr/>
          <a:lstStyle/>
          <a:p>
            <a:pPr eaLnBrk="1" hangingPunct="1"/>
            <a:r>
              <a:rPr lang="en-US" sz="4800" dirty="0">
                <a:latin typeface="Arial" charset="0"/>
              </a:rPr>
              <a:t>Emergencies &amp; Disasters </a:t>
            </a:r>
          </a:p>
        </p:txBody>
      </p:sp>
      <p:sp>
        <p:nvSpPr>
          <p:cNvPr id="19458" name="Rectangle 3"/>
          <p:cNvSpPr>
            <a:spLocks noGrp="1" noChangeArrowheads="1"/>
          </p:cNvSpPr>
          <p:nvPr>
            <p:ph sz="half" idx="1"/>
          </p:nvPr>
        </p:nvSpPr>
        <p:spPr>
          <a:xfrm>
            <a:off x="381000" y="1018025"/>
            <a:ext cx="8305800" cy="5638800"/>
          </a:xfrm>
        </p:spPr>
        <p:txBody>
          <a:bodyPr/>
          <a:lstStyle/>
          <a:p>
            <a:pPr>
              <a:spcBef>
                <a:spcPts val="400"/>
              </a:spcBef>
            </a:pPr>
            <a:r>
              <a:rPr lang="en-US" sz="3000" dirty="0">
                <a:latin typeface="Arial" charset="0"/>
              </a:rPr>
              <a:t>Home Fires and Wildfires</a:t>
            </a:r>
          </a:p>
          <a:p>
            <a:pPr>
              <a:spcBef>
                <a:spcPts val="400"/>
              </a:spcBef>
            </a:pPr>
            <a:r>
              <a:rPr lang="en-US" sz="3000" dirty="0">
                <a:latin typeface="Arial" charset="0"/>
              </a:rPr>
              <a:t>Severe Weather – snow/ice</a:t>
            </a:r>
          </a:p>
          <a:p>
            <a:pPr>
              <a:spcBef>
                <a:spcPts val="400"/>
              </a:spcBef>
            </a:pPr>
            <a:r>
              <a:rPr lang="en-US" sz="3000" dirty="0">
                <a:latin typeface="Arial" charset="0"/>
              </a:rPr>
              <a:t>Volcano </a:t>
            </a:r>
          </a:p>
          <a:p>
            <a:pPr>
              <a:spcBef>
                <a:spcPts val="400"/>
              </a:spcBef>
            </a:pPr>
            <a:r>
              <a:rPr lang="en-US" sz="3000" dirty="0">
                <a:latin typeface="Arial" charset="0"/>
              </a:rPr>
              <a:t>Technological</a:t>
            </a:r>
          </a:p>
          <a:p>
            <a:pPr eaLnBrk="1" hangingPunct="1">
              <a:spcBef>
                <a:spcPts val="400"/>
              </a:spcBef>
            </a:pPr>
            <a:r>
              <a:rPr lang="en-US" sz="3000" dirty="0">
                <a:latin typeface="Arial" charset="0"/>
              </a:rPr>
              <a:t>Terrorism/Acts of Violence</a:t>
            </a:r>
          </a:p>
          <a:p>
            <a:pPr eaLnBrk="1" hangingPunct="1">
              <a:spcBef>
                <a:spcPts val="400"/>
              </a:spcBef>
            </a:pPr>
            <a:r>
              <a:rPr lang="en-US" sz="3000" dirty="0">
                <a:latin typeface="Arial" charset="0"/>
              </a:rPr>
              <a:t>Land movement – mudslides, landslides</a:t>
            </a:r>
          </a:p>
          <a:p>
            <a:pPr eaLnBrk="1" hangingPunct="1">
              <a:spcBef>
                <a:spcPts val="400"/>
              </a:spcBef>
            </a:pPr>
            <a:r>
              <a:rPr lang="en-US" sz="3000" dirty="0">
                <a:latin typeface="Arial" charset="0"/>
              </a:rPr>
              <a:t>Contagions</a:t>
            </a:r>
          </a:p>
          <a:p>
            <a:pPr>
              <a:spcBef>
                <a:spcPts val="400"/>
              </a:spcBef>
            </a:pPr>
            <a:r>
              <a:rPr lang="en-US" sz="3000" dirty="0">
                <a:latin typeface="Arial" charset="0"/>
              </a:rPr>
              <a:t>Tsunami – OR and WA residents and visitors</a:t>
            </a:r>
          </a:p>
          <a:p>
            <a:pPr eaLnBrk="1" hangingPunct="1">
              <a:spcBef>
                <a:spcPts val="400"/>
              </a:spcBef>
            </a:pPr>
            <a:r>
              <a:rPr lang="en-US" sz="3000" dirty="0">
                <a:latin typeface="Arial" charset="0"/>
              </a:rPr>
              <a:t>9 Cascadia Subduction Zone Earthquake</a:t>
            </a:r>
          </a:p>
          <a:p>
            <a:pPr marL="0" indent="0" algn="ctr" eaLnBrk="1" hangingPunct="1">
              <a:spcBef>
                <a:spcPts val="400"/>
              </a:spcBef>
              <a:buNone/>
            </a:pPr>
            <a:r>
              <a:rPr lang="en-US" sz="3200" dirty="0">
                <a:hlinkClick r:id="rId3"/>
              </a:rPr>
              <a:t>https://multco.us/file/65292/download</a:t>
            </a:r>
            <a:endParaRPr lang="en-US" sz="3000" dirty="0">
              <a:latin typeface="Arial" charset="0"/>
            </a:endParaRPr>
          </a:p>
          <a:p>
            <a:pPr eaLnBrk="1" hangingPunct="1">
              <a:spcBef>
                <a:spcPts val="400"/>
              </a:spcBef>
              <a:buFontTx/>
              <a:buNone/>
            </a:pPr>
            <a:endParaRPr lang="en-US" sz="3000" dirty="0">
              <a:latin typeface="Arial" charset="0"/>
            </a:endParaRPr>
          </a:p>
        </p:txBody>
      </p:sp>
      <p:pic>
        <p:nvPicPr>
          <p:cNvPr id="4" name="Picture 3" descr="A close up of a sign&#10;&#10;Description automatically generated">
            <a:extLst>
              <a:ext uri="{FF2B5EF4-FFF2-40B4-BE49-F238E27FC236}">
                <a16:creationId xmlns:a16="http://schemas.microsoft.com/office/drawing/2014/main" xmlns="" id="{B462F406-6217-5442-8CBD-9C730633FF17}"/>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956441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title"/>
          </p:nvPr>
        </p:nvSpPr>
        <p:spPr>
          <a:xfrm>
            <a:off x="1123950" y="106497"/>
            <a:ext cx="7200900" cy="1114425"/>
          </a:xfrm>
          <a:prstGeom prst="rect">
            <a:avLst/>
          </a:prstGeom>
          <a:noFill/>
          <a:ln>
            <a:noFill/>
          </a:ln>
        </p:spPr>
        <p:txBody>
          <a:bodyPr spcFirstLastPara="1" wrap="square" lIns="68569" tIns="34275" rIns="68569" bIns="34275" anchor="t" anchorCtr="0">
            <a:noAutofit/>
          </a:bodyPr>
          <a:lstStyle/>
          <a:p>
            <a:pPr>
              <a:lnSpc>
                <a:spcPct val="89000"/>
              </a:lnSpc>
              <a:spcBef>
                <a:spcPts val="0"/>
              </a:spcBef>
              <a:spcAft>
                <a:spcPts val="0"/>
              </a:spcAft>
              <a:buClr>
                <a:schemeClr val="dk2"/>
              </a:buClr>
              <a:buSzPts val="4800"/>
            </a:pPr>
            <a:r>
              <a:rPr lang="en-US" sz="3600" dirty="0"/>
              <a:t>Community Connections</a:t>
            </a:r>
            <a:br>
              <a:rPr lang="en-US" sz="3600" dirty="0"/>
            </a:br>
            <a:r>
              <a:rPr lang="en-US" sz="3600" dirty="0"/>
              <a:t>Social Capital</a:t>
            </a:r>
            <a:endParaRPr sz="3600" dirty="0"/>
          </a:p>
        </p:txBody>
      </p:sp>
      <p:pic>
        <p:nvPicPr>
          <p:cNvPr id="217" name="Google Shape;217;p27"/>
          <p:cNvPicPr preferRelativeResize="0">
            <a:picLocks noGrp="1"/>
          </p:cNvPicPr>
          <p:nvPr>
            <p:ph type="body" idx="2"/>
          </p:nvPr>
        </p:nvPicPr>
        <p:blipFill rotWithShape="1">
          <a:blip r:embed="rId3">
            <a:alphaModFix/>
          </a:blip>
          <a:srcRect/>
          <a:stretch/>
        </p:blipFill>
        <p:spPr>
          <a:xfrm>
            <a:off x="152598" y="5427243"/>
            <a:ext cx="607985" cy="884792"/>
          </a:xfrm>
          <a:prstGeom prst="rect">
            <a:avLst/>
          </a:prstGeom>
          <a:noFill/>
          <a:ln>
            <a:noFill/>
          </a:ln>
        </p:spPr>
      </p:pic>
      <p:sp>
        <p:nvSpPr>
          <p:cNvPr id="220" name="Google Shape;220;p27"/>
          <p:cNvSpPr/>
          <p:nvPr/>
        </p:nvSpPr>
        <p:spPr>
          <a:xfrm>
            <a:off x="264516" y="1200176"/>
            <a:ext cx="3836450" cy="2581525"/>
          </a:xfrm>
          <a:prstGeom prst="rect">
            <a:avLst/>
          </a:prstGeom>
          <a:noFill/>
          <a:ln>
            <a:noFill/>
          </a:ln>
        </p:spPr>
        <p:txBody>
          <a:bodyPr spcFirstLastPara="1" wrap="square" lIns="68569" tIns="34275" rIns="68569" bIns="34275" anchor="t" anchorCtr="0">
            <a:noAutofit/>
          </a:bodyPr>
          <a:lstStyle/>
          <a:p>
            <a:pPr marL="457189" indent="-342891">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Know Your Neighbor</a:t>
            </a:r>
            <a:endParaRPr sz="2400" dirty="0"/>
          </a:p>
          <a:p>
            <a:pPr marL="457189" indent="-342891">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Block Parties</a:t>
            </a:r>
            <a:endParaRPr sz="2400" dirty="0"/>
          </a:p>
          <a:p>
            <a:pPr marL="457189" indent="-342891">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Community Gardens</a:t>
            </a:r>
            <a:endParaRPr sz="2400" dirty="0"/>
          </a:p>
          <a:p>
            <a:pPr marL="457189" indent="-342891">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Apartment Groups</a:t>
            </a:r>
            <a:endParaRPr sz="2400" dirty="0">
              <a:solidFill>
                <a:srgbClr val="000000"/>
              </a:solidFill>
              <a:latin typeface="Arial"/>
              <a:ea typeface="Arial"/>
              <a:cs typeface="Arial"/>
              <a:sym typeface="Arial"/>
            </a:endParaRPr>
          </a:p>
          <a:p>
            <a:pPr marL="457189" indent="-342891">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Political Activities</a:t>
            </a:r>
            <a:endParaRPr sz="2400" dirty="0"/>
          </a:p>
          <a:p>
            <a:pPr marL="457189" indent="-342891">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Neighborhood Assoc.</a:t>
            </a:r>
            <a:endParaRPr sz="2400" dirty="0">
              <a:solidFill>
                <a:srgbClr val="000000"/>
              </a:solidFill>
              <a:latin typeface="Arial"/>
              <a:ea typeface="Arial"/>
              <a:cs typeface="Arial"/>
              <a:sym typeface="Arial"/>
            </a:endParaRPr>
          </a:p>
          <a:p>
            <a:pPr marL="457189" indent="-342891">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Religious Communities</a:t>
            </a:r>
            <a:endParaRPr sz="2400" dirty="0"/>
          </a:p>
          <a:p>
            <a:pPr marL="457189" indent="-342891">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Outdoor Activities</a:t>
            </a:r>
            <a:endParaRPr sz="2400" dirty="0"/>
          </a:p>
          <a:p>
            <a:pPr marL="457189" indent="-228593">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Progressive Dinners</a:t>
            </a:r>
            <a:endParaRPr sz="2400" dirty="0">
              <a:solidFill>
                <a:srgbClr val="000000"/>
              </a:solidFill>
              <a:latin typeface="Arial"/>
              <a:ea typeface="Arial"/>
              <a:cs typeface="Arial"/>
              <a:sym typeface="Arial"/>
            </a:endParaRPr>
          </a:p>
        </p:txBody>
      </p:sp>
      <p:sp>
        <p:nvSpPr>
          <p:cNvPr id="221" name="Google Shape;221;p27"/>
          <p:cNvSpPr/>
          <p:nvPr/>
        </p:nvSpPr>
        <p:spPr>
          <a:xfrm>
            <a:off x="3930845" y="3511465"/>
            <a:ext cx="5369668" cy="2617640"/>
          </a:xfrm>
          <a:prstGeom prst="rect">
            <a:avLst/>
          </a:prstGeom>
          <a:noFill/>
          <a:ln>
            <a:noFill/>
          </a:ln>
        </p:spPr>
        <p:txBody>
          <a:bodyPr spcFirstLastPara="1" wrap="square" lIns="68569" tIns="34275" rIns="68569" bIns="34275" anchor="t" anchorCtr="0">
            <a:noAutofit/>
          </a:bodyPr>
          <a:lstStyle/>
          <a:p>
            <a:pPr marL="295275" indent="-274638">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Multnomah County Sheriff’s Office Citizen Patrol, Search and Rescue</a:t>
            </a:r>
            <a:endParaRPr sz="2400" dirty="0">
              <a:solidFill>
                <a:srgbClr val="000000"/>
              </a:solidFill>
              <a:latin typeface="Arial"/>
              <a:ea typeface="Arial"/>
              <a:cs typeface="Arial"/>
              <a:sym typeface="Arial"/>
            </a:endParaRPr>
          </a:p>
          <a:p>
            <a:pPr marL="295275" indent="-274638">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Neighborhood Emergency Teams</a:t>
            </a:r>
            <a:endParaRPr sz="2400" dirty="0"/>
          </a:p>
          <a:p>
            <a:pPr marL="295275" indent="-274638">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Red Cross</a:t>
            </a:r>
            <a:endParaRPr sz="2400" dirty="0"/>
          </a:p>
          <a:p>
            <a:pPr marL="295275" indent="-274638">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Ham Radio - ARES</a:t>
            </a:r>
            <a:endParaRPr sz="2400" dirty="0"/>
          </a:p>
          <a:p>
            <a:pPr marL="295275" indent="-274638">
              <a:spcBef>
                <a:spcPts val="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Medical Reserve Corps</a:t>
            </a:r>
            <a:endParaRPr sz="2400" dirty="0"/>
          </a:p>
          <a:p>
            <a:pPr marL="295275" indent="-274638">
              <a:spcBef>
                <a:spcPts val="0"/>
              </a:spcBef>
              <a:spcAft>
                <a:spcPts val="0"/>
              </a:spcAft>
              <a:buClr>
                <a:srgbClr val="000000"/>
              </a:buClr>
              <a:buSzPts val="2800"/>
              <a:buFont typeface="Arial"/>
              <a:buChar char="•"/>
            </a:pPr>
            <a:r>
              <a:rPr lang="en-US" sz="2400" dirty="0">
                <a:solidFill>
                  <a:srgbClr val="000000"/>
                </a:solidFill>
                <a:latin typeface="Arial"/>
                <a:ea typeface="Arial"/>
                <a:cs typeface="Arial"/>
                <a:sym typeface="Arial"/>
              </a:rPr>
              <a:t>Trauma Intervention Program</a:t>
            </a:r>
            <a:endParaRPr sz="2400"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824463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685800" y="381000"/>
            <a:ext cx="7772400" cy="1143000"/>
          </a:xfrm>
        </p:spPr>
        <p:txBody>
          <a:bodyPr/>
          <a:lstStyle/>
          <a:p>
            <a:pPr eaLnBrk="1" hangingPunct="1"/>
            <a:endParaRPr lang="en-US">
              <a:latin typeface="Arial" charset="0"/>
            </a:endParaRPr>
          </a:p>
        </p:txBody>
      </p:sp>
      <p:sp>
        <p:nvSpPr>
          <p:cNvPr id="106498" name="Content Placeholder 1"/>
          <p:cNvSpPr>
            <a:spLocks noGrp="1"/>
          </p:cNvSpPr>
          <p:nvPr>
            <p:ph sz="half" idx="1"/>
          </p:nvPr>
        </p:nvSpPr>
        <p:spPr/>
        <p:txBody>
          <a:bodyPr/>
          <a:lstStyle/>
          <a:p>
            <a:pPr eaLnBrk="1" hangingPunct="1"/>
            <a:endParaRPr lang="en-US">
              <a:latin typeface="Calibri" charset="0"/>
            </a:endParaRPr>
          </a:p>
        </p:txBody>
      </p:sp>
      <p:pic>
        <p:nvPicPr>
          <p:cNvPr id="106499" name="Picture 4" descr="2013-11-05 20.18.01.jpg"/>
          <p:cNvPicPr>
            <a:picLocks noChangeAspect="1"/>
          </p:cNvPicPr>
          <p:nvPr/>
        </p:nvPicPr>
        <p:blipFill>
          <a:blip r:embed="rId3">
            <a:extLst>
              <a:ext uri="{28A0092B-C50C-407E-A947-70E740481C1C}">
                <a14:useLocalDpi xmlns:a14="http://schemas.microsoft.com/office/drawing/2010/main" val="0"/>
              </a:ext>
            </a:extLst>
          </a:blip>
          <a:srcRect b="15013"/>
          <a:stretch>
            <a:fillRect/>
          </a:stretch>
        </p:blipFill>
        <p:spPr bwMode="auto">
          <a:xfrm>
            <a:off x="0" y="342900"/>
            <a:ext cx="9145588"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000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685800" y="381000"/>
            <a:ext cx="7772400" cy="1143000"/>
          </a:xfrm>
        </p:spPr>
        <p:txBody>
          <a:bodyPr/>
          <a:lstStyle/>
          <a:p>
            <a:pPr eaLnBrk="1" hangingPunct="1"/>
            <a:endParaRPr lang="en-US">
              <a:latin typeface="Arial" charset="0"/>
            </a:endParaRPr>
          </a:p>
        </p:txBody>
      </p:sp>
      <p:pic>
        <p:nvPicPr>
          <p:cNvPr id="113666" name="Content Placeholder 6" descr="2014-12-30 13.18.55.jpg"/>
          <p:cNvPicPr>
            <a:picLocks noGrp="1" noChangeAspect="1"/>
          </p:cNvPicPr>
          <p:nvPr>
            <p:ph sz="half" idx="1"/>
          </p:nvPr>
        </p:nvPicPr>
        <p:blipFill>
          <a:blip r:embed="rId3">
            <a:extLst>
              <a:ext uri="{28A0092B-C50C-407E-A947-70E740481C1C}">
                <a14:useLocalDpi xmlns:a14="http://schemas.microsoft.com/office/drawing/2010/main" val="0"/>
              </a:ext>
            </a:extLst>
          </a:blip>
          <a:srcRect t="1465" r="8772" b="18419"/>
          <a:stretch>
            <a:fillRect/>
          </a:stretch>
        </p:blipFill>
        <p:spPr>
          <a:xfrm>
            <a:off x="1335088" y="0"/>
            <a:ext cx="7808912" cy="6858000"/>
          </a:xfrm>
        </p:spPr>
      </p:pic>
      <p:pic>
        <p:nvPicPr>
          <p:cNvPr id="4" name="Picture 3" descr="A close up of a sign&#10;&#10;Description automatically generated">
            <a:extLst>
              <a:ext uri="{FF2B5EF4-FFF2-40B4-BE49-F238E27FC236}">
                <a16:creationId xmlns:a16="http://schemas.microsoft.com/office/drawing/2014/main" xmlns="" id="{B802445D-CF13-B14B-A583-5BB4BB1A1EC0}"/>
              </a:ext>
            </a:extLst>
          </p:cNvPr>
          <p:cNvPicPr>
            <a:picLocks noChangeAspect="1"/>
          </p:cNvPicPr>
          <p:nvPr/>
        </p:nvPicPr>
        <p:blipFill rotWithShape="1">
          <a:blip r:embed="rId4"/>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1808620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177800" y="127000"/>
            <a:ext cx="9144000" cy="825500"/>
          </a:xfrm>
        </p:spPr>
        <p:txBody>
          <a:bodyPr/>
          <a:lstStyle/>
          <a:p>
            <a:pPr algn="l" eaLnBrk="1" hangingPunct="1"/>
            <a:r>
              <a:rPr lang="en-US" sz="4000" dirty="0">
                <a:latin typeface="Arial" charset="0"/>
              </a:rPr>
              <a:t>Spontaneous Volunteers</a:t>
            </a:r>
          </a:p>
        </p:txBody>
      </p:sp>
      <p:pic>
        <p:nvPicPr>
          <p:cNvPr id="116738" name="Picture 1" descr="Screen Shot 2016-05-11 at 9.26.44 PM.png"/>
          <p:cNvPicPr>
            <a:picLocks noChangeAspect="1"/>
          </p:cNvPicPr>
          <p:nvPr/>
        </p:nvPicPr>
        <p:blipFill rotWithShape="1">
          <a:blip r:embed="rId2">
            <a:extLst>
              <a:ext uri="{28A0092B-C50C-407E-A947-70E740481C1C}">
                <a14:useLocalDpi xmlns:a14="http://schemas.microsoft.com/office/drawing/2010/main" val="0"/>
              </a:ext>
            </a:extLst>
          </a:blip>
          <a:srcRect l="7813" t="9059" r="13750" b="9435"/>
          <a:stretch/>
        </p:blipFill>
        <p:spPr bwMode="auto">
          <a:xfrm>
            <a:off x="1181100" y="1142999"/>
            <a:ext cx="7939088" cy="571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xmlns="" id="{6D70A839-31B2-4440-92E9-81D2EFDB3C01}"/>
              </a:ext>
            </a:extLst>
          </p:cNvPr>
          <p:cNvPicPr>
            <a:picLocks noChangeAspect="1"/>
          </p:cNvPicPr>
          <p:nvPr/>
        </p:nvPicPr>
        <p:blipFill rotWithShape="1">
          <a:blip r:embed="rId3"/>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2849192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203200" y="139700"/>
            <a:ext cx="8991600" cy="698500"/>
          </a:xfrm>
        </p:spPr>
        <p:txBody>
          <a:bodyPr/>
          <a:lstStyle/>
          <a:p>
            <a:pPr algn="l" eaLnBrk="1" hangingPunct="1"/>
            <a:r>
              <a:rPr lang="en-US" sz="4000" dirty="0">
                <a:latin typeface="Arial" charset="0"/>
              </a:rPr>
              <a:t>Organized Volunteers</a:t>
            </a:r>
          </a:p>
        </p:txBody>
      </p:sp>
      <p:pic>
        <p:nvPicPr>
          <p:cNvPr id="117762" name="Picture 2" descr="2015-12-12 13.11.06.jpg"/>
          <p:cNvPicPr>
            <a:picLocks noChangeAspect="1"/>
          </p:cNvPicPr>
          <p:nvPr/>
        </p:nvPicPr>
        <p:blipFill>
          <a:blip r:embed="rId2">
            <a:extLst>
              <a:ext uri="{28A0092B-C50C-407E-A947-70E740481C1C}">
                <a14:useLocalDpi xmlns:a14="http://schemas.microsoft.com/office/drawing/2010/main" val="0"/>
              </a:ext>
            </a:extLst>
          </a:blip>
          <a:srcRect t="9332"/>
          <a:stretch>
            <a:fillRect/>
          </a:stretch>
        </p:blipFill>
        <p:spPr bwMode="auto">
          <a:xfrm>
            <a:off x="914400" y="1262063"/>
            <a:ext cx="8229600" cy="559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xmlns="" id="{5C8F2B7A-E21C-1A42-9A08-03F9AAB28E95}"/>
              </a:ext>
            </a:extLst>
          </p:cNvPr>
          <p:cNvPicPr>
            <a:picLocks noChangeAspect="1"/>
          </p:cNvPicPr>
          <p:nvPr/>
        </p:nvPicPr>
        <p:blipFill rotWithShape="1">
          <a:blip r:embed="rId3"/>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3076660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Screen Shot 2016-01-17 at 2.31.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056" y="1588542"/>
            <a:ext cx="3044330" cy="696712"/>
          </a:xfrm>
          <a:prstGeom prst="rect">
            <a:avLst/>
          </a:prstGeom>
        </p:spPr>
      </p:pic>
      <p:pic>
        <p:nvPicPr>
          <p:cNvPr id="27" name="Picture 26" descr="Screen Shot 2016-01-17 at 2.32.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700" y="-30711"/>
            <a:ext cx="1700894" cy="1270421"/>
          </a:xfrm>
          <a:prstGeom prst="rect">
            <a:avLst/>
          </a:prstGeom>
        </p:spPr>
      </p:pic>
      <p:pic>
        <p:nvPicPr>
          <p:cNvPr id="34822" name="Picture 34821" descr="Screen Shot 2016-01-17 at 2.30.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3083" y="5414704"/>
            <a:ext cx="934609" cy="691084"/>
          </a:xfrm>
          <a:prstGeom prst="rect">
            <a:avLst/>
          </a:prstGeom>
        </p:spPr>
      </p:pic>
      <p:pic>
        <p:nvPicPr>
          <p:cNvPr id="10" name="Picture 9" descr="Screen Shot 2016-01-17 at 2.34.4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6150" y="1669762"/>
            <a:ext cx="1516704" cy="945986"/>
          </a:xfrm>
          <a:prstGeom prst="rect">
            <a:avLst/>
          </a:prstGeom>
        </p:spPr>
      </p:pic>
      <p:pic>
        <p:nvPicPr>
          <p:cNvPr id="34823" name="Picture 34822" descr="Screen Shot 2016-01-17 at 2.30.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8933" y="6226376"/>
            <a:ext cx="2161161" cy="618924"/>
          </a:xfrm>
          <a:prstGeom prst="rect">
            <a:avLst/>
          </a:prstGeom>
        </p:spPr>
      </p:pic>
      <p:pic>
        <p:nvPicPr>
          <p:cNvPr id="25" name="Picture 24" descr="Screen Shot 2016-01-17 at 2.32.3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195" y="3679793"/>
            <a:ext cx="1874970" cy="709448"/>
          </a:xfrm>
          <a:prstGeom prst="rect">
            <a:avLst/>
          </a:prstGeom>
        </p:spPr>
      </p:pic>
      <p:pic>
        <p:nvPicPr>
          <p:cNvPr id="12" name="Picture 11" descr="Screen Shot 2016-01-17 at 2.34.3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81886" y="4298422"/>
            <a:ext cx="1865213" cy="1042325"/>
          </a:xfrm>
          <a:prstGeom prst="rect">
            <a:avLst/>
          </a:prstGeom>
        </p:spPr>
      </p:pic>
      <p:pic>
        <p:nvPicPr>
          <p:cNvPr id="8" name="Picture 7" descr="Screen Shot 2016-01-17 at 2.35.05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062" y="1172847"/>
            <a:ext cx="1723070" cy="814851"/>
          </a:xfrm>
          <a:prstGeom prst="rect">
            <a:avLst/>
          </a:prstGeom>
        </p:spPr>
      </p:pic>
      <p:pic>
        <p:nvPicPr>
          <p:cNvPr id="2" name="Content Placeholder 1" descr="Screen Shot 2016-01-17 at 2.35.57 PM.png"/>
          <p:cNvPicPr>
            <a:picLocks noGrp="1" noChangeAspect="1"/>
          </p:cNvPicPr>
          <p:nvPr>
            <p:ph idx="1"/>
          </p:nvPr>
        </p:nvPicPr>
        <p:blipFill rotWithShape="1">
          <a:blip r:embed="rId11">
            <a:extLst>
              <a:ext uri="{28A0092B-C50C-407E-A947-70E740481C1C}">
                <a14:useLocalDpi xmlns:a14="http://schemas.microsoft.com/office/drawing/2010/main" val="0"/>
              </a:ext>
            </a:extLst>
          </a:blip>
          <a:srcRect l="-76" r="-76"/>
          <a:stretch/>
        </p:blipFill>
        <p:spPr>
          <a:xfrm>
            <a:off x="2885028" y="2009758"/>
            <a:ext cx="1526214" cy="660078"/>
          </a:xfrm>
        </p:spPr>
      </p:pic>
      <p:pic>
        <p:nvPicPr>
          <p:cNvPr id="3" name="Picture 2" descr="Screen Shot 2016-01-17 at 2.35.50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5249" y="0"/>
            <a:ext cx="1121145" cy="1102301"/>
          </a:xfrm>
          <a:prstGeom prst="rect">
            <a:avLst/>
          </a:prstGeom>
        </p:spPr>
      </p:pic>
      <p:pic>
        <p:nvPicPr>
          <p:cNvPr id="4" name="Picture 3" descr="Screen Shot 2016-01-17 at 2.35.43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187" y="10211"/>
            <a:ext cx="1211467" cy="1100493"/>
          </a:xfrm>
          <a:prstGeom prst="rect">
            <a:avLst/>
          </a:prstGeom>
        </p:spPr>
      </p:pic>
      <p:pic>
        <p:nvPicPr>
          <p:cNvPr id="5" name="Picture 4" descr="Screen Shot 2016-01-17 at 2.35.36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10607" y="128658"/>
            <a:ext cx="1763486" cy="314184"/>
          </a:xfrm>
          <a:prstGeom prst="rect">
            <a:avLst/>
          </a:prstGeom>
        </p:spPr>
      </p:pic>
      <p:pic>
        <p:nvPicPr>
          <p:cNvPr id="6" name="Picture 5" descr="Screen Shot 2016-01-17 at 2.35.31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02430" y="11065"/>
            <a:ext cx="1130620" cy="1293803"/>
          </a:xfrm>
          <a:prstGeom prst="rect">
            <a:avLst/>
          </a:prstGeom>
        </p:spPr>
      </p:pic>
      <p:pic>
        <p:nvPicPr>
          <p:cNvPr id="7" name="Picture 6" descr="Screen Shot 2016-01-17 at 2.35.14 P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40388" y="998393"/>
            <a:ext cx="1712811" cy="648638"/>
          </a:xfrm>
          <a:prstGeom prst="rect">
            <a:avLst/>
          </a:prstGeom>
        </p:spPr>
      </p:pic>
      <p:pic>
        <p:nvPicPr>
          <p:cNvPr id="9" name="Picture 8" descr="Screen Shot 2016-01-17 at 2.34.59 PM.png"/>
          <p:cNvPicPr>
            <a:picLocks noChangeAspect="1"/>
          </p:cNvPicPr>
          <p:nvPr/>
        </p:nvPicPr>
        <p:blipFill rotWithShape="1">
          <a:blip r:embed="rId17">
            <a:extLst>
              <a:ext uri="{28A0092B-C50C-407E-A947-70E740481C1C}">
                <a14:useLocalDpi xmlns:a14="http://schemas.microsoft.com/office/drawing/2010/main" val="0"/>
              </a:ext>
            </a:extLst>
          </a:blip>
          <a:srcRect t="1" b="-13270"/>
          <a:stretch/>
        </p:blipFill>
        <p:spPr>
          <a:xfrm>
            <a:off x="7497066" y="858710"/>
            <a:ext cx="1646933" cy="811052"/>
          </a:xfrm>
          <a:prstGeom prst="rect">
            <a:avLst/>
          </a:prstGeom>
        </p:spPr>
      </p:pic>
      <p:pic>
        <p:nvPicPr>
          <p:cNvPr id="11" name="Picture 10" descr="Screen Shot 2016-01-17 at 2.34.41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54538" y="2894626"/>
            <a:ext cx="911411" cy="692922"/>
          </a:xfrm>
          <a:prstGeom prst="rect">
            <a:avLst/>
          </a:prstGeom>
        </p:spPr>
      </p:pic>
      <p:pic>
        <p:nvPicPr>
          <p:cNvPr id="14" name="Picture 13" descr="Screen Shot 2016-01-17 at 2.34.20 PM.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36600" y="3918604"/>
            <a:ext cx="1022222" cy="907794"/>
          </a:xfrm>
          <a:prstGeom prst="rect">
            <a:avLst/>
          </a:prstGeom>
        </p:spPr>
      </p:pic>
      <p:pic>
        <p:nvPicPr>
          <p:cNvPr id="15" name="Picture 14" descr="Screen Shot 2016-01-17 at 2.34.13 P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48433" y="4260027"/>
            <a:ext cx="1802166" cy="497741"/>
          </a:xfrm>
          <a:prstGeom prst="rect">
            <a:avLst/>
          </a:prstGeom>
        </p:spPr>
      </p:pic>
      <p:pic>
        <p:nvPicPr>
          <p:cNvPr id="16" name="Picture 15" descr="Screen Shot 2016-01-17 at 2.34.07 P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99214" y="2718468"/>
            <a:ext cx="1062874" cy="961325"/>
          </a:xfrm>
          <a:prstGeom prst="rect">
            <a:avLst/>
          </a:prstGeom>
        </p:spPr>
      </p:pic>
      <p:pic>
        <p:nvPicPr>
          <p:cNvPr id="17" name="Picture 16" descr="Screen Shot 2016-01-17 at 2.33.49 P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91948" y="3104226"/>
            <a:ext cx="1956050" cy="820933"/>
          </a:xfrm>
          <a:prstGeom prst="rect">
            <a:avLst/>
          </a:prstGeom>
        </p:spPr>
      </p:pic>
      <p:pic>
        <p:nvPicPr>
          <p:cNvPr id="21" name="Picture 20" descr="Screen Shot 2016-01-17 at 2.33.23 PM.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94307" y="3734334"/>
            <a:ext cx="2283176" cy="595612"/>
          </a:xfrm>
          <a:prstGeom prst="rect">
            <a:avLst/>
          </a:prstGeom>
        </p:spPr>
      </p:pic>
      <p:pic>
        <p:nvPicPr>
          <p:cNvPr id="22" name="Picture 21" descr="Screen Shot 2016-01-17 at 2.33.03 PM.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17603" y="4472381"/>
            <a:ext cx="1510959" cy="708034"/>
          </a:xfrm>
          <a:prstGeom prst="rect">
            <a:avLst/>
          </a:prstGeom>
        </p:spPr>
      </p:pic>
      <p:pic>
        <p:nvPicPr>
          <p:cNvPr id="23" name="Picture 22" descr="Screen Shot 2016-01-17 at 2.32.55 PM.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32603" y="2466637"/>
            <a:ext cx="1515395" cy="538980"/>
          </a:xfrm>
          <a:prstGeom prst="rect">
            <a:avLst/>
          </a:prstGeom>
        </p:spPr>
      </p:pic>
      <p:pic>
        <p:nvPicPr>
          <p:cNvPr id="24" name="Picture 23" descr="Screen Shot 2016-01-17 at 2.32.40 PM.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512268" y="5919630"/>
            <a:ext cx="1631731" cy="932418"/>
          </a:xfrm>
          <a:prstGeom prst="rect">
            <a:avLst/>
          </a:prstGeom>
        </p:spPr>
      </p:pic>
      <p:pic>
        <p:nvPicPr>
          <p:cNvPr id="26" name="Picture 25" descr="Screen Shot 2016-01-17 at 2.32.24 PM.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45985" y="5622123"/>
            <a:ext cx="2081348" cy="479526"/>
          </a:xfrm>
          <a:prstGeom prst="rect">
            <a:avLst/>
          </a:prstGeom>
        </p:spPr>
      </p:pic>
      <p:pic>
        <p:nvPicPr>
          <p:cNvPr id="28" name="Picture 27" descr="Screen Shot 2016-01-17 at 2.32.01 PM.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38973" y="2299718"/>
            <a:ext cx="760241" cy="1308061"/>
          </a:xfrm>
          <a:prstGeom prst="rect">
            <a:avLst/>
          </a:prstGeom>
        </p:spPr>
      </p:pic>
      <p:pic>
        <p:nvPicPr>
          <p:cNvPr id="29" name="Picture 28" descr="Screen Shot 2016-01-17 at 2.31.53 PM.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62" y="4389241"/>
            <a:ext cx="1641866" cy="502612"/>
          </a:xfrm>
          <a:prstGeom prst="rect">
            <a:avLst/>
          </a:prstGeom>
        </p:spPr>
      </p:pic>
      <p:pic>
        <p:nvPicPr>
          <p:cNvPr id="30" name="Picture 29" descr="Screen Shot 2016-01-17 at 2.31.45 PM.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058022" y="2806472"/>
            <a:ext cx="1100800" cy="1064708"/>
          </a:xfrm>
          <a:prstGeom prst="rect">
            <a:avLst/>
          </a:prstGeom>
        </p:spPr>
      </p:pic>
      <p:pic>
        <p:nvPicPr>
          <p:cNvPr id="34816" name="Picture 34815" descr="Screen Shot 2016-01-17 at 2.31.24 PM.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153191" y="1083946"/>
            <a:ext cx="1347640" cy="814852"/>
          </a:xfrm>
          <a:prstGeom prst="rect">
            <a:avLst/>
          </a:prstGeom>
        </p:spPr>
      </p:pic>
      <p:pic>
        <p:nvPicPr>
          <p:cNvPr id="34817" name="Picture 34816" descr="Screen Shot 2016-01-17 at 2.31.15 PM.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971342" y="6229752"/>
            <a:ext cx="1461992" cy="602428"/>
          </a:xfrm>
          <a:prstGeom prst="rect">
            <a:avLst/>
          </a:prstGeom>
        </p:spPr>
      </p:pic>
      <p:pic>
        <p:nvPicPr>
          <p:cNvPr id="34821" name="Picture 34820" descr="Screen Shot 2016-01-17 at 2.31.01 PM.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227678" y="5620513"/>
            <a:ext cx="932418" cy="1236467"/>
          </a:xfrm>
          <a:prstGeom prst="rect">
            <a:avLst/>
          </a:prstGeom>
        </p:spPr>
      </p:pic>
      <p:pic>
        <p:nvPicPr>
          <p:cNvPr id="34824" name="Picture 34823" descr="Screen Shot 2016-01-17 at 2.30.38 PM.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1279" y="2722181"/>
            <a:ext cx="1096469" cy="751667"/>
          </a:xfrm>
          <a:prstGeom prst="rect">
            <a:avLst/>
          </a:prstGeom>
        </p:spPr>
      </p:pic>
      <p:pic>
        <p:nvPicPr>
          <p:cNvPr id="34825" name="Picture 34824" descr="Screen Shot 2016-01-17 at 2.30.31 PM.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357134" y="4829403"/>
            <a:ext cx="976408" cy="1014327"/>
          </a:xfrm>
          <a:prstGeom prst="rect">
            <a:avLst/>
          </a:prstGeom>
        </p:spPr>
      </p:pic>
      <p:pic>
        <p:nvPicPr>
          <p:cNvPr id="34826" name="Picture 34825" descr="Screen Shot 2016-01-17 at 2.30.18 PM.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1279" y="5008323"/>
            <a:ext cx="1386102" cy="682707"/>
          </a:xfrm>
          <a:prstGeom prst="rect">
            <a:avLst/>
          </a:prstGeom>
        </p:spPr>
      </p:pic>
      <p:pic>
        <p:nvPicPr>
          <p:cNvPr id="34827" name="Picture 34826" descr="Screen Shot 2016-01-17 at 2.29.59 PM.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494012" y="5296009"/>
            <a:ext cx="1749978" cy="650957"/>
          </a:xfrm>
          <a:prstGeom prst="rect">
            <a:avLst/>
          </a:prstGeom>
        </p:spPr>
      </p:pic>
      <p:pic>
        <p:nvPicPr>
          <p:cNvPr id="34828" name="Picture 34827" descr="Screen Shot 2016-01-17 at 2.29.53 PM.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272740" y="3910113"/>
            <a:ext cx="1956041" cy="419833"/>
          </a:xfrm>
          <a:prstGeom prst="rect">
            <a:avLst/>
          </a:prstGeom>
        </p:spPr>
      </p:pic>
      <p:pic>
        <p:nvPicPr>
          <p:cNvPr id="34829" name="Picture 34828" descr="Screen Shot 2016-01-17 at 2.29.34 PM.p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768471" y="-37465"/>
            <a:ext cx="1033537" cy="997588"/>
          </a:xfrm>
          <a:prstGeom prst="rect">
            <a:avLst/>
          </a:prstGeom>
        </p:spPr>
      </p:pic>
      <p:pic>
        <p:nvPicPr>
          <p:cNvPr id="34830" name="Picture 34829" descr="Screen Shot 2016-01-17 at 2.29.28 PM.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072165" y="3734335"/>
            <a:ext cx="1194853" cy="910364"/>
          </a:xfrm>
          <a:prstGeom prst="rect">
            <a:avLst/>
          </a:prstGeom>
        </p:spPr>
      </p:pic>
      <p:pic>
        <p:nvPicPr>
          <p:cNvPr id="34831" name="Picture 34830" descr="Screen Shot 2016-01-17 at 2.29.20 PM.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271873" y="4859"/>
            <a:ext cx="924509" cy="987544"/>
          </a:xfrm>
          <a:prstGeom prst="rect">
            <a:avLst/>
          </a:prstGeom>
        </p:spPr>
      </p:pic>
      <p:pic>
        <p:nvPicPr>
          <p:cNvPr id="34832" name="Picture 34831" descr="Screen Shot 2016-01-17 at 2.29.12 PM.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202282" y="6142980"/>
            <a:ext cx="1730960" cy="709068"/>
          </a:xfrm>
          <a:prstGeom prst="rect">
            <a:avLst/>
          </a:prstGeom>
        </p:spPr>
      </p:pic>
      <p:pic>
        <p:nvPicPr>
          <p:cNvPr id="34834" name="Picture 34833" descr="Screen Shot 2016-01-17 at 2.28.56 PM.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623583" y="4683391"/>
            <a:ext cx="1922811" cy="783754"/>
          </a:xfrm>
          <a:prstGeom prst="rect">
            <a:avLst/>
          </a:prstGeom>
        </p:spPr>
      </p:pic>
      <p:pic>
        <p:nvPicPr>
          <p:cNvPr id="34835" name="Picture 34834" descr="Screen Shot 2016-01-17 at 2.28.50 PM.pn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340135" y="2718468"/>
            <a:ext cx="1799851" cy="993424"/>
          </a:xfrm>
          <a:prstGeom prst="rect">
            <a:avLst/>
          </a:prstGeom>
        </p:spPr>
      </p:pic>
      <p:pic>
        <p:nvPicPr>
          <p:cNvPr id="34836" name="Picture 34835" descr="Screen Shot 2016-01-17 at 2.28.41 PM.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3272" y="2009758"/>
            <a:ext cx="2755900" cy="622300"/>
          </a:xfrm>
          <a:prstGeom prst="rect">
            <a:avLst/>
          </a:prstGeom>
        </p:spPr>
      </p:pic>
    </p:spTree>
    <p:extLst>
      <p:ext uri="{BB962C8B-B14F-4D97-AF65-F5344CB8AC3E}">
        <p14:creationId xmlns:p14="http://schemas.microsoft.com/office/powerpoint/2010/main" val="21571098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pPr eaLnBrk="1" hangingPunct="1"/>
            <a:endParaRPr lang="en-US">
              <a:latin typeface="Arial" charset="0"/>
            </a:endParaRPr>
          </a:p>
        </p:txBody>
      </p:sp>
      <p:sp>
        <p:nvSpPr>
          <p:cNvPr id="5" name="Subtitle 2"/>
          <p:cNvSpPr txBox="1">
            <a:spLocks/>
          </p:cNvSpPr>
          <p:nvPr/>
        </p:nvSpPr>
        <p:spPr bwMode="auto">
          <a:xfrm>
            <a:off x="355600" y="392113"/>
            <a:ext cx="4762499" cy="3300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80000"/>
              </a:lnSpc>
              <a:buNone/>
            </a:pPr>
            <a:r>
              <a:rPr lang="en-US" sz="6600" dirty="0">
                <a:latin typeface="Arial" charset="0"/>
                <a:cs typeface="Arial" charset="0"/>
              </a:rPr>
              <a:t>Attempting to be the person my dog thinks   I am…</a:t>
            </a:r>
          </a:p>
          <a:p>
            <a:pPr>
              <a:lnSpc>
                <a:spcPct val="80000"/>
              </a:lnSpc>
            </a:pPr>
            <a:endParaRPr lang="en-US" sz="6600" dirty="0">
              <a:latin typeface="Arial" charset="0"/>
              <a:cs typeface="Arial" charset="0"/>
            </a:endParaRPr>
          </a:p>
        </p:txBody>
      </p:sp>
      <p:pic>
        <p:nvPicPr>
          <p:cNvPr id="6" name="Picture 4" descr="2014-03-26 07.17.34.jpg"/>
          <p:cNvPicPr>
            <a:picLocks noChangeAspect="1"/>
          </p:cNvPicPr>
          <p:nvPr/>
        </p:nvPicPr>
        <p:blipFill>
          <a:blip r:embed="rId3">
            <a:extLst>
              <a:ext uri="{28A0092B-C50C-407E-A947-70E740481C1C}">
                <a14:useLocalDpi xmlns:a14="http://schemas.microsoft.com/office/drawing/2010/main" val="0"/>
              </a:ext>
            </a:extLst>
          </a:blip>
          <a:srcRect l="6958" t="4446" r="16011" b="3703"/>
          <a:stretch>
            <a:fillRect/>
          </a:stretch>
        </p:blipFill>
        <p:spPr bwMode="auto">
          <a:xfrm>
            <a:off x="4800600" y="-47625"/>
            <a:ext cx="43434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729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168963" name="Content Placeholder 4" descr="Picture 29.png"/>
          <p:cNvPicPr>
            <a:picLocks noGrp="1" noChangeAspect="1"/>
          </p:cNvPicPr>
          <p:nvPr>
            <p:ph sz="half" idx="1"/>
          </p:nvPr>
        </p:nvPicPr>
        <p:blipFill>
          <a:blip r:embed="rId3">
            <a:extLst>
              <a:ext uri="{28A0092B-C50C-407E-A947-70E740481C1C}">
                <a14:useLocalDpi xmlns:a14="http://schemas.microsoft.com/office/drawing/2010/main" val="0"/>
              </a:ext>
            </a:extLst>
          </a:blip>
          <a:srcRect t="-32326" b="-32326"/>
          <a:stretch>
            <a:fillRect/>
          </a:stretch>
        </p:blipFill>
        <p:spPr>
          <a:xfrm>
            <a:off x="228600" y="-1454150"/>
            <a:ext cx="8686800" cy="9382125"/>
          </a:xfrm>
        </p:spPr>
      </p:pic>
    </p:spTree>
    <p:extLst>
      <p:ext uri="{BB962C8B-B14F-4D97-AF65-F5344CB8AC3E}">
        <p14:creationId xmlns:p14="http://schemas.microsoft.com/office/powerpoint/2010/main" val="1425866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0" y="58738"/>
            <a:ext cx="9144000" cy="944562"/>
          </a:xfrm>
        </p:spPr>
        <p:txBody>
          <a:bodyPr anchor="t"/>
          <a:lstStyle/>
          <a:p>
            <a:pPr eaLnBrk="1" hangingPunct="1">
              <a:lnSpc>
                <a:spcPts val="5400"/>
              </a:lnSpc>
            </a:pPr>
            <a:r>
              <a:rPr lang="en-US" sz="3600" dirty="0">
                <a:latin typeface="Arial" charset="0"/>
                <a:ea typeface="ＭＳ Ｐゴシック" charset="0"/>
                <a:cs typeface="ＭＳ Ｐゴシック" charset="0"/>
              </a:rPr>
              <a:t>Role of County Emergency Management</a:t>
            </a:r>
          </a:p>
        </p:txBody>
      </p:sp>
      <p:sp>
        <p:nvSpPr>
          <p:cNvPr id="55298" name="Content Placeholder 2"/>
          <p:cNvSpPr>
            <a:spLocks noGrp="1"/>
          </p:cNvSpPr>
          <p:nvPr>
            <p:ph sz="quarter" idx="1"/>
          </p:nvPr>
        </p:nvSpPr>
        <p:spPr>
          <a:xfrm>
            <a:off x="98171" y="1046418"/>
            <a:ext cx="7109453" cy="5010150"/>
          </a:xfrm>
        </p:spPr>
        <p:txBody>
          <a:bodyPr/>
          <a:lstStyle/>
          <a:p>
            <a:pPr marL="236538" indent="-236538" eaLnBrk="1" hangingPunct="1">
              <a:spcBef>
                <a:spcPts val="0"/>
              </a:spcBef>
            </a:pPr>
            <a:r>
              <a:rPr lang="en-US" sz="2400" dirty="0">
                <a:latin typeface="Arial" charset="0"/>
                <a:ea typeface="ＭＳ Ｐゴシック" charset="0"/>
                <a:cs typeface="ＭＳ Ｐゴシック" charset="0"/>
              </a:rPr>
              <a:t>Planning:</a:t>
            </a:r>
            <a:r>
              <a:rPr lang="en-US" sz="2400" b="1" dirty="0">
                <a:latin typeface="Arial" charset="0"/>
                <a:ea typeface="ＭＳ Ｐゴシック" charset="0"/>
                <a:cs typeface="ＭＳ Ｐゴシック" charset="0"/>
              </a:rPr>
              <a:t> </a:t>
            </a:r>
            <a:r>
              <a:rPr lang="en-US" sz="2400" dirty="0">
                <a:latin typeface="Arial" charset="0"/>
                <a:ea typeface="ＭＳ Ｐゴシック" charset="0"/>
                <a:cs typeface="ＭＳ Ｐゴシック" charset="0"/>
              </a:rPr>
              <a:t>THIRA, </a:t>
            </a:r>
            <a:r>
              <a:rPr lang="en-US" sz="2400" b="1" dirty="0">
                <a:latin typeface="Arial" charset="0"/>
                <a:ea typeface="ＭＳ Ｐゴシック" charset="0"/>
                <a:cs typeface="ＭＳ Ｐゴシック" charset="0"/>
              </a:rPr>
              <a:t>Hazard </a:t>
            </a:r>
            <a:br>
              <a:rPr lang="en-US" sz="2400" b="1" dirty="0">
                <a:latin typeface="Arial" charset="0"/>
                <a:ea typeface="ＭＳ Ｐゴシック" charset="0"/>
                <a:cs typeface="ＭＳ Ｐゴシック" charset="0"/>
              </a:rPr>
            </a:br>
            <a:r>
              <a:rPr lang="en-US" sz="2400" b="1" dirty="0">
                <a:latin typeface="Arial" charset="0"/>
                <a:ea typeface="ＭＳ Ｐゴシック" charset="0"/>
                <a:cs typeface="ＭＳ Ｐゴシック" charset="0"/>
              </a:rPr>
              <a:t>Mitigation</a:t>
            </a:r>
            <a:r>
              <a:rPr lang="en-US" sz="2400" dirty="0">
                <a:latin typeface="Arial" charset="0"/>
                <a:ea typeface="ＭＳ Ｐゴシック" charset="0"/>
                <a:cs typeface="ＭＳ Ｐゴシック" charset="0"/>
              </a:rPr>
              <a:t>, Response, Recovery</a:t>
            </a:r>
            <a:endParaRPr lang="en-US" sz="2400" b="1" dirty="0">
              <a:latin typeface="Arial" charset="0"/>
              <a:ea typeface="ＭＳ Ｐゴシック" charset="0"/>
              <a:cs typeface="ＭＳ Ｐゴシック" charset="0"/>
            </a:endParaRPr>
          </a:p>
          <a:p>
            <a:pPr marL="236538" indent="-236538" eaLnBrk="1" hangingPunct="1">
              <a:spcBef>
                <a:spcPts val="0"/>
              </a:spcBef>
            </a:pPr>
            <a:r>
              <a:rPr lang="en-US" sz="2400" b="1" dirty="0">
                <a:latin typeface="Arial" charset="0"/>
                <a:ea typeface="ＭＳ Ｐゴシック" charset="0"/>
                <a:cs typeface="ＭＳ Ｐゴシック" charset="0"/>
              </a:rPr>
              <a:t>SA/COP </a:t>
            </a:r>
            <a:r>
              <a:rPr lang="en-US" sz="2400" dirty="0">
                <a:latin typeface="Arial" charset="0"/>
                <a:ea typeface="ＭＳ Ｐゴシック" charset="0"/>
                <a:cs typeface="ＭＳ Ｐゴシック" charset="0"/>
              </a:rPr>
              <a:t>Situational Awareness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&amp; Common Operating Picture </a:t>
            </a:r>
          </a:p>
          <a:p>
            <a:pPr marL="236538" indent="-236538" eaLnBrk="1" hangingPunct="1">
              <a:spcBef>
                <a:spcPts val="0"/>
              </a:spcBef>
            </a:pPr>
            <a:r>
              <a:rPr lang="en-US" sz="2400" b="1" dirty="0">
                <a:latin typeface="Arial" charset="0"/>
                <a:ea typeface="ＭＳ Ｐゴシック" charset="0"/>
                <a:cs typeface="ＭＳ Ｐゴシック" charset="0"/>
              </a:rPr>
              <a:t>Damage Assessment and </a:t>
            </a:r>
            <a:br>
              <a:rPr lang="en-US" sz="2400" b="1" dirty="0">
                <a:latin typeface="Arial" charset="0"/>
                <a:ea typeface="ＭＳ Ｐゴシック" charset="0"/>
                <a:cs typeface="ＭＳ Ｐゴシック" charset="0"/>
              </a:rPr>
            </a:br>
            <a:r>
              <a:rPr lang="en-US" sz="2400" b="1" dirty="0">
                <a:latin typeface="Arial" charset="0"/>
                <a:ea typeface="ＭＳ Ｐゴシック" charset="0"/>
                <a:cs typeface="ＭＳ Ｐゴシック" charset="0"/>
              </a:rPr>
              <a:t>Restoration of: </a:t>
            </a:r>
            <a:br>
              <a:rPr lang="en-US" sz="2400" b="1"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critical infrastructure, supply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chains, lifelines</a:t>
            </a:r>
          </a:p>
          <a:p>
            <a:pPr marL="236538" indent="-236538" eaLnBrk="1" hangingPunct="1">
              <a:spcBef>
                <a:spcPts val="0"/>
              </a:spcBef>
            </a:pPr>
            <a:r>
              <a:rPr lang="en-US" sz="2400" b="1" dirty="0">
                <a:latin typeface="Arial" charset="0"/>
                <a:ea typeface="ＭＳ Ｐゴシック" charset="0"/>
                <a:cs typeface="ＭＳ Ｐゴシック" charset="0"/>
              </a:rPr>
              <a:t>Scarce Resource </a:t>
            </a:r>
            <a:br>
              <a:rPr lang="en-US" sz="2400" b="1" dirty="0">
                <a:latin typeface="Arial" charset="0"/>
                <a:ea typeface="ＭＳ Ｐゴシック" charset="0"/>
                <a:cs typeface="ＭＳ Ｐゴシック" charset="0"/>
              </a:rPr>
            </a:br>
            <a:r>
              <a:rPr lang="en-US" sz="2400" b="1" dirty="0">
                <a:latin typeface="Arial" charset="0"/>
                <a:ea typeface="ＭＳ Ｐゴシック" charset="0"/>
                <a:cs typeface="ＭＳ Ｐゴシック" charset="0"/>
              </a:rPr>
              <a:t>Allocation/Prioritization and</a:t>
            </a:r>
            <a:br>
              <a:rPr lang="en-US" sz="2400" b="1" dirty="0">
                <a:latin typeface="Arial" charset="0"/>
                <a:ea typeface="ＭＳ Ｐゴシック" charset="0"/>
                <a:cs typeface="ＭＳ Ｐゴシック" charset="0"/>
              </a:rPr>
            </a:br>
            <a:r>
              <a:rPr lang="en-US" sz="2400" b="1" dirty="0">
                <a:latin typeface="Arial" charset="0"/>
                <a:ea typeface="ＭＳ Ｐゴシック" charset="0"/>
                <a:cs typeface="ＭＳ Ｐゴシック" charset="0"/>
              </a:rPr>
              <a:t>Coordination: </a:t>
            </a:r>
            <a:r>
              <a:rPr lang="en-US" sz="2400" dirty="0">
                <a:latin typeface="Arial" charset="0"/>
                <a:ea typeface="ＭＳ Ｐゴシック" charset="0"/>
                <a:cs typeface="ＭＳ Ｐゴシック" charset="0"/>
              </a:rPr>
              <a:t>fuel, water</a:t>
            </a:r>
            <a:endParaRPr lang="en-US" sz="2400" b="1" dirty="0">
              <a:latin typeface="Arial" charset="0"/>
              <a:ea typeface="ＭＳ Ｐゴシック" charset="0"/>
              <a:cs typeface="ＭＳ Ｐゴシック" charset="0"/>
            </a:endParaRPr>
          </a:p>
          <a:p>
            <a:pPr marL="236538" indent="-236538">
              <a:spcBef>
                <a:spcPts val="0"/>
              </a:spcBef>
            </a:pPr>
            <a:r>
              <a:rPr lang="en-US" sz="2400" b="1" dirty="0">
                <a:latin typeface="Arial" charset="0"/>
                <a:ea typeface="ＭＳ Ｐゴシック" charset="0"/>
                <a:cs typeface="ＭＳ Ｐゴシック" charset="0"/>
              </a:rPr>
              <a:t>Points of Dispensing – </a:t>
            </a:r>
            <a:r>
              <a:rPr lang="en-US" sz="2400" dirty="0">
                <a:latin typeface="Arial" charset="0"/>
                <a:ea typeface="ＭＳ Ｐゴシック" charset="0"/>
                <a:cs typeface="ＭＳ Ｐゴシック" charset="0"/>
              </a:rPr>
              <a:t>meds</a:t>
            </a:r>
          </a:p>
          <a:p>
            <a:pPr marL="236538" indent="-236538">
              <a:spcBef>
                <a:spcPts val="0"/>
              </a:spcBef>
            </a:pPr>
            <a:r>
              <a:rPr lang="en-US" sz="2400" b="1" dirty="0">
                <a:latin typeface="Arial" charset="0"/>
                <a:ea typeface="ＭＳ Ｐゴシック" charset="0"/>
                <a:cs typeface="ＭＳ Ｐゴシック" charset="0"/>
              </a:rPr>
              <a:t>Points of Distribution </a:t>
            </a:r>
            <a:r>
              <a:rPr lang="en-US" sz="2400" dirty="0">
                <a:latin typeface="Arial" charset="0"/>
                <a:ea typeface="ＭＳ Ｐゴシック" charset="0"/>
                <a:cs typeface="ＭＳ Ｐゴシック" charset="0"/>
              </a:rPr>
              <a:t>– stuff</a:t>
            </a:r>
          </a:p>
          <a:p>
            <a:pPr marL="236538" indent="-236538">
              <a:spcBef>
                <a:spcPts val="0"/>
              </a:spcBef>
            </a:pPr>
            <a:r>
              <a:rPr lang="en-US" sz="2400" dirty="0">
                <a:latin typeface="Arial" charset="0"/>
                <a:ea typeface="ＭＳ Ｐゴシック" charset="0"/>
                <a:cs typeface="ＭＳ Ｐゴシック" charset="0"/>
              </a:rPr>
              <a:t>Emergency Medical Services, Transport &amp; Surge</a:t>
            </a:r>
          </a:p>
          <a:p>
            <a:pPr marL="236538" indent="-236538">
              <a:spcBef>
                <a:spcPts val="0"/>
              </a:spcBef>
            </a:pPr>
            <a:endParaRPr lang="en-US" sz="2400" b="1" dirty="0">
              <a:latin typeface="Arial" charset="0"/>
              <a:ea typeface="ＭＳ Ｐゴシック" charset="0"/>
              <a:cs typeface="ＭＳ Ｐゴシック" charset="0"/>
            </a:endParaRPr>
          </a:p>
          <a:p>
            <a:pPr marL="236538" indent="-236538">
              <a:spcBef>
                <a:spcPts val="0"/>
              </a:spcBef>
            </a:pPr>
            <a:endParaRPr lang="en-US" sz="2400" b="1" dirty="0">
              <a:latin typeface="Arial" charset="0"/>
              <a:ea typeface="ＭＳ Ｐゴシック" charset="0"/>
              <a:cs typeface="ＭＳ Ｐゴシック" charset="0"/>
            </a:endParaRPr>
          </a:p>
          <a:p>
            <a:pPr marL="0" indent="0" eaLnBrk="1" hangingPunct="1">
              <a:spcBef>
                <a:spcPts val="0"/>
              </a:spcBef>
              <a:buNone/>
            </a:pPr>
            <a:endParaRPr lang="en-US" sz="2400" b="1" dirty="0">
              <a:latin typeface="Arial" charset="0"/>
              <a:ea typeface="ＭＳ Ｐゴシック" charset="0"/>
              <a:cs typeface="ＭＳ Ｐゴシック" charset="0"/>
            </a:endParaRPr>
          </a:p>
          <a:p>
            <a:pPr marL="236538" indent="-236538">
              <a:spcBef>
                <a:spcPts val="0"/>
              </a:spcBef>
            </a:pPr>
            <a:endParaRPr lang="en-US" sz="2400" dirty="0">
              <a:latin typeface="Arial" charset="0"/>
              <a:ea typeface="ＭＳ Ｐゴシック" charset="0"/>
              <a:cs typeface="ＭＳ Ｐゴシック" charset="0"/>
            </a:endParaRPr>
          </a:p>
          <a:p>
            <a:pPr marL="236538" indent="-236538" eaLnBrk="1" hangingPunct="1">
              <a:spcBef>
                <a:spcPts val="0"/>
              </a:spcBef>
            </a:pPr>
            <a:endParaRPr lang="en-US" sz="2400" dirty="0">
              <a:latin typeface="Arial" charset="0"/>
              <a:ea typeface="ＭＳ Ｐゴシック" charset="0"/>
              <a:cs typeface="ＭＳ Ｐゴシック" charset="0"/>
            </a:endParaRPr>
          </a:p>
        </p:txBody>
      </p:sp>
      <p:sp>
        <p:nvSpPr>
          <p:cNvPr id="55299" name="Content Placeholder 3"/>
          <p:cNvSpPr>
            <a:spLocks noGrp="1"/>
          </p:cNvSpPr>
          <p:nvPr>
            <p:ph sz="quarter" idx="2"/>
          </p:nvPr>
        </p:nvSpPr>
        <p:spPr>
          <a:xfrm>
            <a:off x="4953827" y="914891"/>
            <a:ext cx="4611490" cy="4981575"/>
          </a:xfrm>
        </p:spPr>
        <p:txBody>
          <a:bodyPr/>
          <a:lstStyle/>
          <a:p>
            <a:pPr marL="236538" indent="-236538">
              <a:spcBef>
                <a:spcPts val="0"/>
              </a:spcBef>
            </a:pPr>
            <a:r>
              <a:rPr lang="en-US" sz="2400" dirty="0">
                <a:latin typeface="Arial" charset="0"/>
                <a:ea typeface="ＭＳ Ｐゴシック" charset="0"/>
                <a:cs typeface="ＭＳ Ｐゴシック" charset="0"/>
              </a:rPr>
              <a:t>Search and Rescue</a:t>
            </a:r>
          </a:p>
          <a:p>
            <a:pPr marL="236538" indent="-236538" eaLnBrk="1" hangingPunct="1">
              <a:spcBef>
                <a:spcPts val="0"/>
              </a:spcBef>
            </a:pPr>
            <a:r>
              <a:rPr lang="en-US" sz="2400" dirty="0">
                <a:latin typeface="Arial" charset="0"/>
                <a:ea typeface="ＭＳ Ｐゴシック" charset="0"/>
                <a:cs typeface="ＭＳ Ｐゴシック" charset="0"/>
              </a:rPr>
              <a:t>Reunification</a:t>
            </a:r>
          </a:p>
          <a:p>
            <a:pPr marL="236538" indent="-236538">
              <a:spcBef>
                <a:spcPts val="0"/>
              </a:spcBef>
            </a:pPr>
            <a:r>
              <a:rPr lang="en-US" sz="2400" b="1" dirty="0">
                <a:latin typeface="Arial" charset="0"/>
                <a:ea typeface="ＭＳ Ｐゴシック" charset="0"/>
                <a:cs typeface="ＭＳ Ｐゴシック" charset="0"/>
              </a:rPr>
              <a:t>Debris Removal</a:t>
            </a:r>
          </a:p>
          <a:p>
            <a:pPr marL="236538" indent="-236538">
              <a:spcBef>
                <a:spcPts val="0"/>
              </a:spcBef>
            </a:pPr>
            <a:r>
              <a:rPr lang="en-US" sz="2400" dirty="0">
                <a:latin typeface="Arial" charset="0"/>
                <a:ea typeface="ＭＳ Ｐゴシック" charset="0"/>
                <a:cs typeface="ＭＳ Ｐゴシック" charset="0"/>
              </a:rPr>
              <a:t>Emotional Support</a:t>
            </a:r>
          </a:p>
          <a:p>
            <a:pPr marL="236538" indent="-236538" eaLnBrk="1" hangingPunct="1">
              <a:spcBef>
                <a:spcPts val="0"/>
              </a:spcBef>
            </a:pPr>
            <a:r>
              <a:rPr lang="en-US" sz="2400" dirty="0">
                <a:latin typeface="Arial" charset="0"/>
                <a:ea typeface="ＭＳ Ｐゴシック" charset="0"/>
                <a:cs typeface="ＭＳ Ｐゴシック" charset="0"/>
              </a:rPr>
              <a:t>Continuity of Government</a:t>
            </a:r>
          </a:p>
          <a:p>
            <a:pPr marL="236538" indent="-236538" eaLnBrk="1" hangingPunct="1">
              <a:spcBef>
                <a:spcPts val="0"/>
              </a:spcBef>
            </a:pPr>
            <a:r>
              <a:rPr lang="en-US" sz="2400" dirty="0">
                <a:latin typeface="Arial" charset="0"/>
                <a:ea typeface="ＭＳ Ｐゴシック" charset="0"/>
                <a:cs typeface="ＭＳ Ｐゴシック" charset="0"/>
              </a:rPr>
              <a:t>Volunteer Management</a:t>
            </a:r>
          </a:p>
          <a:p>
            <a:pPr marL="236538" indent="-236538" eaLnBrk="1" hangingPunct="1">
              <a:spcBef>
                <a:spcPts val="0"/>
              </a:spcBef>
            </a:pPr>
            <a:r>
              <a:rPr lang="en-US" sz="2400" dirty="0">
                <a:latin typeface="Arial" charset="0"/>
                <a:ea typeface="ＭＳ Ｐゴシック" charset="0"/>
                <a:cs typeface="ＭＳ Ｐゴシック" charset="0"/>
              </a:rPr>
              <a:t>Donations Management</a:t>
            </a:r>
          </a:p>
          <a:p>
            <a:pPr marL="236538" indent="-236538" eaLnBrk="1" hangingPunct="1">
              <a:spcBef>
                <a:spcPts val="0"/>
              </a:spcBef>
            </a:pPr>
            <a:r>
              <a:rPr lang="en-US" sz="2400" dirty="0">
                <a:latin typeface="Arial" charset="0"/>
                <a:ea typeface="ＭＳ Ｐゴシック" charset="0"/>
                <a:cs typeface="ＭＳ Ｐゴシック" charset="0"/>
              </a:rPr>
              <a:t>Evacuation Support</a:t>
            </a:r>
          </a:p>
          <a:p>
            <a:pPr marL="236538" indent="-236538">
              <a:spcBef>
                <a:spcPts val="0"/>
              </a:spcBef>
            </a:pPr>
            <a:r>
              <a:rPr lang="en-US" sz="2400" b="1" dirty="0">
                <a:latin typeface="Arial" charset="0"/>
                <a:ea typeface="ＭＳ Ｐゴシック" charset="0"/>
                <a:cs typeface="ＭＳ Ｐゴシック" charset="0"/>
              </a:rPr>
              <a:t>Sheltering and Mass Care</a:t>
            </a:r>
            <a:br>
              <a:rPr lang="en-US" sz="2400" b="1" dirty="0">
                <a:latin typeface="Arial" charset="0"/>
                <a:ea typeface="ＭＳ Ｐゴシック" charset="0"/>
                <a:cs typeface="ＭＳ Ｐゴシック" charset="0"/>
              </a:rPr>
            </a:br>
            <a:r>
              <a:rPr lang="en-US" sz="2400" b="1"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Long Term Housing)</a:t>
            </a:r>
          </a:p>
          <a:p>
            <a:pPr marL="236538" indent="-236538">
              <a:spcBef>
                <a:spcPts val="0"/>
              </a:spcBef>
            </a:pPr>
            <a:r>
              <a:rPr lang="en-US" sz="2400" b="1" dirty="0">
                <a:highlight>
                  <a:srgbClr val="FFFF00"/>
                </a:highlight>
                <a:latin typeface="Arial" charset="0"/>
                <a:ea typeface="ＭＳ Ｐゴシック" charset="0"/>
                <a:cs typeface="ＭＳ Ｐゴシック" charset="0"/>
              </a:rPr>
              <a:t>Information Provision</a:t>
            </a:r>
          </a:p>
          <a:p>
            <a:pPr marL="236538" indent="-236538" eaLnBrk="1" hangingPunct="1">
              <a:spcBef>
                <a:spcPts val="0"/>
              </a:spcBef>
            </a:pPr>
            <a:r>
              <a:rPr lang="en-US" sz="2400" b="1" dirty="0">
                <a:latin typeface="Arial" charset="0"/>
                <a:ea typeface="ＭＳ Ｐゴシック" charset="0"/>
                <a:cs typeface="ＭＳ Ｐゴシック" charset="0"/>
              </a:rPr>
              <a:t>Recovery</a:t>
            </a:r>
          </a:p>
          <a:p>
            <a:pPr marL="0" indent="0" eaLnBrk="1" hangingPunct="1">
              <a:spcBef>
                <a:spcPts val="0"/>
              </a:spcBef>
              <a:buNone/>
            </a:pPr>
            <a:endParaRPr lang="en-US" sz="2400" dirty="0">
              <a:latin typeface="Arial" charset="0"/>
              <a:ea typeface="ＭＳ Ｐゴシック" charset="0"/>
              <a:cs typeface="ＭＳ Ｐゴシック" charset="0"/>
            </a:endParaRPr>
          </a:p>
          <a:p>
            <a:pPr marL="236538" indent="-236538" eaLnBrk="1" hangingPunct="1">
              <a:spcBef>
                <a:spcPts val="0"/>
              </a:spcBef>
            </a:pP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73286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p:cNvSpPr>
            <a:spLocks noGrp="1"/>
          </p:cNvSpPr>
          <p:nvPr>
            <p:ph idx="1"/>
          </p:nvPr>
        </p:nvSpPr>
        <p:spPr>
          <a:xfrm>
            <a:off x="457200" y="1174750"/>
            <a:ext cx="8229600" cy="4913313"/>
          </a:xfrm>
        </p:spPr>
        <p:txBody>
          <a:bodyPr rtlCol="0">
            <a:noAutofit/>
          </a:bodyPr>
          <a:lstStyle/>
          <a:p>
            <a:pPr eaLnBrk="1" fontAlgn="auto" hangingPunct="1">
              <a:spcAft>
                <a:spcPts val="0"/>
              </a:spcAft>
              <a:buFont typeface="Arial" pitchFamily="34" charset="0"/>
              <a:buChar char="•"/>
              <a:defRPr/>
            </a:pPr>
            <a:r>
              <a:rPr lang="en-US" dirty="0">
                <a:latin typeface="Arial"/>
                <a:ea typeface="+mn-ea"/>
                <a:cs typeface="Arial"/>
              </a:rPr>
              <a:t>Firefighter </a:t>
            </a:r>
            <a:r>
              <a:rPr lang="en-US">
                <a:latin typeface="Arial"/>
                <a:ea typeface="+mn-ea"/>
                <a:cs typeface="Arial"/>
              </a:rPr>
              <a:t>deaths (17) – 3,450 people</a:t>
            </a:r>
            <a:endParaRPr lang="en-US" dirty="0">
              <a:latin typeface="Arial"/>
              <a:ea typeface="+mn-ea"/>
              <a:cs typeface="Arial"/>
            </a:endParaRPr>
          </a:p>
          <a:p>
            <a:pPr eaLnBrk="1" fontAlgn="auto" hangingPunct="1">
              <a:spcAft>
                <a:spcPts val="0"/>
              </a:spcAft>
              <a:buFont typeface="Arial" pitchFamily="34" charset="0"/>
              <a:buChar char="•"/>
              <a:defRPr/>
            </a:pPr>
            <a:r>
              <a:rPr lang="en-US" dirty="0">
                <a:latin typeface="Arial"/>
                <a:ea typeface="+mn-ea"/>
                <a:cs typeface="Arial"/>
              </a:rPr>
              <a:t>What kills us?</a:t>
            </a:r>
          </a:p>
          <a:p>
            <a:pPr lvl="1" eaLnBrk="1" fontAlgn="auto" hangingPunct="1">
              <a:spcAft>
                <a:spcPts val="0"/>
              </a:spcAft>
              <a:buFont typeface="Arial" pitchFamily="34" charset="0"/>
              <a:buChar char="–"/>
              <a:defRPr/>
            </a:pPr>
            <a:r>
              <a:rPr lang="en-US" sz="3200" dirty="0">
                <a:latin typeface="Arial"/>
                <a:cs typeface="Arial"/>
              </a:rPr>
              <a:t>Heart disease 610,000</a:t>
            </a:r>
          </a:p>
          <a:p>
            <a:pPr lvl="1" eaLnBrk="1" fontAlgn="auto" hangingPunct="1">
              <a:spcAft>
                <a:spcPts val="0"/>
              </a:spcAft>
              <a:buFont typeface="Arial" pitchFamily="34" charset="0"/>
              <a:buChar char="–"/>
              <a:defRPr/>
            </a:pPr>
            <a:r>
              <a:rPr lang="en-US" sz="3200" dirty="0">
                <a:latin typeface="Arial"/>
                <a:cs typeface="Arial"/>
              </a:rPr>
              <a:t>Flu 23,000 – 48,000</a:t>
            </a:r>
          </a:p>
          <a:p>
            <a:pPr lvl="1" eaLnBrk="1" fontAlgn="auto" hangingPunct="1">
              <a:spcAft>
                <a:spcPts val="0"/>
              </a:spcAft>
              <a:buFont typeface="Arial" pitchFamily="34" charset="0"/>
              <a:buChar char="–"/>
              <a:defRPr/>
            </a:pPr>
            <a:r>
              <a:rPr lang="en-US" sz="3200" dirty="0">
                <a:latin typeface="Arial"/>
                <a:ea typeface="+mn-ea"/>
                <a:cs typeface="Arial"/>
              </a:rPr>
              <a:t>Falls 30,000 – 35,000</a:t>
            </a:r>
          </a:p>
          <a:p>
            <a:pPr lvl="1" eaLnBrk="1" fontAlgn="auto" hangingPunct="1">
              <a:spcAft>
                <a:spcPts val="0"/>
              </a:spcAft>
              <a:buFont typeface="Arial" pitchFamily="34" charset="0"/>
              <a:buChar char="–"/>
              <a:defRPr/>
            </a:pPr>
            <a:r>
              <a:rPr lang="en-US" sz="3200" dirty="0">
                <a:latin typeface="Arial"/>
                <a:ea typeface="+mn-ea"/>
                <a:cs typeface="Arial"/>
              </a:rPr>
              <a:t>Motor vehicle crashes 32,000 – 42,000</a:t>
            </a:r>
          </a:p>
          <a:p>
            <a:pPr lvl="1" eaLnBrk="1" fontAlgn="auto" hangingPunct="1">
              <a:spcAft>
                <a:spcPts val="0"/>
              </a:spcAft>
              <a:buFont typeface="Arial" pitchFamily="34" charset="0"/>
              <a:buChar char="–"/>
              <a:defRPr/>
            </a:pPr>
            <a:r>
              <a:rPr lang="en-US" sz="3200" dirty="0">
                <a:latin typeface="Arial"/>
                <a:ea typeface="+mn-ea"/>
                <a:cs typeface="Arial"/>
              </a:rPr>
              <a:t>Natural Disasters – 477 – 10,000</a:t>
            </a:r>
          </a:p>
          <a:p>
            <a:pPr lvl="1" eaLnBrk="1" fontAlgn="auto" hangingPunct="1">
              <a:spcAft>
                <a:spcPts val="0"/>
              </a:spcAft>
              <a:buFont typeface="Arial" pitchFamily="34" charset="0"/>
              <a:buChar char="–"/>
              <a:defRPr/>
            </a:pPr>
            <a:r>
              <a:rPr lang="en-US" sz="3200" dirty="0">
                <a:latin typeface="Arial"/>
                <a:cs typeface="Arial"/>
              </a:rPr>
              <a:t>Panic - Looting</a:t>
            </a:r>
            <a:endParaRPr lang="en-US" sz="3200" dirty="0">
              <a:latin typeface="Arial"/>
              <a:ea typeface="+mn-ea"/>
              <a:cs typeface="Arial"/>
            </a:endParaRPr>
          </a:p>
          <a:p>
            <a:pPr eaLnBrk="1" fontAlgn="auto" hangingPunct="1">
              <a:spcAft>
                <a:spcPts val="0"/>
              </a:spcAft>
              <a:buFont typeface="Arial" pitchFamily="34" charset="0"/>
              <a:buChar char="•"/>
              <a:defRPr/>
            </a:pPr>
            <a:endParaRPr lang="en-US" dirty="0">
              <a:latin typeface="Arial"/>
              <a:ea typeface="+mn-ea"/>
              <a:cs typeface="Arial"/>
            </a:endParaRPr>
          </a:p>
        </p:txBody>
      </p:sp>
      <p:sp>
        <p:nvSpPr>
          <p:cNvPr id="72706" name="TextBox 1"/>
          <p:cNvSpPr txBox="1">
            <a:spLocks noChangeArrowheads="1"/>
          </p:cNvSpPr>
          <p:nvPr/>
        </p:nvSpPr>
        <p:spPr bwMode="auto">
          <a:xfrm>
            <a:off x="0" y="127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800" dirty="0"/>
              <a:t>Hazard Perception </a:t>
            </a:r>
          </a:p>
        </p:txBody>
      </p:sp>
      <p:pic>
        <p:nvPicPr>
          <p:cNvPr id="4" name="Picture 3" descr="A close up of a sign&#10;&#10;Description automatically generated">
            <a:extLst>
              <a:ext uri="{FF2B5EF4-FFF2-40B4-BE49-F238E27FC236}">
                <a16:creationId xmlns:a16="http://schemas.microsoft.com/office/drawing/2014/main" xmlns="" id="{2828F711-8DE6-B343-B265-7E34C390D56C}"/>
              </a:ext>
            </a:extLst>
          </p:cNvPr>
          <p:cNvPicPr>
            <a:picLocks noChangeAspect="1"/>
          </p:cNvPicPr>
          <p:nvPr/>
        </p:nvPicPr>
        <p:blipFill rotWithShape="1">
          <a:blip r:embed="rId3"/>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2644081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27" name="Google Shape;127;p2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28" name="Google Shape;128;p22"/>
          <p:cNvPicPr preferRelativeResize="0"/>
          <p:nvPr/>
        </p:nvPicPr>
        <p:blipFill rotWithShape="1">
          <a:blip r:embed="rId3">
            <a:alphaModFix/>
          </a:blip>
          <a:srcRect b="46222"/>
          <a:stretch/>
        </p:blipFill>
        <p:spPr>
          <a:xfrm>
            <a:off x="896112" y="-3600"/>
            <a:ext cx="7349513" cy="6861600"/>
          </a:xfrm>
          <a:prstGeom prst="rect">
            <a:avLst/>
          </a:prstGeom>
          <a:noFill/>
          <a:ln>
            <a:noFill/>
          </a:ln>
        </p:spPr>
      </p:pic>
      <p:sp>
        <p:nvSpPr>
          <p:cNvPr id="2" name="TextBox 1">
            <a:extLst>
              <a:ext uri="{FF2B5EF4-FFF2-40B4-BE49-F238E27FC236}">
                <a16:creationId xmlns:a16="http://schemas.microsoft.com/office/drawing/2014/main" xmlns="" id="{DA444292-8F80-824E-AEB3-7C782525574F}"/>
              </a:ext>
            </a:extLst>
          </p:cNvPr>
          <p:cNvSpPr txBox="1"/>
          <p:nvPr/>
        </p:nvSpPr>
        <p:spPr>
          <a:xfrm>
            <a:off x="0" y="140644"/>
            <a:ext cx="9144000" cy="1077218"/>
          </a:xfrm>
          <a:prstGeom prst="rect">
            <a:avLst/>
          </a:prstGeom>
          <a:noFill/>
        </p:spPr>
        <p:txBody>
          <a:bodyPr wrap="square" rtlCol="0">
            <a:spAutoFit/>
          </a:bodyPr>
          <a:lstStyle/>
          <a:p>
            <a:pPr algn="ctr"/>
            <a:r>
              <a:rPr lang="en-US" sz="3200" dirty="0"/>
              <a:t>Air Quality </a:t>
            </a:r>
          </a:p>
          <a:p>
            <a:pPr algn="ctr"/>
            <a:r>
              <a:rPr lang="en-US" sz="3200" u="sng" dirty="0">
                <a:hlinkClick r:id="rId4"/>
              </a:rPr>
              <a:t>https://oraqi.deq.state.or.us/home/map</a:t>
            </a:r>
            <a:endParaRPr lang="en-US" sz="3200" dirty="0"/>
          </a:p>
        </p:txBody>
      </p:sp>
      <p:pic>
        <p:nvPicPr>
          <p:cNvPr id="6" name="Picture 5" descr="A close up of a sign&#10;&#10;Description automatically generated">
            <a:extLst>
              <a:ext uri="{FF2B5EF4-FFF2-40B4-BE49-F238E27FC236}">
                <a16:creationId xmlns:a16="http://schemas.microsoft.com/office/drawing/2014/main" xmlns="" id="{130A1D27-06CD-F845-BD00-D1DE06504FA7}"/>
              </a:ext>
            </a:extLst>
          </p:cNvPr>
          <p:cNvPicPr>
            <a:picLocks noChangeAspect="1"/>
          </p:cNvPicPr>
          <p:nvPr/>
        </p:nvPicPr>
        <p:blipFill rotWithShape="1">
          <a:blip r:embed="rId5"/>
          <a:srcRect l="5591" r="3332" b="6098"/>
          <a:stretch/>
        </p:blipFill>
        <p:spPr>
          <a:xfrm>
            <a:off x="191084" y="5486398"/>
            <a:ext cx="532232" cy="767548"/>
          </a:xfrm>
          <a:prstGeom prst="rect">
            <a:avLst/>
          </a:prstGeom>
        </p:spPr>
      </p:pic>
    </p:spTree>
    <p:extLst>
      <p:ext uri="{BB962C8B-B14F-4D97-AF65-F5344CB8AC3E}">
        <p14:creationId xmlns:p14="http://schemas.microsoft.com/office/powerpoint/2010/main" val="1009658134"/>
      </p:ext>
    </p:extLst>
  </p:cSld>
  <p:clrMapOvr>
    <a:masterClrMapping/>
  </p:clrMapOvr>
</p:sld>
</file>

<file path=ppt/theme/theme1.xml><?xml version="1.0" encoding="utf-8"?>
<a:theme xmlns:a="http://schemas.openxmlformats.org/drawingml/2006/main" name="Multco_Theme">
  <a:themeElements>
    <a:clrScheme name="Custom 1">
      <a:dk1>
        <a:sysClr val="windowText" lastClr="000000"/>
      </a:dk1>
      <a:lt1>
        <a:sysClr val="window" lastClr="FFFFFF"/>
      </a:lt1>
      <a:dk2>
        <a:srgbClr val="1F497D"/>
      </a:dk2>
      <a:lt2>
        <a:srgbClr val="EEECE1"/>
      </a:lt2>
      <a:accent1>
        <a:srgbClr val="346094"/>
      </a:accent1>
      <a:accent2>
        <a:srgbClr val="D89F39"/>
      </a:accent2>
      <a:accent3>
        <a:srgbClr val="9BBB59"/>
      </a:accent3>
      <a:accent4>
        <a:srgbClr val="8064A2"/>
      </a:accent4>
      <a:accent5>
        <a:srgbClr val="4BACC6"/>
      </a:accent5>
      <a:accent6>
        <a:srgbClr val="9999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Multco_Theme.thmx</Template>
  <TotalTime>66474</TotalTime>
  <Words>4376</Words>
  <Application>Microsoft Office PowerPoint</Application>
  <PresentationFormat>On-screen Show (4:3)</PresentationFormat>
  <Paragraphs>509</Paragraphs>
  <Slides>67</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ＭＳ Ｐゴシック</vt:lpstr>
      <vt:lpstr>Arial</vt:lpstr>
      <vt:lpstr>Bangla Sangam MN</vt:lpstr>
      <vt:lpstr>Calibri</vt:lpstr>
      <vt:lpstr>Helvetica Neue</vt:lpstr>
      <vt:lpstr>Libre Franklin</vt:lpstr>
      <vt:lpstr>Tahoma</vt:lpstr>
      <vt:lpstr>Multco_Theme</vt:lpstr>
      <vt:lpstr>Disaster  Resilience</vt:lpstr>
      <vt:lpstr>PowerPoint Presentation</vt:lpstr>
      <vt:lpstr> What questions do you hope to have answered tonight?</vt:lpstr>
      <vt:lpstr>OBJECTIVES  Awareness  of Hazards and Situation  Conversations   Understanding of Plan(s)  Preparedness  Community Connections/Social Capital, Training/Practice, and Water &amp; Medications</vt:lpstr>
      <vt:lpstr>PowerPoint Presentation</vt:lpstr>
      <vt:lpstr>Emergencies &amp; Disasters </vt:lpstr>
      <vt:lpstr>Role of County Emergency Management</vt:lpstr>
      <vt:lpstr>PowerPoint Presentation</vt:lpstr>
      <vt:lpstr>PowerPoint Presentation</vt:lpstr>
      <vt:lpstr>Evacuation</vt:lpstr>
      <vt:lpstr>Debris Origin</vt:lpstr>
      <vt:lpstr>Portland Hills Fault</vt:lpstr>
      <vt:lpstr>Subduction Zone EQ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Infrastructure: Northridge Earthquake M6.7/20 sec</vt:lpstr>
      <vt:lpstr>Wildfire</vt:lpstr>
      <vt:lpstr>PowerPoint Presentation</vt:lpstr>
      <vt:lpstr>PowerPoint Presentation</vt:lpstr>
      <vt:lpstr>PowerPoint Presentation</vt:lpstr>
      <vt:lpstr>Nisqually EQ M6.8/46sec</vt:lpstr>
      <vt:lpstr>PowerPoint Presentation</vt:lpstr>
      <vt:lpstr>PowerPoint Presentation</vt:lpstr>
      <vt:lpstr>PowerPoint Presentation</vt:lpstr>
      <vt:lpstr>PowerPoint Presentation</vt:lpstr>
      <vt:lpstr>PowerPoint Presentation</vt:lpstr>
      <vt:lpstr>Current Resilience Gap</vt:lpstr>
      <vt:lpstr>Infrastructure Grades  ASCE 2017</vt:lpstr>
      <vt:lpstr>Awareness Resources</vt:lpstr>
      <vt:lpstr>Awareness Resources</vt:lpstr>
      <vt:lpstr>Emergency Alerts and Warnings https://www.facebook.com/MultcoEM/ </vt:lpstr>
      <vt:lpstr>PowerPoint Presentation</vt:lpstr>
      <vt:lpstr>Awareness Resources</vt:lpstr>
      <vt:lpstr>PowerPoint Presentation</vt:lpstr>
      <vt:lpstr>PowerPoint Presentation</vt:lpstr>
      <vt:lpstr>PowerPoint Presentation</vt:lpstr>
      <vt:lpstr>Role as an Individual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Connections Social Capital</vt:lpstr>
      <vt:lpstr>PowerPoint Presentation</vt:lpstr>
      <vt:lpstr>PowerPoint Presentation</vt:lpstr>
      <vt:lpstr>Spontaneous Volunteers</vt:lpstr>
      <vt:lpstr>Organized Volunteers</vt:lpstr>
      <vt:lpstr>PowerPoint Presentation</vt:lpstr>
      <vt:lpstr>PowerPoint Presentation</vt:lpstr>
      <vt:lpstr>PowerPoint Presentation</vt:lpstr>
    </vt:vector>
  </TitlesOfParts>
  <Company>Multnomah County IT Enterprise Application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Meaningful Title</dc:title>
  <dc:creator>Patti  Hill</dc:creator>
  <cp:lastModifiedBy>Ray Young</cp:lastModifiedBy>
  <cp:revision>273</cp:revision>
  <dcterms:created xsi:type="dcterms:W3CDTF">2013-09-20T17:47:59Z</dcterms:created>
  <dcterms:modified xsi:type="dcterms:W3CDTF">2019-10-28T17:16:25Z</dcterms:modified>
</cp:coreProperties>
</file>